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81" r:id="rId2"/>
    <p:sldId id="279" r:id="rId3"/>
    <p:sldId id="257" r:id="rId4"/>
    <p:sldId id="260" r:id="rId5"/>
    <p:sldId id="282" r:id="rId6"/>
    <p:sldId id="262" r:id="rId7"/>
    <p:sldId id="259" r:id="rId8"/>
    <p:sldId id="274" r:id="rId9"/>
    <p:sldId id="284" r:id="rId10"/>
    <p:sldId id="263" r:id="rId11"/>
    <p:sldId id="273" r:id="rId12"/>
    <p:sldId id="283" r:id="rId13"/>
    <p:sldId id="277" r:id="rId14"/>
    <p:sldId id="267" r:id="rId15"/>
    <p:sldId id="271" r:id="rId16"/>
    <p:sldId id="287" r:id="rId17"/>
    <p:sldId id="289" r:id="rId18"/>
    <p:sldId id="288" r:id="rId19"/>
    <p:sldId id="286" r:id="rId20"/>
    <p:sldId id="270" r:id="rId21"/>
    <p:sldId id="265" r:id="rId22"/>
    <p:sldId id="268" r:id="rId23"/>
    <p:sldId id="272" r:id="rId24"/>
    <p:sldId id="276" r:id="rId25"/>
    <p:sldId id="29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hiddenSlides="1"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0" autoAdjust="0"/>
    <p:restoredTop sz="63534" autoAdjust="0"/>
  </p:normalViewPr>
  <p:slideViewPr>
    <p:cSldViewPr snapToGrid="0" snapToObjects="1">
      <p:cViewPr>
        <p:scale>
          <a:sx n="150" d="100"/>
          <a:sy n="150" d="100"/>
        </p:scale>
        <p:origin x="-80" y="18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FA7D2DB1-3310-E54F-B2D6-3589AA895E67}" type="datetimeFigureOut">
              <a:rPr lang="en-US" smtClean="0"/>
              <a:t>11-06-15</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6C0FB00C-E263-B540-8A23-EAAEAA40BB4E}" type="slidenum">
              <a:rPr lang="en-US" smtClean="0"/>
              <a:t>‹#›</a:t>
            </a:fld>
            <a:endParaRPr lang="en-US"/>
          </a:p>
        </p:txBody>
      </p:sp>
    </p:spTree>
    <p:extLst>
      <p:ext uri="{BB962C8B-B14F-4D97-AF65-F5344CB8AC3E}">
        <p14:creationId xmlns:p14="http://schemas.microsoft.com/office/powerpoint/2010/main" val="364492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AC8A2-F8A7-8447-BC69-544584D767A0}" type="datetimeFigureOut">
              <a:rPr lang="en-US" smtClean="0"/>
              <a:t>11-06-15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C4069-EB81-A94C-A310-515A4CF984B9}" type="slidenum">
              <a:rPr lang="en-US" smtClean="0"/>
              <a:t>‹#›</a:t>
            </a:fld>
            <a:endParaRPr lang="en-US"/>
          </a:p>
        </p:txBody>
      </p:sp>
    </p:spTree>
    <p:extLst>
      <p:ext uri="{BB962C8B-B14F-4D97-AF65-F5344CB8AC3E}">
        <p14:creationId xmlns:p14="http://schemas.microsoft.com/office/powerpoint/2010/main" val="11832051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cholarpedia.org/article/Scholarpedia:Authors" TargetMode="External"/><Relationship Id="rId4" Type="http://schemas.openxmlformats.org/officeDocument/2006/relationships/hyperlink" Target="http://www.scholarpedia.org/article/Help:Reviewers" TargetMode="External"/><Relationship Id="rId5" Type="http://schemas.openxmlformats.org/officeDocument/2006/relationships/hyperlink" Target="http://www.scholarpedia.org/article/Main_Page%23Curatorship"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D1093-05EB-E449-B099-EB753D68C5AC}" type="slidenum">
              <a:rPr lang="en-US"/>
              <a:pPr/>
              <a:t>1</a:t>
            </a:fld>
            <a:endParaRPr lang="en-US"/>
          </a:p>
        </p:txBody>
      </p:sp>
      <p:sp>
        <p:nvSpPr>
          <p:cNvPr id="29697" name="Rectangle 1"/>
          <p:cNvSpPr>
            <a:spLocks noGrp="1" noRot="1" noChangeAspect="1" noChangeArrowheads="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29698"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Suzanne </a:t>
            </a:r>
            <a:r>
              <a:rPr lang="en-US" dirty="0" err="1" smtClean="0"/>
              <a:t>Thorin’sThree</a:t>
            </a:r>
            <a:r>
              <a:rPr lang="en-US" dirty="0" smtClean="0"/>
              <a:t> aspects</a:t>
            </a:r>
          </a:p>
          <a:p>
            <a:endParaRPr lang="en-US" dirty="0" smtClean="0"/>
          </a:p>
          <a:p>
            <a:pPr marL="171450" indent="-171450">
              <a:buFont typeface="Arial"/>
              <a:buChar char="•"/>
            </a:pPr>
            <a:r>
              <a:rPr lang="en-US" dirty="0" smtClean="0"/>
              <a:t>First, there’s the phase where you conduct</a:t>
            </a:r>
            <a:r>
              <a:rPr lang="en-US" baseline="0" dirty="0" smtClean="0"/>
              <a:t> research, develop ideas, and communicate informally </a:t>
            </a:r>
          </a:p>
          <a:p>
            <a:pPr marL="171450" indent="-171450">
              <a:buFont typeface="Arial"/>
              <a:buChar char="•"/>
            </a:pPr>
            <a:r>
              <a:rPr lang="en-US" baseline="0" dirty="0" smtClean="0"/>
              <a:t>Second, preprint phase –</a:t>
            </a:r>
            <a:r>
              <a:rPr lang="en-US" baseline="0" dirty="0" err="1" smtClean="0"/>
              <a:t>shapng</a:t>
            </a:r>
            <a:r>
              <a:rPr lang="en-US" baseline="0" dirty="0" smtClean="0"/>
              <a:t> and communicating what will become formal research results (peer review)</a:t>
            </a:r>
          </a:p>
          <a:p>
            <a:pPr marL="171450" indent="-171450">
              <a:buFont typeface="Arial"/>
              <a:buChar char="•"/>
            </a:pPr>
            <a:r>
              <a:rPr lang="en-US" baseline="0" dirty="0" smtClean="0"/>
              <a:t>Third, the ultimately published article. Book, </a:t>
            </a:r>
            <a:r>
              <a:rPr lang="en-US" baseline="0" dirty="0" err="1" smtClean="0"/>
              <a:t>bookchapter</a:t>
            </a:r>
            <a:r>
              <a:rPr lang="en-US" baseline="0" dirty="0" smtClean="0"/>
              <a:t>, </a:t>
            </a:r>
            <a:r>
              <a:rPr lang="en-US" baseline="0" dirty="0" err="1" smtClean="0"/>
              <a:t>etc</a:t>
            </a:r>
            <a:r>
              <a:rPr lang="en-US" baseline="0" dirty="0" smtClean="0"/>
              <a:t> that gets collected by libraries and others</a:t>
            </a:r>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10</a:t>
            </a:fld>
            <a:endParaRPr lang="en-US"/>
          </a:p>
        </p:txBody>
      </p:sp>
    </p:spTree>
    <p:extLst>
      <p:ext uri="{BB962C8B-B14F-4D97-AF65-F5344CB8AC3E}">
        <p14:creationId xmlns:p14="http://schemas.microsoft.com/office/powerpoint/2010/main" val="153317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t>. </a:t>
            </a:r>
            <a:r>
              <a:rPr lang="en-US" sz="1200" i="1" dirty="0" smtClean="0"/>
              <a:t>Should science communication be collaborative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Original communication</a:t>
            </a:r>
            <a:r>
              <a:rPr lang="en-US" sz="1200" kern="1200" dirty="0" smtClean="0">
                <a:solidFill>
                  <a:schemeClr val="tx1"/>
                </a:solidFill>
                <a:effectLst/>
                <a:latin typeface="+mn-lt"/>
                <a:ea typeface="+mn-ea"/>
                <a:cs typeface="+mn-cs"/>
              </a:rPr>
              <a:t> is aimed at advancing knowledge in the field with never-before-published findings, discoveries, first-hand accounts, survey data, theories, arguments, proofs, and so forth.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Derivative communication</a:t>
            </a:r>
            <a:r>
              <a:rPr lang="en-US" sz="1200" kern="1200" dirty="0" smtClean="0">
                <a:solidFill>
                  <a:schemeClr val="tx1"/>
                </a:solidFill>
                <a:effectLst/>
                <a:latin typeface="+mn-lt"/>
                <a:ea typeface="+mn-ea"/>
                <a:cs typeface="+mn-cs"/>
              </a:rPr>
              <a:t> sums up what is already known, takes the form of encyclopedia articles, textbooks, and popular science books and magazines.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would say that databases fall in the middle of</a:t>
            </a:r>
            <a:r>
              <a:rPr lang="en-US" sz="1200" kern="1200" baseline="0" dirty="0" smtClean="0">
                <a:solidFill>
                  <a:schemeClr val="tx1"/>
                </a:solidFill>
                <a:effectLst/>
                <a:latin typeface="+mn-lt"/>
                <a:ea typeface="+mn-ea"/>
                <a:cs typeface="+mn-cs"/>
              </a:rPr>
              <a:t> these two (raw data is not necessarily derivative, but without analysis or processes, it is not quite original communication </a:t>
            </a:r>
            <a:endParaRPr lang="en-US"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11</a:t>
            </a:fld>
            <a:endParaRPr lang="en-US"/>
          </a:p>
        </p:txBody>
      </p:sp>
    </p:spTree>
    <p:extLst>
      <p:ext uri="{BB962C8B-B14F-4D97-AF65-F5344CB8AC3E}">
        <p14:creationId xmlns:p14="http://schemas.microsoft.com/office/powerpoint/2010/main" val="243784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But the location of the article in a distinguished journal is paramount because it helps to ‘brand’ the author by linking her/his name and work to that journal. …The author is placed in an exclusive ‘club’ of the very best researchers and his/her ability to get grants, tenure and promotion is enhanced.(</a:t>
            </a:r>
            <a:r>
              <a:rPr lang="en-US" sz="1200" kern="1200" dirty="0" err="1" smtClean="0">
                <a:solidFill>
                  <a:schemeClr val="tx1"/>
                </a:solidFill>
                <a:effectLst/>
                <a:latin typeface="+mn-lt"/>
                <a:ea typeface="+mn-ea"/>
                <a:cs typeface="+mn-cs"/>
              </a:rPr>
              <a:t>Thorin</a:t>
            </a:r>
            <a:r>
              <a:rPr lang="en-US" sz="1200" kern="1200" dirty="0" smtClean="0">
                <a:solidFill>
                  <a:schemeClr val="tx1"/>
                </a:solidFill>
                <a:effectLst/>
                <a:latin typeface="+mn-lt"/>
                <a:ea typeface="+mn-ea"/>
                <a:cs typeface="+mn-cs"/>
              </a:rPr>
              <a:t>, 2006)</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12</a:t>
            </a:fld>
            <a:endParaRPr lang="en-US"/>
          </a:p>
        </p:txBody>
      </p:sp>
    </p:spTree>
    <p:extLst>
      <p:ext uri="{BB962C8B-B14F-4D97-AF65-F5344CB8AC3E}">
        <p14:creationId xmlns:p14="http://schemas.microsoft.com/office/powerpoint/2010/main" val="407873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act as Central Repository</a:t>
            </a:r>
            <a:r>
              <a:rPr lang="en-US" sz="1200" kern="1200" baseline="0" dirty="0" smtClean="0">
                <a:solidFill>
                  <a:schemeClr val="tx1"/>
                </a:solidFill>
                <a:effectLst/>
                <a:latin typeface="+mn-lt"/>
                <a:ea typeface="+mn-ea"/>
                <a:cs typeface="+mn-cs"/>
              </a:rPr>
              <a:t> for Information </a:t>
            </a:r>
            <a:r>
              <a:rPr lang="en-US" sz="1200" kern="1200" dirty="0" smtClean="0">
                <a:solidFill>
                  <a:schemeClr val="tx1"/>
                </a:solidFill>
                <a:effectLst/>
                <a:latin typeface="+mn-lt"/>
                <a:ea typeface="+mn-ea"/>
                <a:cs typeface="+mn-cs"/>
              </a:rPr>
              <a:t>- it becomes the central database for knowledge/Information</a:t>
            </a:r>
            <a:r>
              <a:rPr lang="en-US" sz="1200" kern="1200" baseline="0" dirty="0" smtClean="0">
                <a:solidFill>
                  <a:schemeClr val="tx1"/>
                </a:solidFill>
                <a:effectLst/>
                <a:latin typeface="+mn-lt"/>
                <a:ea typeface="+mn-ea"/>
                <a:cs typeface="+mn-cs"/>
              </a:rPr>
              <a:t> gaps can easily be filled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Discussion – most modern wikis platforms come with built in discussion pages/forums and are connected to the discussion topic at hand – that discussion is centrally located at the information point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Version control – changes can be tracked and reversed.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Information is not static – information can be linked and </a:t>
            </a:r>
            <a:r>
              <a:rPr lang="en-US" sz="1200" kern="1200" baseline="0" dirty="0" err="1" smtClean="0">
                <a:solidFill>
                  <a:schemeClr val="tx1"/>
                </a:solidFill>
                <a:effectLst/>
                <a:latin typeface="+mn-lt"/>
                <a:ea typeface="+mn-ea"/>
                <a:cs typeface="+mn-cs"/>
              </a:rPr>
              <a:t>contectualized</a:t>
            </a:r>
            <a:r>
              <a:rPr lang="en-US" sz="1200" kern="1200" baseline="0" dirty="0" smtClean="0">
                <a:solidFill>
                  <a:schemeClr val="tx1"/>
                </a:solidFill>
                <a:effectLst/>
                <a:latin typeface="+mn-lt"/>
                <a:ea typeface="+mn-ea"/>
                <a:cs typeface="+mn-cs"/>
              </a:rPr>
              <a:t>.  Math articles/dissertations/thesis are often published in a linear article or paper but not read that way as readers often need to contextual info such as a specific theorem that the author is building an argument upon.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Frequent users also see opportunities for raising their profile within their communities and laying foundations for future collaborations (Procter et al., 2010)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FC4069-EB81-A94C-A310-515A4CF984B9}" type="slidenum">
              <a:rPr lang="en-US" smtClean="0"/>
              <a:t>13</a:t>
            </a:fld>
            <a:endParaRPr lang="en-US"/>
          </a:p>
        </p:txBody>
      </p:sp>
    </p:spTree>
    <p:extLst>
      <p:ext uri="{BB962C8B-B14F-4D97-AF65-F5344CB8AC3E}">
        <p14:creationId xmlns:p14="http://schemas.microsoft.com/office/powerpoint/2010/main" val="93534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Wikis are dynamic</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Dynamic articles can evolve with the content and their focus may shift over time. In the context of science, dynamic publications could thus integrate scientific discourse and be potentially always up to date. In a scientific wiki, for instance, there would be no explicit errata, only improved versions of an article.</a:t>
            </a:r>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14</a:t>
            </a:fld>
            <a:endParaRPr lang="en-US"/>
          </a:p>
        </p:txBody>
      </p:sp>
    </p:spTree>
    <p:extLst>
      <p:ext uri="{BB962C8B-B14F-4D97-AF65-F5344CB8AC3E}">
        <p14:creationId xmlns:p14="http://schemas.microsoft.com/office/powerpoint/2010/main" val="334040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the fact that research in general is a highly dynamic process, it is required that the researcher frequently delivers a static output of his work. This output must be citable so that it can be used by the research community </a:t>
            </a:r>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15</a:t>
            </a:fld>
            <a:endParaRPr lang="en-US"/>
          </a:p>
        </p:txBody>
      </p:sp>
    </p:spTree>
    <p:extLst>
      <p:ext uri="{BB962C8B-B14F-4D97-AF65-F5344CB8AC3E}">
        <p14:creationId xmlns:p14="http://schemas.microsoft.com/office/powerpoint/2010/main" val="164422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The rationale behind </a:t>
            </a:r>
            <a:r>
              <a:rPr lang="en-US" dirty="0" err="1" smtClean="0"/>
              <a:t>WikiGenes</a:t>
            </a:r>
            <a:r>
              <a:rPr lang="en-US" dirty="0" smtClean="0"/>
              <a:t> is to provide a platform for the scientific community to collect, communicate and evaluate knowledge about genes, chemicals, diseases and other biomedical concepts in a bottom-up process b/c</a:t>
            </a:r>
            <a:r>
              <a:rPr lang="en-US" baseline="0" dirty="0" smtClean="0"/>
              <a:t> the traditional publishing model is too slow to keep up with the advancements and knowledge made in this arena</a:t>
            </a:r>
            <a:r>
              <a:rPr lang="en-US" dirty="0" smtClean="0"/>
              <a:t>.</a:t>
            </a:r>
          </a:p>
          <a:p>
            <a:pPr marL="171450" indent="-171450">
              <a:buFont typeface="Arial"/>
              <a:buChar char="•"/>
            </a:pPr>
            <a:r>
              <a:rPr lang="en-US" dirty="0" smtClean="0"/>
              <a:t>users can rate each other,</a:t>
            </a:r>
          </a:p>
          <a:p>
            <a:pPr marL="171450" indent="-171450">
              <a:buFont typeface="Arial"/>
              <a:buChar char="•"/>
            </a:pPr>
            <a:r>
              <a:rPr lang="en-US" dirty="0" smtClean="0"/>
              <a:t> and a self-regulating reputation system can be implemented</a:t>
            </a:r>
          </a:p>
          <a:p>
            <a:pPr marL="171450" indent="-171450">
              <a:buFont typeface="Arial"/>
              <a:buChar char="•"/>
            </a:pPr>
            <a:r>
              <a:rPr lang="en-US" dirty="0" smtClean="0"/>
              <a:t>‘Open access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16</a:t>
            </a:fld>
            <a:endParaRPr lang="en-US"/>
          </a:p>
        </p:txBody>
      </p:sp>
    </p:spTree>
    <p:extLst>
      <p:ext uri="{BB962C8B-B14F-4D97-AF65-F5344CB8AC3E}">
        <p14:creationId xmlns:p14="http://schemas.microsoft.com/office/powerpoint/2010/main" val="212121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Each article is written by an </a:t>
            </a:r>
            <a:r>
              <a:rPr lang="en-US" sz="1200" u="none" strike="noStrike" kern="1200" dirty="0" smtClean="0">
                <a:solidFill>
                  <a:schemeClr val="tx1"/>
                </a:solidFill>
                <a:effectLst/>
                <a:latin typeface="+mn-lt"/>
                <a:ea typeface="+mn-ea"/>
                <a:cs typeface="+mn-cs"/>
                <a:hlinkClick r:id="rId3" tooltip="Scholarpedia:Authors"/>
              </a:rPr>
              <a:t>expert</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Each article is anonymously </a:t>
            </a:r>
            <a:r>
              <a:rPr lang="en-US" sz="1200" u="none" strike="noStrike" kern="1200" dirty="0" smtClean="0">
                <a:solidFill>
                  <a:schemeClr val="tx1"/>
                </a:solidFill>
                <a:effectLst/>
                <a:latin typeface="+mn-lt"/>
                <a:ea typeface="+mn-ea"/>
                <a:cs typeface="+mn-cs"/>
                <a:hlinkClick r:id="rId4" tooltip="Help:Reviewers"/>
              </a:rPr>
              <a:t>peer reviewed</a:t>
            </a:r>
            <a:r>
              <a:rPr lang="en-US" sz="1200" kern="1200" dirty="0" smtClean="0">
                <a:solidFill>
                  <a:schemeClr val="tx1"/>
                </a:solidFill>
                <a:effectLst/>
                <a:latin typeface="+mn-lt"/>
                <a:ea typeface="+mn-ea"/>
                <a:cs typeface="+mn-cs"/>
              </a:rPr>
              <a:t> to ensure accurate and reliable information.</a:t>
            </a:r>
          </a:p>
          <a:p>
            <a:pPr lvl="0"/>
            <a:r>
              <a:rPr lang="en-US" sz="1200" kern="1200" dirty="0" smtClean="0">
                <a:solidFill>
                  <a:schemeClr val="tx1"/>
                </a:solidFill>
                <a:effectLst/>
                <a:latin typeface="+mn-lt"/>
                <a:ea typeface="+mn-ea"/>
                <a:cs typeface="+mn-cs"/>
              </a:rPr>
              <a:t>Each article has a </a:t>
            </a:r>
            <a:r>
              <a:rPr lang="en-US" sz="1200" u="none" strike="noStrike" kern="1200" dirty="0" smtClean="0">
                <a:solidFill>
                  <a:schemeClr val="tx1"/>
                </a:solidFill>
                <a:effectLst/>
                <a:latin typeface="+mn-lt"/>
                <a:ea typeface="+mn-ea"/>
                <a:cs typeface="+mn-cs"/>
                <a:hlinkClick r:id="rId5"/>
              </a:rPr>
              <a:t>curator</a:t>
            </a:r>
            <a:r>
              <a:rPr lang="en-US" sz="1200" kern="1200" dirty="0" smtClean="0">
                <a:solidFill>
                  <a:schemeClr val="tx1"/>
                </a:solidFill>
                <a:effectLst/>
                <a:latin typeface="+mn-lt"/>
                <a:ea typeface="+mn-ea"/>
                <a:cs typeface="+mn-cs"/>
              </a:rPr>
              <a:t> -- typically its author -- who is responsible for its content.</a:t>
            </a:r>
          </a:p>
          <a:p>
            <a:pPr lvl="0"/>
            <a:r>
              <a:rPr lang="en-US" sz="1200" kern="1200" dirty="0" smtClean="0">
                <a:solidFill>
                  <a:schemeClr val="tx1"/>
                </a:solidFill>
                <a:effectLst/>
                <a:latin typeface="+mn-lt"/>
                <a:ea typeface="+mn-ea"/>
                <a:cs typeface="+mn-cs"/>
              </a:rPr>
              <a:t>Content is Dynamic and updatable</a:t>
            </a:r>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17</a:t>
            </a:fld>
            <a:endParaRPr lang="en-US"/>
          </a:p>
        </p:txBody>
      </p:sp>
    </p:spTree>
    <p:extLst>
      <p:ext uri="{BB962C8B-B14F-4D97-AF65-F5344CB8AC3E}">
        <p14:creationId xmlns:p14="http://schemas.microsoft.com/office/powerpoint/2010/main" val="3942848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Anthropology Magazine –</a:t>
            </a:r>
          </a:p>
          <a:p>
            <a:endParaRPr lang="en-US" dirty="0" smtClean="0"/>
          </a:p>
          <a:p>
            <a:r>
              <a:rPr lang="en-US" dirty="0" smtClean="0"/>
              <a:t>A wiki journal</a:t>
            </a:r>
          </a:p>
          <a:p>
            <a:r>
              <a:rPr lang="en-US" dirty="0" smtClean="0"/>
              <a:t>Peer review</a:t>
            </a:r>
          </a:p>
          <a:p>
            <a:r>
              <a:rPr lang="en-US" dirty="0" smtClean="0"/>
              <a:t>Reviews</a:t>
            </a:r>
            <a:r>
              <a:rPr lang="en-US" baseline="0" dirty="0" smtClean="0"/>
              <a:t> count as wiki articles available for reading</a:t>
            </a:r>
            <a:endParaRPr lang="en-US" dirty="0" smtClean="0"/>
          </a:p>
          <a:p>
            <a:endParaRPr lang="en-US" dirty="0" smtClean="0"/>
          </a:p>
          <a:p>
            <a:r>
              <a:rPr lang="en-US" b="1" dirty="0" smtClean="0"/>
              <a:t>Anthropology Magazine</a:t>
            </a:r>
            <a:r>
              <a:rPr lang="en-US" dirty="0" smtClean="0"/>
              <a:t> is committed to the idea that the fruits of intellectual activity should be widely distributed, without the restrictions to distribution that can be imposed by copyright. In particular, if you publish your article in Anthropology Magazine, you explicitly give up your right to have control over the production of copies of your article and you give up your control over the right of others to create derivative works. </a:t>
            </a:r>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18</a:t>
            </a:fld>
            <a:endParaRPr lang="en-US"/>
          </a:p>
        </p:txBody>
      </p:sp>
    </p:spTree>
    <p:extLst>
      <p:ext uri="{BB962C8B-B14F-4D97-AF65-F5344CB8AC3E}">
        <p14:creationId xmlns:p14="http://schemas.microsoft.com/office/powerpoint/2010/main" val="347054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D1093-05EB-E449-B099-EB753D68C5AC}" type="slidenum">
              <a:rPr lang="en-US"/>
              <a:pPr/>
              <a:t>19</a:t>
            </a:fld>
            <a:endParaRPr lang="en-US"/>
          </a:p>
        </p:txBody>
      </p:sp>
      <p:sp>
        <p:nvSpPr>
          <p:cNvPr id="29697" name="Rectangle 1"/>
          <p:cNvSpPr>
            <a:spLocks noGrp="1" noRot="1" noChangeAspect="1" noChangeArrowheads="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29698"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charset="0"/>
              </a:rPr>
              <a:t>Time: 1:22</a:t>
            </a:r>
            <a:endParaRPr lang="en-US"/>
          </a:p>
          <a:p>
            <a:pPr>
              <a:lnSpc>
                <a:spcPct val="95000"/>
              </a:lnSpc>
              <a:spcBef>
                <a:spcPct val="0"/>
              </a:spcBef>
            </a:pPr>
            <a:endParaRPr lang="en-US" sz="1600">
              <a:solidFill>
                <a:srgbClr val="000000"/>
              </a:solidFill>
              <a:latin typeface="Arial" charset="0"/>
            </a:endParaRPr>
          </a:p>
          <a:p>
            <a:pPr>
              <a:lnSpc>
                <a:spcPct val="95000"/>
              </a:lnSpc>
              <a:spcBef>
                <a:spcPct val="0"/>
              </a:spcBef>
            </a:pPr>
            <a:r>
              <a:rPr lang="en-US" sz="1600">
                <a:solidFill>
                  <a:srgbClr val="000000"/>
                </a:solidFill>
                <a:latin typeface="Arial" charset="0"/>
              </a:rPr>
              <a:t>Novak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99688-7808-714C-8174-3E2224E2DF15}" type="slidenum">
              <a:rPr lang="en-US"/>
              <a:pPr/>
              <a:t>2</a:t>
            </a:fld>
            <a:endParaRPr lang="en-US"/>
          </a:p>
        </p:txBody>
      </p:sp>
      <p:sp>
        <p:nvSpPr>
          <p:cNvPr id="72705" name="Rectangle 1"/>
          <p:cNvSpPr>
            <a:spLocks noGrp="1" noRot="1" noChangeAspect="1" noChangeArrowheads="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72706" name="Rectangle 2"/>
          <p:cNvSpPr>
            <a:spLocks noGrp="1" noChangeArrowheads="1"/>
          </p:cNvSpPr>
          <p:nvPr>
            <p:ph type="body" idx="1"/>
          </p:nvPr>
        </p:nvSpPr>
        <p:spPr/>
        <p:txBody>
          <a:bodyPr lIns="0" tIns="0" rIns="0" bIns="0"/>
          <a:lstStyle/>
          <a:p>
            <a:pPr>
              <a:lnSpc>
                <a:spcPct val="95000"/>
              </a:lnSpc>
              <a:spcBef>
                <a:spcPct val="0"/>
              </a:spcBef>
            </a:pPr>
            <a:r>
              <a:rPr lang="en-US" sz="1600" dirty="0" smtClean="0">
                <a:solidFill>
                  <a:srgbClr val="000000"/>
                </a:solidFill>
                <a:latin typeface="Arial" charset="0"/>
              </a:rPr>
              <a:t>Wiki is a content management system that uniquely facilitates collaboration</a:t>
            </a:r>
            <a:endParaRPr lang="en-US" sz="1600" dirty="0">
              <a:solidFill>
                <a:srgbClr val="000000"/>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Semantic mark up gives well-defined meaning, better enabling computers</a:t>
            </a:r>
            <a:r>
              <a:rPr lang="en-US" dirty="0" smtClean="0">
                <a:effectLst/>
              </a:rPr>
              <a:t> to process information like</a:t>
            </a:r>
            <a:r>
              <a:rPr lang="en-US" baseline="0" dirty="0" smtClean="0">
                <a:effectLst/>
              </a:rPr>
              <a:t> a database</a:t>
            </a:r>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20</a:t>
            </a:fld>
            <a:endParaRPr lang="en-US"/>
          </a:p>
        </p:txBody>
      </p:sp>
    </p:spTree>
    <p:extLst>
      <p:ext uri="{BB962C8B-B14F-4D97-AF65-F5344CB8AC3E}">
        <p14:creationId xmlns:p14="http://schemas.microsoft.com/office/powerpoint/2010/main" val="3937575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C4069-EB81-A94C-A310-515A4CF984B9}" type="slidenum">
              <a:rPr lang="en-US" smtClean="0"/>
              <a:t>21</a:t>
            </a:fld>
            <a:endParaRPr lang="en-US"/>
          </a:p>
        </p:txBody>
      </p:sp>
    </p:spTree>
    <p:extLst>
      <p:ext uri="{BB962C8B-B14F-4D97-AF65-F5344CB8AC3E}">
        <p14:creationId xmlns:p14="http://schemas.microsoft.com/office/powerpoint/2010/main" val="222088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22</a:t>
            </a:fld>
            <a:endParaRPr lang="en-US"/>
          </a:p>
        </p:txBody>
      </p:sp>
    </p:spTree>
    <p:extLst>
      <p:ext uri="{BB962C8B-B14F-4D97-AF65-F5344CB8AC3E}">
        <p14:creationId xmlns:p14="http://schemas.microsoft.com/office/powerpoint/2010/main" val="1441664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End</a:t>
            </a:r>
            <a:r>
              <a:rPr lang="en-US" baseline="0" dirty="0" smtClean="0"/>
              <a:t> on this note:</a:t>
            </a:r>
          </a:p>
          <a:p>
            <a:endParaRPr lang="en-US" baseline="0" dirty="0" smtClean="0"/>
          </a:p>
          <a:p>
            <a:r>
              <a:rPr lang="en-US" baseline="0" dirty="0" smtClean="0"/>
              <a:t>Sanger recommends a middle route: </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4000" dirty="0" smtClean="0"/>
              <a:t>An article that is written with a large and diverse set of authors—</a:t>
            </a:r>
            <a:r>
              <a:rPr lang="en-US" sz="4000" b="1" dirty="0" smtClean="0"/>
              <a:t>particularly if it is under the gentle guidance of experts</a:t>
            </a:r>
            <a:r>
              <a:rPr lang="en-US" sz="4000" dirty="0" smtClean="0"/>
              <a:t>—can be expected to be lengthier, broader in its coverage, and fairer in its presentation of issues, than an article written by a single or a few hand-chosen authors.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will be longer, because many collaborators will compete with each other to expand the article.  It will be broader in its coverage, because the collaborators often can fill up gaps in exposition that others leave.  It will be fairer in its presentation of issues, because self-selecting collaborators in a very open project will tend to have a diversity of views, and they must compromise in order to work together at all.</a:t>
            </a:r>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23</a:t>
            </a:fld>
            <a:endParaRPr lang="en-US"/>
          </a:p>
        </p:txBody>
      </p:sp>
    </p:spTree>
    <p:extLst>
      <p:ext uri="{BB962C8B-B14F-4D97-AF65-F5344CB8AC3E}">
        <p14:creationId xmlns:p14="http://schemas.microsoft.com/office/powerpoint/2010/main" val="2034140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24</a:t>
            </a:fld>
            <a:endParaRPr lang="en-US"/>
          </a:p>
        </p:txBody>
      </p:sp>
    </p:spTree>
    <p:extLst>
      <p:ext uri="{BB962C8B-B14F-4D97-AF65-F5344CB8AC3E}">
        <p14:creationId xmlns:p14="http://schemas.microsoft.com/office/powerpoint/2010/main" val="403693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C4069-EB81-A94C-A310-515A4CF984B9}" type="slidenum">
              <a:rPr lang="en-US" smtClean="0"/>
              <a:t>25</a:t>
            </a:fld>
            <a:endParaRPr lang="en-US"/>
          </a:p>
        </p:txBody>
      </p:sp>
    </p:spTree>
    <p:extLst>
      <p:ext uri="{BB962C8B-B14F-4D97-AF65-F5344CB8AC3E}">
        <p14:creationId xmlns:p14="http://schemas.microsoft.com/office/powerpoint/2010/main" val="52819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It’s important to acknowledge</a:t>
            </a:r>
            <a:r>
              <a:rPr lang="en-US" baseline="0" dirty="0" smtClean="0"/>
              <a:t> that scientific and scholarly advancement are a process of collaboration.  Research builds upon, challenges, or reuses previously published knowledge.  Research is often done by teams; for examples, </a:t>
            </a:r>
            <a:r>
              <a:rPr lang="en-US" sz="1200" kern="1200" dirty="0" smtClean="0">
                <a:solidFill>
                  <a:schemeClr val="tx1"/>
                </a:solidFill>
                <a:effectLst/>
                <a:latin typeface="+mn-lt"/>
                <a:ea typeface="+mn-ea"/>
                <a:cs typeface="+mn-cs"/>
              </a:rPr>
              <a:t>Scientific articles are typically co-written by labs or by other collections of colleagues, because most experiments cannot be done by just one person; scientific discoveries are now typically made by several or many people cooperating (Sanger, 2008).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FC4069-EB81-A94C-A310-515A4CF984B9}" type="slidenum">
              <a:rPr lang="en-US" smtClean="0"/>
              <a:t>3</a:t>
            </a:fld>
            <a:endParaRPr lang="en-US"/>
          </a:p>
        </p:txBody>
      </p:sp>
    </p:spTree>
    <p:extLst>
      <p:ext uri="{BB962C8B-B14F-4D97-AF65-F5344CB8AC3E}">
        <p14:creationId xmlns:p14="http://schemas.microsoft.com/office/powerpoint/2010/main" val="21812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95000"/>
              </a:lnSpc>
              <a:spcBef>
                <a:spcPct val="0"/>
              </a:spcBef>
            </a:pPr>
            <a:endParaRPr lang="en-US" sz="1200" dirty="0" smtClean="0">
              <a:solidFill>
                <a:srgbClr val="000000"/>
              </a:solidFill>
              <a:latin typeface="Arial" charset="0"/>
            </a:endParaRPr>
          </a:p>
          <a:p>
            <a:pPr lvl="0"/>
            <a:r>
              <a:rPr lang="en-US" sz="1200" dirty="0" smtClean="0">
                <a:solidFill>
                  <a:srgbClr val="000000"/>
                </a:solidFill>
                <a:latin typeface="Arial" charset="0"/>
              </a:rPr>
              <a:t>In the year 2000, Jimmy Wales and Larry Sanger launched their first online encyclopedia called </a:t>
            </a:r>
            <a:r>
              <a:rPr lang="en-US" sz="1200" dirty="0" err="1" smtClean="0">
                <a:solidFill>
                  <a:srgbClr val="000000"/>
                </a:solidFill>
                <a:latin typeface="Arial" charset="0"/>
              </a:rPr>
              <a:t>Nupedia</a:t>
            </a:r>
            <a:r>
              <a:rPr lang="en-US" sz="1200" dirty="0" smtClean="0">
                <a:solidFill>
                  <a:srgbClr val="000000"/>
                </a:solidFill>
                <a:latin typeface="Arial" charset="0"/>
              </a:rPr>
              <a:t>. Had in place a process not to different from publishing in a real encyclopedia or, for that matter, a journal.  Scholars</a:t>
            </a:r>
            <a:r>
              <a:rPr lang="en-US" sz="1200" baseline="0" dirty="0" smtClean="0">
                <a:solidFill>
                  <a:srgbClr val="000000"/>
                </a:solidFill>
                <a:latin typeface="Arial" charset="0"/>
              </a:rPr>
              <a:t> and experts we invited to write and submit and article. Once that article was </a:t>
            </a:r>
            <a:r>
              <a:rPr lang="en-US" sz="1200" baseline="0" dirty="0" err="1" smtClean="0">
                <a:solidFill>
                  <a:srgbClr val="000000"/>
                </a:solidFill>
                <a:latin typeface="Arial" charset="0"/>
              </a:rPr>
              <a:t>submited</a:t>
            </a:r>
            <a:r>
              <a:rPr lang="en-US" sz="1200" baseline="0" dirty="0" smtClean="0">
                <a:solidFill>
                  <a:srgbClr val="000000"/>
                </a:solidFill>
                <a:latin typeface="Arial" charset="0"/>
              </a:rPr>
              <a:t>, it would then go through a review process,  be copyedited, given final approval, then turned over to a web expert that would do the mark-up and post it online. </a:t>
            </a:r>
          </a:p>
          <a:p>
            <a:pPr lvl="0"/>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95000"/>
              </a:lnSpc>
              <a:spcBef>
                <a:spcPct val="0"/>
              </a:spcBef>
              <a:spcAft>
                <a:spcPts val="0"/>
              </a:spcAft>
              <a:buClrTx/>
              <a:buSzTx/>
              <a:buFontTx/>
              <a:buNone/>
              <a:tabLst/>
              <a:defRPr/>
            </a:pPr>
            <a:r>
              <a:rPr lang="en-US" sz="1200" dirty="0" err="1" smtClean="0">
                <a:solidFill>
                  <a:srgbClr val="000000"/>
                </a:solidFill>
                <a:latin typeface="Arial" charset="0"/>
              </a:rPr>
              <a:t>Nupedia</a:t>
            </a:r>
            <a:r>
              <a:rPr lang="en-US" sz="1200" baseline="0" dirty="0" smtClean="0">
                <a:solidFill>
                  <a:srgbClr val="000000"/>
                </a:solidFill>
                <a:latin typeface="Arial" charset="0"/>
              </a:rPr>
              <a:t> was exciting in the idea that article </a:t>
            </a:r>
            <a:r>
              <a:rPr lang="en-US" sz="1200" dirty="0" smtClean="0">
                <a:solidFill>
                  <a:srgbClr val="000000"/>
                </a:solidFill>
                <a:latin typeface="Arial" charset="0"/>
              </a:rPr>
              <a:t>were not going to be proprietary but were freely distributable under a </a:t>
            </a:r>
            <a:r>
              <a:rPr lang="en-US" sz="1200" kern="1200" dirty="0" smtClean="0">
                <a:solidFill>
                  <a:schemeClr val="tx1"/>
                </a:solidFill>
                <a:effectLst/>
                <a:latin typeface="+mn-lt"/>
                <a:ea typeface="+mn-ea"/>
                <a:cs typeface="+mn-cs"/>
              </a:rPr>
              <a:t>GNU Free Documentation License</a:t>
            </a:r>
          </a:p>
          <a:p>
            <a:pPr marL="0" marR="0" indent="0" algn="l" defTabSz="457200" rtl="0" eaLnBrk="1" fontAlgn="auto" latinLnBrk="0" hangingPunct="1">
              <a:lnSpc>
                <a:spcPct val="95000"/>
              </a:lnSpc>
              <a:spcBef>
                <a:spcPct val="0"/>
              </a:spcBef>
              <a:spcAft>
                <a:spcPts val="0"/>
              </a:spcAft>
              <a:buClrTx/>
              <a:buSzTx/>
              <a:buFontTx/>
              <a:buNone/>
              <a:tabLst/>
              <a:defRPr/>
            </a:pPr>
            <a:r>
              <a:rPr lang="en-US" sz="1200" dirty="0" smtClean="0">
                <a:solidFill>
                  <a:srgbClr val="000000"/>
                </a:solidFill>
                <a:latin typeface="Arial" charset="0"/>
              </a:rPr>
              <a:t> ...in virtually any desired medium. </a:t>
            </a:r>
          </a:p>
          <a:p>
            <a:pPr marL="0" marR="0" indent="0" algn="l" defTabSz="457200" rtl="0" eaLnBrk="1" fontAlgn="auto" latinLnBrk="0" hangingPunct="1">
              <a:lnSpc>
                <a:spcPct val="95000"/>
              </a:lnSpc>
              <a:spcBef>
                <a:spcPct val="0"/>
              </a:spcBef>
              <a:spcAft>
                <a:spcPts val="0"/>
              </a:spcAft>
              <a:buClrTx/>
              <a:buSzTx/>
              <a:buFontTx/>
              <a:buNone/>
              <a:tabLst/>
              <a:defRPr/>
            </a:pPr>
            <a:endParaRPr lang="en-US" sz="1200" dirty="0" smtClean="0">
              <a:solidFill>
                <a:srgbClr val="000000"/>
              </a:solidFill>
              <a:latin typeface="Arial" charset="0"/>
            </a:endParaRPr>
          </a:p>
          <a:p>
            <a:pPr marL="0" marR="0" indent="0" algn="l" defTabSz="457200" rtl="0" eaLnBrk="1" fontAlgn="auto" latinLnBrk="0" hangingPunct="1">
              <a:lnSpc>
                <a:spcPct val="95000"/>
              </a:lnSpc>
              <a:spcBef>
                <a:spcPct val="0"/>
              </a:spcBef>
              <a:spcAft>
                <a:spcPts val="0"/>
              </a:spcAft>
              <a:buClrTx/>
              <a:buSzTx/>
              <a:buFontTx/>
              <a:buNone/>
              <a:tabLst/>
              <a:defRPr/>
            </a:pPr>
            <a:r>
              <a:rPr lang="en-US" sz="1200" dirty="0" smtClean="0">
                <a:solidFill>
                  <a:srgbClr val="000000"/>
                </a:solidFill>
                <a:latin typeface="Arial" charset="0"/>
              </a:rPr>
              <a:t>The question.. How</a:t>
            </a:r>
            <a:r>
              <a:rPr lang="en-US" sz="1200" baseline="0" dirty="0" smtClean="0">
                <a:solidFill>
                  <a:srgbClr val="000000"/>
                </a:solidFill>
                <a:latin typeface="Arial" charset="0"/>
              </a:rPr>
              <a:t> fast would it grow</a:t>
            </a:r>
            <a:r>
              <a:rPr lang="en-US" sz="1200" baseline="0" dirty="0" smtClean="0">
                <a:solidFill>
                  <a:srgbClr val="000000"/>
                </a:solidFill>
                <a:latin typeface="Arial" charset="0"/>
              </a:rPr>
              <a:t>? (</a:t>
            </a:r>
            <a:r>
              <a:rPr lang="en-US" sz="1200" baseline="0" dirty="0" err="1" smtClean="0">
                <a:solidFill>
                  <a:srgbClr val="000000"/>
                </a:solidFill>
                <a:latin typeface="Arial" charset="0"/>
              </a:rPr>
              <a:t>Shirkey</a:t>
            </a:r>
            <a:r>
              <a:rPr lang="en-US" sz="1200" baseline="0" dirty="0" smtClean="0">
                <a:solidFill>
                  <a:srgbClr val="000000"/>
                </a:solidFill>
                <a:latin typeface="Arial" charset="0"/>
              </a:rPr>
              <a:t>, 2008).</a:t>
            </a:r>
            <a:endParaRPr lang="en-US" dirty="0" smtClean="0"/>
          </a:p>
          <a:p>
            <a:pPr>
              <a:lnSpc>
                <a:spcPct val="95000"/>
              </a:lnSpc>
              <a:spcBef>
                <a:spcPct val="0"/>
              </a:spcBef>
            </a:pPr>
            <a:endParaRPr lang="en-US" sz="1200" dirty="0" smtClean="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4</a:t>
            </a:fld>
            <a:endParaRPr lang="en-US"/>
          </a:p>
        </p:txBody>
      </p:sp>
    </p:spTree>
    <p:extLst>
      <p:ext uri="{BB962C8B-B14F-4D97-AF65-F5344CB8AC3E}">
        <p14:creationId xmlns:p14="http://schemas.microsoft.com/office/powerpoint/2010/main" val="307146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45258-BB66-E443-B069-88775420185F}" type="slidenum">
              <a:rPr lang="en-US"/>
              <a:pPr/>
              <a:t>5</a:t>
            </a:fld>
            <a:endParaRPr lang="en-US"/>
          </a:p>
        </p:txBody>
      </p:sp>
      <p:sp>
        <p:nvSpPr>
          <p:cNvPr id="68609" name="Rectangle 1"/>
          <p:cNvSpPr>
            <a:spLocks noGrp="1" noRot="1" noChangeAspect="1" noChangeArrowheads="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68610" name="Rectangle 2"/>
          <p:cNvSpPr>
            <a:spLocks noGrp="1" noChangeArrowheads="1"/>
          </p:cNvSpPr>
          <p:nvPr>
            <p:ph type="body" idx="1"/>
          </p:nvPr>
        </p:nvSpPr>
        <p:spPr/>
        <p:txBody>
          <a:bodyPr lIns="0" tIns="0" rIns="0" bIns="0"/>
          <a:lstStyle/>
          <a:p>
            <a:pPr>
              <a:lnSpc>
                <a:spcPct val="95000"/>
              </a:lnSpc>
              <a:spcBef>
                <a:spcPct val="0"/>
              </a:spcBef>
            </a:pPr>
            <a:r>
              <a:rPr lang="en-US" sz="1600" dirty="0" err="1" smtClean="0">
                <a:solidFill>
                  <a:srgbClr val="000000"/>
                </a:solidFill>
                <a:latin typeface="Arial" charset="0"/>
              </a:rPr>
              <a:t>Nupedia</a:t>
            </a:r>
            <a:r>
              <a:rPr lang="en-US" sz="1600" dirty="0" smtClean="0">
                <a:solidFill>
                  <a:srgbClr val="000000"/>
                </a:solidFill>
                <a:latin typeface="Arial" charset="0"/>
              </a:rPr>
              <a:t> launches in March 2000</a:t>
            </a:r>
            <a:endParaRPr lang="en-US" sz="1600" dirty="0" smtClean="0"/>
          </a:p>
          <a:p>
            <a:pPr>
              <a:lnSpc>
                <a:spcPct val="95000"/>
              </a:lnSpc>
              <a:spcBef>
                <a:spcPct val="0"/>
              </a:spcBef>
            </a:pPr>
            <a:endParaRPr lang="en-US" sz="1600" dirty="0" smtClean="0">
              <a:solidFill>
                <a:srgbClr val="000000"/>
              </a:solidFill>
              <a:latin typeface="Arial" charset="0"/>
            </a:endParaRPr>
          </a:p>
          <a:p>
            <a:pPr>
              <a:lnSpc>
                <a:spcPct val="95000"/>
              </a:lnSpc>
              <a:spcBef>
                <a:spcPct val="0"/>
              </a:spcBef>
            </a:pPr>
            <a:r>
              <a:rPr lang="en-US" sz="1600" dirty="0" smtClean="0">
                <a:solidFill>
                  <a:srgbClr val="000000"/>
                </a:solidFill>
                <a:latin typeface="Arial" charset="0"/>
              </a:rPr>
              <a:t>In November 2000, only 2 full length articles are published  </a:t>
            </a:r>
          </a:p>
          <a:p>
            <a:pPr>
              <a:lnSpc>
                <a:spcPct val="95000"/>
              </a:lnSpc>
              <a:spcBef>
                <a:spcPct val="0"/>
              </a:spcBef>
            </a:pPr>
            <a:r>
              <a:rPr lang="en-US" sz="1600" dirty="0" smtClean="0">
                <a:solidFill>
                  <a:srgbClr val="000000"/>
                </a:solidFill>
                <a:latin typeface="Arial" charset="0"/>
              </a:rPr>
              <a:t> </a:t>
            </a:r>
            <a:endParaRPr lang="en-US" sz="1600" dirty="0" smtClean="0"/>
          </a:p>
          <a:p>
            <a:pPr>
              <a:lnSpc>
                <a:spcPct val="95000"/>
              </a:lnSpc>
              <a:spcBef>
                <a:spcPct val="0"/>
              </a:spcBef>
            </a:pPr>
            <a:r>
              <a:rPr lang="en-US" sz="1600" dirty="0" smtClean="0">
                <a:solidFill>
                  <a:srgbClr val="000000"/>
                </a:solidFill>
                <a:latin typeface="Arial" charset="0"/>
              </a:rPr>
              <a:t>after 9 more months, only 20 finished articles </a:t>
            </a:r>
            <a:endParaRPr lang="en-US" sz="1600" dirty="0" smtClean="0"/>
          </a:p>
          <a:p>
            <a:pPr>
              <a:lnSpc>
                <a:spcPct val="95000"/>
              </a:lnSpc>
              <a:spcBef>
                <a:spcPct val="0"/>
              </a:spcBef>
            </a:pPr>
            <a:endParaRPr lang="en-US" sz="1600" dirty="0">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95000"/>
              </a:lnSpc>
              <a:spcBef>
                <a:spcPct val="0"/>
              </a:spcBef>
            </a:pPr>
            <a:r>
              <a:rPr lang="en-US" sz="1200" dirty="0" smtClean="0">
                <a:solidFill>
                  <a:srgbClr val="000000"/>
                </a:solidFill>
                <a:latin typeface="Arial" charset="0"/>
              </a:rPr>
              <a:t>Ward Cunningham - </a:t>
            </a:r>
            <a:endParaRPr lang="en-US" dirty="0" smtClean="0"/>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1995 creates first wiki</a:t>
            </a:r>
            <a:endParaRPr lang="en-US" dirty="0" smtClean="0"/>
          </a:p>
          <a:p>
            <a:pPr>
              <a:lnSpc>
                <a:spcPct val="95000"/>
              </a:lnSpc>
              <a:spcBef>
                <a:spcPct val="0"/>
              </a:spcBef>
            </a:pPr>
            <a:r>
              <a:rPr lang="en-US" sz="1200" dirty="0" smtClean="0">
                <a:solidFill>
                  <a:srgbClr val="000000"/>
                </a:solidFill>
                <a:latin typeface="Arial" charset="0"/>
              </a:rPr>
              <a:t> </a:t>
            </a:r>
            <a:endParaRPr lang="en-US" dirty="0" smtClean="0"/>
          </a:p>
          <a:p>
            <a:pPr>
              <a:lnSpc>
                <a:spcPct val="95000"/>
              </a:lnSpc>
              <a:spcBef>
                <a:spcPct val="0"/>
              </a:spcBef>
            </a:pPr>
            <a:r>
              <a:rPr lang="en-US" sz="1200" dirty="0" smtClean="0">
                <a:solidFill>
                  <a:srgbClr val="000000"/>
                </a:solidFill>
                <a:latin typeface="Arial" charset="0"/>
              </a:rPr>
              <a:t>Radical thought: </a:t>
            </a:r>
            <a:endParaRPr lang="en-US" dirty="0" smtClean="0"/>
          </a:p>
          <a:p>
            <a:pPr>
              <a:lnSpc>
                <a:spcPct val="95000"/>
              </a:lnSpc>
              <a:spcBef>
                <a:spcPct val="0"/>
              </a:spcBef>
            </a:pPr>
            <a:r>
              <a:rPr lang="en-US" sz="1200" dirty="0" smtClean="0">
                <a:solidFill>
                  <a:srgbClr val="000000"/>
                </a:solidFill>
                <a:latin typeface="Arial" charset="0"/>
              </a:rPr>
              <a:t>Groups of people who want to collaborate also tend to trust one another  </a:t>
            </a:r>
            <a:endParaRPr lang="en-US" dirty="0" smtClean="0"/>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Observed that most of the tools for collaboration were concerned with complex collections of roles and requirements - only designated writers could create text, only editors could approve text,</a:t>
            </a:r>
            <a:r>
              <a:rPr lang="en-US" sz="1200" baseline="0" dirty="0" smtClean="0">
                <a:solidFill>
                  <a:srgbClr val="000000"/>
                </a:solidFill>
                <a:latin typeface="Arial" charset="0"/>
              </a:rPr>
              <a:t> only web masters could </a:t>
            </a:r>
            <a:r>
              <a:rPr lang="en-US" sz="1200" dirty="0" smtClean="0">
                <a:solidFill>
                  <a:srgbClr val="000000"/>
                </a:solidFill>
                <a:latin typeface="Arial" charset="0"/>
              </a:rPr>
              <a:t>publish it, etc</a:t>
            </a:r>
            <a:r>
              <a:rPr lang="en-US" sz="1200" dirty="0" smtClean="0">
                <a:solidFill>
                  <a:srgbClr val="000000"/>
                </a:solidFill>
                <a:latin typeface="Arial" charset="0"/>
              </a:rPr>
              <a:t>. (</a:t>
            </a:r>
            <a:r>
              <a:rPr lang="en-US" sz="1200" dirty="0" err="1" smtClean="0">
                <a:solidFill>
                  <a:srgbClr val="000000"/>
                </a:solidFill>
                <a:latin typeface="Arial" charset="0"/>
              </a:rPr>
              <a:t>Shirky</a:t>
            </a:r>
            <a:r>
              <a:rPr lang="en-US" sz="1200" dirty="0" smtClean="0">
                <a:solidFill>
                  <a:srgbClr val="000000"/>
                </a:solidFill>
                <a:latin typeface="Arial" charset="0"/>
              </a:rPr>
              <a:t>, 2008)</a:t>
            </a:r>
            <a:endParaRPr lang="en-US" dirty="0" smtClean="0"/>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6</a:t>
            </a:fld>
            <a:endParaRPr lang="en-US"/>
          </a:p>
        </p:txBody>
      </p:sp>
    </p:spTree>
    <p:extLst>
      <p:ext uri="{BB962C8B-B14F-4D97-AF65-F5344CB8AC3E}">
        <p14:creationId xmlns:p14="http://schemas.microsoft.com/office/powerpoint/2010/main" val="2405039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-No distinction between the idea of editor and reader; a user can move between those two roles</a:t>
            </a:r>
          </a:p>
          <a:p>
            <a:pPr>
              <a:lnSpc>
                <a:spcPct val="95000"/>
              </a:lnSpc>
              <a:spcBef>
                <a:spcPct val="0"/>
              </a:spcBef>
            </a:pPr>
            <a:r>
              <a:rPr lang="en-US" sz="1200" dirty="0" smtClean="0">
                <a:solidFill>
                  <a:srgbClr val="000000"/>
                </a:solidFill>
                <a:latin typeface="Arial" charset="0"/>
              </a:rPr>
              <a:t>-Every wiki page is the sum of total changes with all earlier edits stored as historical documentation (version control)</a:t>
            </a:r>
            <a:endParaRPr lang="en-US" dirty="0" smtClean="0"/>
          </a:p>
          <a:p>
            <a:pPr>
              <a:lnSpc>
                <a:spcPct val="95000"/>
              </a:lnSpc>
              <a:spcBef>
                <a:spcPct val="0"/>
              </a:spcBef>
            </a:pPr>
            <a:r>
              <a:rPr lang="en-US" sz="1200" dirty="0" smtClean="0">
                <a:solidFill>
                  <a:srgbClr val="000000"/>
                </a:solidFill>
                <a:latin typeface="Arial" charset="0"/>
              </a:rPr>
              <a:t>-not much has changed </a:t>
            </a:r>
            <a:endParaRPr lang="en-US" dirty="0" smtClean="0"/>
          </a:p>
          <a:p>
            <a:pPr>
              <a:lnSpc>
                <a:spcPct val="95000"/>
              </a:lnSpc>
              <a:spcBef>
                <a:spcPct val="0"/>
              </a:spcBef>
            </a:pPr>
            <a:r>
              <a:rPr lang="en-US" sz="1200" dirty="0" smtClean="0">
                <a:solidFill>
                  <a:srgbClr val="000000"/>
                </a:solidFill>
                <a:latin typeface="Arial" charset="0"/>
              </a:rPr>
              <a:t> </a:t>
            </a:r>
            <a:endParaRPr lang="en-US" dirty="0" smtClean="0"/>
          </a:p>
          <a:p>
            <a:pPr>
              <a:lnSpc>
                <a:spcPct val="95000"/>
              </a:lnSpc>
              <a:spcBef>
                <a:spcPct val="0"/>
              </a:spcBef>
            </a:pPr>
            <a:r>
              <a:rPr lang="en-US" sz="1200" b="1" dirty="0" smtClean="0">
                <a:solidFill>
                  <a:srgbClr val="000000"/>
                </a:solidFill>
                <a:latin typeface="Arial" charset="0"/>
              </a:rPr>
              <a:t>Back to </a:t>
            </a:r>
            <a:r>
              <a:rPr lang="en-US" sz="1200" b="1" dirty="0" err="1" smtClean="0">
                <a:solidFill>
                  <a:srgbClr val="000000"/>
                </a:solidFill>
                <a:latin typeface="Arial" charset="0"/>
              </a:rPr>
              <a:t>wikipedia</a:t>
            </a:r>
            <a:r>
              <a:rPr lang="en-US" sz="1200" b="1" dirty="0" smtClean="0">
                <a:solidFill>
                  <a:srgbClr val="000000"/>
                </a:solidFill>
                <a:latin typeface="Arial" charset="0"/>
              </a:rPr>
              <a:t>:</a:t>
            </a:r>
            <a:endParaRPr lang="en-US" b="1" dirty="0" smtClean="0"/>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in 2001, </a:t>
            </a:r>
            <a:endParaRPr lang="en-US" dirty="0" smtClean="0"/>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Wales and Sanger decided to try creating a collaborative website using Ward Cunningham’s Wiki Model</a:t>
            </a:r>
            <a:r>
              <a:rPr lang="en-US" sz="1200" baseline="0" dirty="0" smtClean="0">
                <a:solidFill>
                  <a:srgbClr val="000000"/>
                </a:solidFill>
                <a:latin typeface="Arial" charset="0"/>
              </a:rPr>
              <a:t> as a way</a:t>
            </a:r>
            <a:r>
              <a:rPr lang="en-US" sz="1200" dirty="0" smtClean="0">
                <a:solidFill>
                  <a:srgbClr val="000000"/>
                </a:solidFill>
                <a:latin typeface="Arial" charset="0"/>
              </a:rPr>
              <a:t> to provide an additional source of </a:t>
            </a:r>
            <a:r>
              <a:rPr lang="en-US" sz="1200" dirty="0" err="1" smtClean="0">
                <a:solidFill>
                  <a:srgbClr val="000000"/>
                </a:solidFill>
                <a:latin typeface="Arial" charset="0"/>
              </a:rPr>
              <a:t>collaborativly</a:t>
            </a:r>
            <a:r>
              <a:rPr lang="en-US" sz="1200" dirty="0" smtClean="0">
                <a:solidFill>
                  <a:srgbClr val="000000"/>
                </a:solidFill>
                <a:latin typeface="Arial" charset="0"/>
              </a:rPr>
              <a:t>-produced draft articles that could be then expanded,</a:t>
            </a:r>
            <a:r>
              <a:rPr lang="en-US" sz="1200" baseline="0" dirty="0" smtClean="0">
                <a:solidFill>
                  <a:srgbClr val="000000"/>
                </a:solidFill>
                <a:latin typeface="Arial" charset="0"/>
              </a:rPr>
              <a:t> reviewed, and </a:t>
            </a:r>
            <a:r>
              <a:rPr lang="en-US" sz="1200" dirty="0" smtClean="0">
                <a:solidFill>
                  <a:srgbClr val="000000"/>
                </a:solidFill>
                <a:latin typeface="Arial" charset="0"/>
              </a:rPr>
              <a:t>polished for use on </a:t>
            </a:r>
            <a:r>
              <a:rPr lang="en-US" sz="1200" dirty="0" err="1" smtClean="0">
                <a:solidFill>
                  <a:srgbClr val="000000"/>
                </a:solidFill>
                <a:latin typeface="Arial" charset="0"/>
              </a:rPr>
              <a:t>Nupedia</a:t>
            </a:r>
            <a:r>
              <a:rPr lang="en-US" sz="1200" dirty="0" smtClean="0">
                <a:solidFill>
                  <a:srgbClr val="000000"/>
                </a:solidFill>
                <a:latin typeface="Arial" charset="0"/>
              </a:rPr>
              <a:t>.</a:t>
            </a:r>
            <a:endParaRPr lang="en-US" dirty="0" smtClean="0"/>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b="1" dirty="0" smtClean="0">
                <a:solidFill>
                  <a:srgbClr val="000000"/>
                </a:solidFill>
                <a:latin typeface="Arial" charset="0"/>
              </a:rPr>
              <a:t>Results:</a:t>
            </a:r>
            <a:endParaRPr lang="en-US" b="1" dirty="0" smtClean="0"/>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advisory board hates it</a:t>
            </a:r>
            <a:endParaRPr lang="en-US" dirty="0" smtClean="0"/>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-offended their mission of creating a rigorously controlled knowledge base, designed and edited by experts</a:t>
            </a:r>
            <a:endParaRPr lang="en-US" dirty="0" smtClean="0"/>
          </a:p>
          <a:p>
            <a:pPr>
              <a:lnSpc>
                <a:spcPct val="95000"/>
              </a:lnSpc>
              <a:spcBef>
                <a:spcPct val="0"/>
              </a:spcBef>
            </a:pPr>
            <a:r>
              <a:rPr lang="en-US" sz="1200" dirty="0" smtClean="0">
                <a:solidFill>
                  <a:srgbClr val="000000"/>
                </a:solidFill>
                <a:latin typeface="Arial" charset="0"/>
              </a:rPr>
              <a:t> </a:t>
            </a:r>
            <a:endParaRPr lang="en-US" dirty="0" smtClean="0"/>
          </a:p>
          <a:p>
            <a:pPr>
              <a:lnSpc>
                <a:spcPct val="95000"/>
              </a:lnSpc>
              <a:spcBef>
                <a:spcPct val="0"/>
              </a:spcBef>
            </a:pPr>
            <a:r>
              <a:rPr lang="en-US" sz="1200" dirty="0" smtClean="0">
                <a:solidFill>
                  <a:srgbClr val="000000"/>
                </a:solidFill>
                <a:latin typeface="Arial" charset="0"/>
              </a:rPr>
              <a:t>-must move to their own </a:t>
            </a:r>
            <a:r>
              <a:rPr lang="en-US" sz="1200" dirty="0" err="1" smtClean="0">
                <a:solidFill>
                  <a:srgbClr val="000000"/>
                </a:solidFill>
                <a:latin typeface="Arial" charset="0"/>
              </a:rPr>
              <a:t>url</a:t>
            </a:r>
            <a:r>
              <a:rPr lang="en-US" sz="1200" dirty="0" smtClean="0">
                <a:solidFill>
                  <a:srgbClr val="000000"/>
                </a:solidFill>
                <a:latin typeface="Arial" charset="0"/>
              </a:rPr>
              <a:t> and thus </a:t>
            </a:r>
            <a:r>
              <a:rPr lang="en-US" sz="1200" dirty="0" err="1" smtClean="0">
                <a:solidFill>
                  <a:srgbClr val="000000"/>
                </a:solidFill>
                <a:latin typeface="Arial" charset="0"/>
              </a:rPr>
              <a:t>wikipedia</a:t>
            </a:r>
            <a:r>
              <a:rPr lang="en-US" sz="1200" dirty="0" smtClean="0">
                <a:solidFill>
                  <a:srgbClr val="000000"/>
                </a:solidFill>
                <a:latin typeface="Arial" charset="0"/>
              </a:rPr>
              <a:t> is born.</a:t>
            </a:r>
            <a:endParaRPr lang="en-US" dirty="0" smtClean="0"/>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--Sanger emails his mailing list asking them to humor them and take 5 or 10 minutes to write a new article, </a:t>
            </a:r>
            <a:endParaRPr lang="en-US" dirty="0" smtClean="0"/>
          </a:p>
          <a:p>
            <a:pPr>
              <a:lnSpc>
                <a:spcPct val="95000"/>
              </a:lnSpc>
              <a:spcBef>
                <a:spcPct val="0"/>
              </a:spcBef>
            </a:pPr>
            <a:r>
              <a:rPr lang="en-US" sz="1200" dirty="0" smtClean="0">
                <a:solidFill>
                  <a:srgbClr val="000000"/>
                </a:solidFill>
                <a:latin typeface="Arial" charset="0"/>
              </a:rPr>
              <a:t>-within weeks, it has more articles than </a:t>
            </a:r>
            <a:r>
              <a:rPr lang="en-US" sz="1200" dirty="0" err="1" smtClean="0">
                <a:solidFill>
                  <a:srgbClr val="000000"/>
                </a:solidFill>
                <a:latin typeface="Arial" charset="0"/>
              </a:rPr>
              <a:t>nupedia</a:t>
            </a:r>
            <a:r>
              <a:rPr lang="en-US" sz="1200" dirty="0" smtClean="0">
                <a:solidFill>
                  <a:srgbClr val="000000"/>
                </a:solidFill>
                <a:latin typeface="Arial" charset="0"/>
              </a:rPr>
              <a:t>, </a:t>
            </a:r>
            <a:endParaRPr lang="en-US" dirty="0" smtClean="0"/>
          </a:p>
          <a:p>
            <a:pPr>
              <a:lnSpc>
                <a:spcPct val="95000"/>
              </a:lnSpc>
              <a:spcBef>
                <a:spcPct val="0"/>
              </a:spcBef>
            </a:pPr>
            <a:r>
              <a:rPr lang="en-US" sz="1200" dirty="0" smtClean="0">
                <a:solidFill>
                  <a:srgbClr val="000000"/>
                </a:solidFill>
                <a:latin typeface="Arial" charset="0"/>
              </a:rPr>
              <a:t>-by end of the first year, 15,0000 articles have been posted to </a:t>
            </a:r>
            <a:r>
              <a:rPr lang="en-US" sz="1200" dirty="0" err="1" smtClean="0">
                <a:solidFill>
                  <a:srgbClr val="000000"/>
                </a:solidFill>
                <a:latin typeface="Arial" charset="0"/>
              </a:rPr>
              <a:t>wikipedia</a:t>
            </a: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-in 2003, </a:t>
            </a:r>
            <a:r>
              <a:rPr lang="en-US" sz="1200" dirty="0" err="1" smtClean="0">
                <a:solidFill>
                  <a:srgbClr val="000000"/>
                </a:solidFill>
                <a:latin typeface="Arial" charset="0"/>
              </a:rPr>
              <a:t>Nupedia</a:t>
            </a:r>
            <a:r>
              <a:rPr lang="en-US" sz="1200" dirty="0" smtClean="0">
                <a:solidFill>
                  <a:srgbClr val="000000"/>
                </a:solidFill>
                <a:latin typeface="Arial" charset="0"/>
              </a:rPr>
              <a:t> is shut down – it contains a total of 24 articles that have gone</a:t>
            </a:r>
            <a:r>
              <a:rPr lang="en-US" sz="1200" baseline="0" dirty="0" smtClean="0">
                <a:solidFill>
                  <a:srgbClr val="000000"/>
                </a:solidFill>
                <a:latin typeface="Arial" charset="0"/>
              </a:rPr>
              <a:t> through its review process (and has 74 more in progress).</a:t>
            </a:r>
          </a:p>
          <a:p>
            <a:pPr>
              <a:lnSpc>
                <a:spcPct val="95000"/>
              </a:lnSpc>
              <a:spcBef>
                <a:spcPct val="0"/>
              </a:spcBef>
            </a:pPr>
            <a:endParaRPr lang="en-US" sz="1200" baseline="0" dirty="0" smtClean="0">
              <a:solidFill>
                <a:srgbClr val="000000"/>
              </a:solidFill>
              <a:latin typeface="Arial" charset="0"/>
            </a:endParaRPr>
          </a:p>
          <a:p>
            <a:r>
              <a:rPr lang="en-US" sz="1200" baseline="0" dirty="0" smtClean="0">
                <a:solidFill>
                  <a:srgbClr val="000000"/>
                </a:solidFill>
                <a:latin typeface="Arial" charset="0"/>
              </a:rPr>
              <a:t>-in 2005, the scientific journal Nature publishes a study that shows in Scientific Topics at least, </a:t>
            </a:r>
            <a:r>
              <a:rPr lang="en-US" sz="1200" kern="1200" dirty="0" smtClean="0">
                <a:solidFill>
                  <a:schemeClr val="tx1"/>
                </a:solidFill>
                <a:effectLst/>
                <a:latin typeface="+mn-lt"/>
                <a:ea typeface="+mn-ea"/>
                <a:cs typeface="+mn-cs"/>
              </a:rPr>
              <a:t>Wikipedia content rivals the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Encyclopedia Britannica in accuracy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endParaRPr lang="en-US" sz="1200" dirty="0" smtClean="0">
              <a:solidFill>
                <a:srgbClr val="000000"/>
              </a:solidFill>
              <a:latin typeface="Arial" charset="0"/>
            </a:endParaRPr>
          </a:p>
          <a:p>
            <a:pPr>
              <a:lnSpc>
                <a:spcPct val="95000"/>
              </a:lnSpc>
              <a:spcBef>
                <a:spcPct val="0"/>
              </a:spcBef>
            </a:pPr>
            <a:r>
              <a:rPr lang="en-US" sz="1200" dirty="0" smtClean="0">
                <a:solidFill>
                  <a:srgbClr val="000000"/>
                </a:solidFill>
                <a:latin typeface="Arial" charset="0"/>
              </a:rPr>
              <a:t>In 2005, the</a:t>
            </a:r>
            <a:r>
              <a:rPr lang="en-US" sz="1200" baseline="0" dirty="0" smtClean="0">
                <a:solidFill>
                  <a:srgbClr val="000000"/>
                </a:solidFill>
                <a:latin typeface="Arial" charset="0"/>
              </a:rPr>
              <a:t> Scientific Journal publishes a study</a:t>
            </a:r>
            <a:endParaRPr lang="en-US" sz="1200" dirty="0" smtClean="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7</a:t>
            </a:fld>
            <a:endParaRPr lang="en-US"/>
          </a:p>
        </p:txBody>
      </p:sp>
    </p:spTree>
    <p:extLst>
      <p:ext uri="{BB962C8B-B14F-4D97-AF65-F5344CB8AC3E}">
        <p14:creationId xmlns:p14="http://schemas.microsoft.com/office/powerpoint/2010/main" val="414403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Wikipedia shows that the</a:t>
            </a:r>
            <a:r>
              <a:rPr lang="en-US" sz="1200" kern="1200" baseline="0" dirty="0" smtClean="0">
                <a:solidFill>
                  <a:schemeClr val="tx1"/>
                </a:solidFill>
                <a:effectLst/>
                <a:latin typeface="+mn-lt"/>
                <a:ea typeface="+mn-ea"/>
                <a:cs typeface="+mn-cs"/>
              </a:rPr>
              <a:t> wiki model of collaboration is valid and can be successful; however, can it be applied to scholarly communication?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FC4069-EB81-A94C-A310-515A4CF984B9}" type="slidenum">
              <a:rPr lang="en-US" smtClean="0"/>
              <a:t>8</a:t>
            </a:fld>
            <a:endParaRPr lang="en-US"/>
          </a:p>
        </p:txBody>
      </p:sp>
    </p:spTree>
    <p:extLst>
      <p:ext uri="{BB962C8B-B14F-4D97-AF65-F5344CB8AC3E}">
        <p14:creationId xmlns:p14="http://schemas.microsoft.com/office/powerpoint/2010/main" val="232029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AF76B-4A6C-DD43-A1E1-3D62D94DEAD5}" type="slidenum">
              <a:rPr lang="en-US"/>
              <a:pPr/>
              <a:t>9</a:t>
            </a:fld>
            <a:endParaRPr lang="en-US"/>
          </a:p>
        </p:txBody>
      </p:sp>
      <p:sp>
        <p:nvSpPr>
          <p:cNvPr id="34817" name="Rectangle 1"/>
          <p:cNvSpPr>
            <a:spLocks noGrp="1" noRot="1" noChangeAspect="1" noChangeArrowheads="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34818" name="Rectangle 2"/>
          <p:cNvSpPr>
            <a:spLocks noGrp="1" noChangeArrowheads="1"/>
          </p:cNvSpPr>
          <p:nvPr>
            <p:ph type="body" idx="1"/>
          </p:nvPr>
        </p:nvSpPr>
        <p:spPr/>
        <p:txBody>
          <a:bodyPr lIns="0" tIns="0" rIns="0" bIns="0"/>
          <a:lstStyle/>
          <a:p>
            <a:pPr>
              <a:lnSpc>
                <a:spcPct val="95000"/>
              </a:lnSpc>
              <a:spcBef>
                <a:spcPct val="0"/>
              </a:spcBef>
            </a:pPr>
            <a:r>
              <a:rPr lang="en-US" sz="1200" kern="1200" dirty="0" smtClean="0">
                <a:solidFill>
                  <a:schemeClr val="tx1"/>
                </a:solidFill>
                <a:effectLst/>
                <a:latin typeface="+mn-lt"/>
                <a:ea typeface="+mn-ea"/>
                <a:cs typeface="+mn-cs"/>
              </a:rPr>
              <a:t>-Wikis are still emerging technology</a:t>
            </a:r>
          </a:p>
          <a:p>
            <a:pPr>
              <a:lnSpc>
                <a:spcPct val="95000"/>
              </a:lnSpc>
              <a:spcBef>
                <a:spcPct val="0"/>
              </a:spcBef>
            </a:pPr>
            <a:r>
              <a:rPr lang="en-US" sz="1200" kern="1200" dirty="0" smtClean="0">
                <a:solidFill>
                  <a:schemeClr val="tx1"/>
                </a:solidFill>
                <a:effectLst/>
                <a:latin typeface="+mn-lt"/>
                <a:ea typeface="+mn-ea"/>
                <a:cs typeface="+mn-cs"/>
              </a:rPr>
              <a:t>-It depends on how you define</a:t>
            </a:r>
            <a:r>
              <a:rPr lang="en-US" sz="1200" kern="1200" baseline="0" dirty="0" smtClean="0">
                <a:solidFill>
                  <a:schemeClr val="tx1"/>
                </a:solidFill>
                <a:effectLst/>
                <a:latin typeface="+mn-lt"/>
                <a:ea typeface="+mn-ea"/>
                <a:cs typeface="+mn-cs"/>
              </a:rPr>
              <a:t> scholarly communication</a:t>
            </a:r>
          </a:p>
          <a:p>
            <a:pPr>
              <a:lnSpc>
                <a:spcPct val="95000"/>
              </a:lnSpc>
              <a:spcBef>
                <a:spcPct val="0"/>
              </a:spcBef>
            </a:pPr>
            <a:r>
              <a:rPr lang="en-US" sz="1200" kern="1200" baseline="0" dirty="0" smtClean="0">
                <a:solidFill>
                  <a:schemeClr val="tx1"/>
                </a:solidFill>
                <a:effectLst/>
                <a:latin typeface="+mn-lt"/>
                <a:ea typeface="+mn-ea"/>
                <a:cs typeface="+mn-cs"/>
              </a:rPr>
              <a:t>It depends on how your define collaboration</a:t>
            </a:r>
            <a:endParaRPr lang="en-US" sz="1200" kern="1200" dirty="0" smtClean="0">
              <a:solidFill>
                <a:schemeClr val="tx1"/>
              </a:solidFill>
              <a:effectLst/>
              <a:latin typeface="+mn-lt"/>
              <a:ea typeface="+mn-ea"/>
              <a:cs typeface="+mn-cs"/>
            </a:endParaRPr>
          </a:p>
          <a:p>
            <a:pPr>
              <a:lnSpc>
                <a:spcPct val="95000"/>
              </a:lnSpc>
              <a:spcBef>
                <a:spcPct val="0"/>
              </a:spcBef>
            </a:pPr>
            <a:endParaRPr lang="en-US" sz="1200" kern="1200" dirty="0" smtClean="0">
              <a:solidFill>
                <a:schemeClr val="tx1"/>
              </a:solidFill>
              <a:effectLst/>
              <a:latin typeface="+mn-lt"/>
              <a:ea typeface="+mn-ea"/>
              <a:cs typeface="+mn-cs"/>
            </a:endParaRPr>
          </a:p>
          <a:p>
            <a:pPr>
              <a:lnSpc>
                <a:spcPct val="95000"/>
              </a:lnSpc>
              <a:spcBef>
                <a:spcPct val="0"/>
              </a:spcBef>
            </a:pPr>
            <a:r>
              <a:rPr lang="en-US" sz="1200" kern="1200" dirty="0" smtClean="0">
                <a:solidFill>
                  <a:schemeClr val="tx1"/>
                </a:solidFill>
                <a:effectLst/>
                <a:latin typeface="+mn-lt"/>
                <a:ea typeface="+mn-ea"/>
                <a:cs typeface="+mn-cs"/>
              </a:rPr>
              <a:t>Nature surveyed more than 1,000 Nature authors and found that although more than 70% had heard of Wikipedia and 17% of those con- </a:t>
            </a:r>
            <a:r>
              <a:rPr lang="en-US" sz="1200" kern="1200" dirty="0" err="1" smtClean="0">
                <a:solidFill>
                  <a:schemeClr val="tx1"/>
                </a:solidFill>
                <a:effectLst/>
                <a:latin typeface="+mn-lt"/>
                <a:ea typeface="+mn-ea"/>
                <a:cs typeface="+mn-cs"/>
              </a:rPr>
              <a:t>sulted</a:t>
            </a:r>
            <a:r>
              <a:rPr lang="en-US" sz="1200" kern="1200" dirty="0" smtClean="0">
                <a:solidFill>
                  <a:schemeClr val="tx1"/>
                </a:solidFill>
                <a:effectLst/>
                <a:latin typeface="+mn-lt"/>
                <a:ea typeface="+mn-ea"/>
                <a:cs typeface="+mn-cs"/>
              </a:rPr>
              <a:t> it on a weekly basis, less than 10% help to update it.</a:t>
            </a:r>
            <a:r>
              <a:rPr lang="en-US" sz="1600" dirty="0" smtClean="0">
                <a:effectLst/>
              </a:rPr>
              <a:t> </a:t>
            </a:r>
          </a:p>
          <a:p>
            <a:pPr>
              <a:lnSpc>
                <a:spcPct val="95000"/>
              </a:lnSpc>
              <a:spcBef>
                <a:spcPct val="0"/>
              </a:spcBef>
            </a:pPr>
            <a:endParaRPr lang="en-US" sz="1600" dirty="0" smtClean="0">
              <a:solidFill>
                <a:srgbClr val="000000"/>
              </a:solidFill>
              <a:effectLst/>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A420E4-E58C-F547-BBDF-10BDA5B48D2A}" type="datetimeFigureOut">
              <a:rPr lang="en-US" smtClean="0"/>
              <a:t>11-06-15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420E4-E58C-F547-BBDF-10BDA5B48D2A}" type="datetimeFigureOut">
              <a:rPr lang="en-US" smtClean="0"/>
              <a:t>11-06-15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420E4-E58C-F547-BBDF-10BDA5B48D2A}" type="datetimeFigureOut">
              <a:rPr lang="en-US" smtClean="0"/>
              <a:t>11-06-15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420E4-E58C-F547-BBDF-10BDA5B48D2A}" type="datetimeFigureOut">
              <a:rPr lang="en-US" smtClean="0"/>
              <a:t>11-06-15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420E4-E58C-F547-BBDF-10BDA5B48D2A}" type="datetimeFigureOut">
              <a:rPr lang="en-US" smtClean="0"/>
              <a:t>11-06-15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A420E4-E58C-F547-BBDF-10BDA5B48D2A}" type="datetimeFigureOut">
              <a:rPr lang="en-US" smtClean="0"/>
              <a:t>11-06-15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A420E4-E58C-F547-BBDF-10BDA5B48D2A}" type="datetimeFigureOut">
              <a:rPr lang="en-US" smtClean="0"/>
              <a:t>11-06-15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A420E4-E58C-F547-BBDF-10BDA5B48D2A}" type="datetimeFigureOut">
              <a:rPr lang="en-US" smtClean="0"/>
              <a:t>11-06-15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420E4-E58C-F547-BBDF-10BDA5B48D2A}" type="datetimeFigureOut">
              <a:rPr lang="en-US" smtClean="0"/>
              <a:t>11-06-15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420E4-E58C-F547-BBDF-10BDA5B48D2A}" type="datetimeFigureOut">
              <a:rPr lang="en-US" smtClean="0"/>
              <a:t>11-06-15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420E4-E58C-F547-BBDF-10BDA5B48D2A}" type="datetimeFigureOut">
              <a:rPr lang="en-US" smtClean="0"/>
              <a:t>11-06-15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B44CA-CCFA-A541-BABF-30FA02635C7B}"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420E4-E58C-F547-BBDF-10BDA5B48D2A}" type="datetimeFigureOut">
              <a:rPr lang="en-US" smtClean="0"/>
              <a:t>11-06-15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B44CA-CCFA-A541-BABF-30FA02635C7B}"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ieeexplore.ieee.org/lpdocs/epic03/wrapper.htm?arnumber=4736900" TargetMode="External"/><Relationship Id="rId4" Type="http://schemas.openxmlformats.org/officeDocument/2006/relationships/hyperlink" Target="http://larrysanger.org/2008/06/should-science-communication-be-collaborative/" TargetMode="External"/><Relationship Id="rId5" Type="http://schemas.openxmlformats.org/officeDocument/2006/relationships/hyperlink" Target="http://www.springerlink.com.ezproxy.library.ubc.ca/"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flickr.com/photos/rogi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2643306" y="5152524"/>
            <a:ext cx="5876348" cy="803158"/>
          </a:xfrm>
        </p:spPr>
        <p:txBody>
          <a:bodyPr>
            <a:normAutofit fontScale="85000" lnSpcReduction="20000"/>
          </a:bodyPr>
          <a:lstStyle/>
          <a:p>
            <a:pPr algn="r">
              <a:lnSpc>
                <a:spcPct val="80000"/>
              </a:lnSpc>
            </a:pPr>
            <a:r>
              <a:rPr lang="en-US" sz="2400" dirty="0" smtClean="0">
                <a:solidFill>
                  <a:schemeClr val="tx1"/>
                </a:solidFill>
              </a:rPr>
              <a:t>Will Engle</a:t>
            </a:r>
          </a:p>
          <a:p>
            <a:pPr algn="r">
              <a:lnSpc>
                <a:spcPct val="80000"/>
              </a:lnSpc>
            </a:pPr>
            <a:r>
              <a:rPr lang="en-US" sz="2400" dirty="0" smtClean="0">
                <a:solidFill>
                  <a:schemeClr val="tx1"/>
                </a:solidFill>
              </a:rPr>
              <a:t>LIBR 559L</a:t>
            </a:r>
          </a:p>
          <a:p>
            <a:pPr algn="r">
              <a:lnSpc>
                <a:spcPct val="80000"/>
              </a:lnSpc>
            </a:pPr>
            <a:r>
              <a:rPr lang="en-US" sz="2400" dirty="0" smtClean="0">
                <a:solidFill>
                  <a:schemeClr val="tx1"/>
                </a:solidFill>
              </a:rPr>
              <a:t>June 14, 2010</a:t>
            </a:r>
            <a:endParaRPr lang="en-US" sz="2400" dirty="0">
              <a:solidFill>
                <a:schemeClr val="tx1"/>
              </a:solidFill>
            </a:endParaRPr>
          </a:p>
        </p:txBody>
      </p:sp>
      <p:sp>
        <p:nvSpPr>
          <p:cNvPr id="12" name="Title 1"/>
          <p:cNvSpPr txBox="1">
            <a:spLocks/>
          </p:cNvSpPr>
          <p:nvPr/>
        </p:nvSpPr>
        <p:spPr>
          <a:xfrm>
            <a:off x="738916" y="2653980"/>
            <a:ext cx="8082963" cy="147002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900" b="1" dirty="0" smtClean="0"/>
              <a:t>The Collaborative Environment: </a:t>
            </a:r>
            <a:r>
              <a:rPr lang="en-US" sz="3300" b="1" dirty="0" smtClean="0"/>
              <a:t>The Use of Wikis in Scholarly Communication</a:t>
            </a:r>
            <a:r>
              <a:rPr lang="en-US" sz="3600" dirty="0" smtClean="0"/>
              <a:t/>
            </a:r>
            <a:br>
              <a:rPr lang="en-US" sz="3600" dirty="0" smtClean="0"/>
            </a:br>
            <a:endParaRPr lang="en-US" sz="3600" dirty="0"/>
          </a:p>
        </p:txBody>
      </p:sp>
    </p:spTree>
    <p:extLst>
      <p:ext uri="{BB962C8B-B14F-4D97-AF65-F5344CB8AC3E}">
        <p14:creationId xmlns:p14="http://schemas.microsoft.com/office/powerpoint/2010/main" val="41413918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7692"/>
            <a:ext cx="8229600" cy="5839053"/>
          </a:xfrm>
        </p:spPr>
        <p:txBody>
          <a:bodyPr>
            <a:normAutofit fontScale="92500" lnSpcReduction="10000"/>
          </a:bodyPr>
          <a:lstStyle/>
          <a:p>
            <a:pPr marL="0" indent="0">
              <a:buNone/>
            </a:pPr>
            <a:r>
              <a:rPr lang="en-US" b="1" dirty="0" smtClean="0"/>
              <a:t>Three Aspects of Scholarly Communication</a:t>
            </a:r>
          </a:p>
          <a:p>
            <a:pPr marL="514350" indent="-514350">
              <a:buAutoNum type="arabicParenBoth"/>
            </a:pPr>
            <a:r>
              <a:rPr lang="en-US" dirty="0" smtClean="0"/>
              <a:t>Conducting </a:t>
            </a:r>
            <a:r>
              <a:rPr lang="en-US" dirty="0"/>
              <a:t>research, developing ideas and communicating informally with other scholars and </a:t>
            </a:r>
            <a:r>
              <a:rPr lang="en-US" dirty="0" smtClean="0"/>
              <a:t>scientists</a:t>
            </a:r>
            <a:br>
              <a:rPr lang="en-US" dirty="0" smtClean="0"/>
            </a:br>
            <a:endParaRPr lang="en-US" dirty="0"/>
          </a:p>
          <a:p>
            <a:pPr marL="514350" indent="-514350">
              <a:buAutoNum type="arabicParenBoth"/>
            </a:pPr>
            <a:r>
              <a:rPr lang="en-US" dirty="0" smtClean="0"/>
              <a:t>Preparing</a:t>
            </a:r>
            <a:r>
              <a:rPr lang="en-US" dirty="0"/>
              <a:t>, shaping and communicating to a group of colleagues what will become formal research </a:t>
            </a:r>
            <a:r>
              <a:rPr lang="en-US" dirty="0" smtClean="0"/>
              <a:t>results</a:t>
            </a:r>
            <a:br>
              <a:rPr lang="en-US" dirty="0" smtClean="0"/>
            </a:br>
            <a:endParaRPr lang="en-US" dirty="0" smtClean="0"/>
          </a:p>
          <a:p>
            <a:pPr marL="514350" indent="-514350">
              <a:buAutoNum type="arabicParenBoth"/>
            </a:pPr>
            <a:r>
              <a:rPr lang="en-US" dirty="0" smtClean="0"/>
              <a:t>The </a:t>
            </a:r>
            <a:r>
              <a:rPr lang="en-US" dirty="0"/>
              <a:t>ultimate formal product that is distributed to libraries and others in print or </a:t>
            </a:r>
            <a:r>
              <a:rPr lang="en-US" dirty="0" smtClean="0"/>
              <a:t>electronically</a:t>
            </a:r>
            <a:endParaRPr lang="en-US" dirty="0"/>
          </a:p>
          <a:p>
            <a:pPr marL="0" indent="0">
              <a:buNone/>
            </a:pPr>
            <a:endParaRPr lang="en-US" sz="1300" dirty="0" smtClean="0"/>
          </a:p>
          <a:p>
            <a:pPr marL="0" indent="0" algn="r">
              <a:buNone/>
            </a:pPr>
            <a:r>
              <a:rPr lang="en-US" sz="3500" dirty="0" smtClean="0"/>
              <a:t>(</a:t>
            </a:r>
            <a:r>
              <a:rPr lang="en-US" sz="3500" dirty="0" err="1"/>
              <a:t>Thorin</a:t>
            </a:r>
            <a:r>
              <a:rPr lang="en-US" sz="3500" dirty="0"/>
              <a:t>, 2006) </a:t>
            </a:r>
          </a:p>
        </p:txBody>
      </p:sp>
    </p:spTree>
    <p:extLst>
      <p:ext uri="{BB962C8B-B14F-4D97-AF65-F5344CB8AC3E}">
        <p14:creationId xmlns:p14="http://schemas.microsoft.com/office/powerpoint/2010/main" val="2724426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Larry Sanger (2008):</a:t>
            </a:r>
          </a:p>
          <a:p>
            <a:pPr marL="0" indent="0">
              <a:buNone/>
            </a:pPr>
            <a:endParaRPr lang="en-US" dirty="0" smtClean="0"/>
          </a:p>
          <a:p>
            <a:pPr marL="0" indent="0" algn="ctr">
              <a:buNone/>
            </a:pPr>
            <a:r>
              <a:rPr lang="en-US" sz="4000" dirty="0" smtClean="0"/>
              <a:t>Derivative   </a:t>
            </a:r>
            <a:r>
              <a:rPr lang="en-US" sz="2400" dirty="0" smtClean="0"/>
              <a:t>versus    </a:t>
            </a:r>
            <a:r>
              <a:rPr lang="en-US" sz="4000" dirty="0" smtClean="0"/>
              <a:t>Original Communication </a:t>
            </a:r>
          </a:p>
          <a:p>
            <a:endParaRPr lang="en-US" dirty="0"/>
          </a:p>
        </p:txBody>
      </p:sp>
    </p:spTree>
    <p:extLst>
      <p:ext uri="{BB962C8B-B14F-4D97-AF65-F5344CB8AC3E}">
        <p14:creationId xmlns:p14="http://schemas.microsoft.com/office/powerpoint/2010/main" val="38179257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8943"/>
            <a:ext cx="8229600" cy="5227221"/>
          </a:xfrm>
        </p:spPr>
        <p:txBody>
          <a:bodyPr/>
          <a:lstStyle/>
          <a:p>
            <a:pPr marL="0" indent="0">
              <a:buNone/>
            </a:pPr>
            <a:r>
              <a:rPr lang="en-US" dirty="0"/>
              <a:t>The purpose of a scholarly journal is not only to disseminate information to the community but, in its present configuration, it also provides </a:t>
            </a:r>
            <a:r>
              <a:rPr lang="en-US" b="1" dirty="0"/>
              <a:t>quality control</a:t>
            </a:r>
            <a:r>
              <a:rPr lang="en-US" dirty="0"/>
              <a:t>, a </a:t>
            </a:r>
            <a:r>
              <a:rPr lang="en-US" b="1" dirty="0"/>
              <a:t>trusted archive </a:t>
            </a:r>
            <a:r>
              <a:rPr lang="en-US" dirty="0"/>
              <a:t>and </a:t>
            </a:r>
            <a:r>
              <a:rPr lang="en-US" b="1" dirty="0"/>
              <a:t>author </a:t>
            </a:r>
            <a:r>
              <a:rPr lang="en-US" b="1" dirty="0" smtClean="0"/>
              <a:t>recognition.</a:t>
            </a:r>
          </a:p>
          <a:p>
            <a:pPr marL="0" indent="0">
              <a:buNone/>
            </a:pPr>
            <a:endParaRPr lang="en-US" b="1" dirty="0"/>
          </a:p>
          <a:p>
            <a:pPr marL="0" indent="0" algn="r">
              <a:buNone/>
            </a:pPr>
            <a:r>
              <a:rPr lang="en-US" dirty="0" smtClean="0"/>
              <a:t> </a:t>
            </a:r>
            <a:r>
              <a:rPr lang="en-US" dirty="0"/>
              <a:t>(Rowland, 1997)</a:t>
            </a:r>
          </a:p>
          <a:p>
            <a:endParaRPr lang="en-US" dirty="0"/>
          </a:p>
        </p:txBody>
      </p:sp>
    </p:spTree>
    <p:extLst>
      <p:ext uri="{BB962C8B-B14F-4D97-AF65-F5344CB8AC3E}">
        <p14:creationId xmlns:p14="http://schemas.microsoft.com/office/powerpoint/2010/main" val="320709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 of Wikis</a:t>
            </a:r>
            <a:endParaRPr lang="en-US" dirty="0"/>
          </a:p>
        </p:txBody>
      </p:sp>
      <p:sp>
        <p:nvSpPr>
          <p:cNvPr id="3" name="Content Placeholder 2"/>
          <p:cNvSpPr>
            <a:spLocks noGrp="1"/>
          </p:cNvSpPr>
          <p:nvPr>
            <p:ph idx="1"/>
          </p:nvPr>
        </p:nvSpPr>
        <p:spPr>
          <a:xfrm>
            <a:off x="457201" y="1600201"/>
            <a:ext cx="8419223" cy="4525963"/>
          </a:xfrm>
        </p:spPr>
        <p:txBody>
          <a:bodyPr/>
          <a:lstStyle/>
          <a:p>
            <a:pPr marL="0" indent="0">
              <a:buNone/>
            </a:pPr>
            <a:endParaRPr lang="en-US" dirty="0"/>
          </a:p>
          <a:p>
            <a:r>
              <a:rPr lang="en-US" sz="4000" dirty="0" smtClean="0"/>
              <a:t>Central </a:t>
            </a:r>
            <a:r>
              <a:rPr lang="en-US" sz="4000" dirty="0"/>
              <a:t>repository for </a:t>
            </a:r>
            <a:r>
              <a:rPr lang="en-US" sz="4000" dirty="0" smtClean="0"/>
              <a:t>information</a:t>
            </a:r>
          </a:p>
          <a:p>
            <a:r>
              <a:rPr lang="en-US" sz="4000" dirty="0" smtClean="0"/>
              <a:t>Central repository for communication</a:t>
            </a:r>
          </a:p>
          <a:p>
            <a:r>
              <a:rPr lang="en-US" sz="4000" dirty="0" smtClean="0"/>
              <a:t>Tracking and revision</a:t>
            </a:r>
          </a:p>
          <a:p>
            <a:r>
              <a:rPr lang="en-US" sz="4000" dirty="0" err="1" smtClean="0"/>
              <a:t>Intertextuality</a:t>
            </a:r>
            <a:endParaRPr lang="en-US" sz="4000" dirty="0"/>
          </a:p>
          <a:p>
            <a:pPr marL="0" indent="0">
              <a:buNone/>
            </a:pPr>
            <a:endParaRPr lang="en-US" dirty="0"/>
          </a:p>
        </p:txBody>
      </p:sp>
    </p:spTree>
    <p:extLst>
      <p:ext uri="{BB962C8B-B14F-4D97-AF65-F5344CB8AC3E}">
        <p14:creationId xmlns:p14="http://schemas.microsoft.com/office/powerpoint/2010/main" val="28757997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205" y="1042132"/>
            <a:ext cx="8201595" cy="4525963"/>
          </a:xfrm>
        </p:spPr>
        <p:txBody>
          <a:bodyPr>
            <a:normAutofit/>
          </a:bodyPr>
          <a:lstStyle/>
          <a:p>
            <a:pPr marL="0" indent="0">
              <a:buNone/>
            </a:pPr>
            <a:r>
              <a:rPr lang="en-US" sz="4000" dirty="0" smtClean="0"/>
              <a:t>In </a:t>
            </a:r>
            <a:r>
              <a:rPr lang="en-US" sz="4000" dirty="0"/>
              <a:t>the standard </a:t>
            </a:r>
            <a:r>
              <a:rPr lang="en-US" sz="4000" dirty="0" smtClean="0"/>
              <a:t>scholarly publishing </a:t>
            </a:r>
            <a:r>
              <a:rPr lang="en-US" sz="4000" dirty="0"/>
              <a:t>environment, </a:t>
            </a:r>
            <a:r>
              <a:rPr lang="en-US" sz="4000" dirty="0" smtClean="0"/>
              <a:t>updating information </a:t>
            </a:r>
            <a:r>
              <a:rPr lang="en-US" sz="4000" dirty="0"/>
              <a:t>requires the </a:t>
            </a:r>
            <a:r>
              <a:rPr lang="en-US" sz="4000" b="1" dirty="0"/>
              <a:t>generation </a:t>
            </a:r>
            <a:r>
              <a:rPr lang="en-US" sz="4000" b="1" dirty="0" smtClean="0"/>
              <a:t>of </a:t>
            </a:r>
            <a:r>
              <a:rPr lang="en-US" sz="4000" b="1" dirty="0"/>
              <a:t>a new article</a:t>
            </a:r>
            <a:r>
              <a:rPr lang="en-US" sz="4000" b="1" dirty="0" smtClean="0"/>
              <a:t>.</a:t>
            </a:r>
          </a:p>
          <a:p>
            <a:pPr marL="0" indent="0">
              <a:buNone/>
            </a:pPr>
            <a:endParaRPr lang="en-US" sz="1200" dirty="0" smtClean="0"/>
          </a:p>
          <a:p>
            <a:pPr marL="0" indent="0">
              <a:buNone/>
            </a:pPr>
            <a:endParaRPr lang="en-US" sz="2000" dirty="0" smtClean="0"/>
          </a:p>
          <a:p>
            <a:pPr marL="0" indent="0" algn="r">
              <a:buNone/>
            </a:pPr>
            <a:r>
              <a:rPr lang="en-US" sz="2000" dirty="0" smtClean="0"/>
              <a:t>(</a:t>
            </a:r>
            <a:r>
              <a:rPr lang="en-US" sz="2000" dirty="0" err="1"/>
              <a:t>Mietchen</a:t>
            </a:r>
            <a:r>
              <a:rPr lang="en-US" sz="2000" dirty="0"/>
              <a:t> et al., 2011) </a:t>
            </a:r>
          </a:p>
        </p:txBody>
      </p:sp>
    </p:spTree>
    <p:extLst>
      <p:ext uri="{BB962C8B-B14F-4D97-AF65-F5344CB8AC3E}">
        <p14:creationId xmlns:p14="http://schemas.microsoft.com/office/powerpoint/2010/main" val="42361505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Use</a:t>
            </a:r>
            <a:endParaRPr lang="en-US" dirty="0"/>
          </a:p>
        </p:txBody>
      </p:sp>
      <p:sp>
        <p:nvSpPr>
          <p:cNvPr id="3" name="Content Placeholder 2"/>
          <p:cNvSpPr>
            <a:spLocks noGrp="1"/>
          </p:cNvSpPr>
          <p:nvPr>
            <p:ph idx="1"/>
          </p:nvPr>
        </p:nvSpPr>
        <p:spPr/>
        <p:txBody>
          <a:bodyPr>
            <a:normAutofit/>
          </a:bodyPr>
          <a:lstStyle/>
          <a:p>
            <a:r>
              <a:rPr lang="en-US" sz="4000" dirty="0" smtClean="0"/>
              <a:t>Lack of credit or ownership</a:t>
            </a:r>
          </a:p>
          <a:p>
            <a:r>
              <a:rPr lang="en-US" sz="4000" dirty="0" smtClean="0"/>
              <a:t>Lack of control</a:t>
            </a:r>
          </a:p>
          <a:p>
            <a:r>
              <a:rPr lang="en-US" sz="4000" dirty="0" smtClean="0"/>
              <a:t>Perceptions about quality and scholarly merit</a:t>
            </a:r>
          </a:p>
          <a:p>
            <a:r>
              <a:rPr lang="en-US" sz="4000" dirty="0" smtClean="0"/>
              <a:t>Need for static, citable/</a:t>
            </a:r>
            <a:r>
              <a:rPr lang="en-US" sz="4000" dirty="0" err="1" smtClean="0"/>
              <a:t>archivable</a:t>
            </a:r>
            <a:r>
              <a:rPr lang="en-US" sz="4000" dirty="0" smtClean="0"/>
              <a:t> end-product</a:t>
            </a:r>
          </a:p>
          <a:p>
            <a:endParaRPr lang="en-US" sz="4000" dirty="0"/>
          </a:p>
        </p:txBody>
      </p:sp>
    </p:spTree>
    <p:extLst>
      <p:ext uri="{BB962C8B-B14F-4D97-AF65-F5344CB8AC3E}">
        <p14:creationId xmlns:p14="http://schemas.microsoft.com/office/powerpoint/2010/main" val="3389347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95925" cy="1143000"/>
          </a:xfrm>
        </p:spPr>
        <p:txBody>
          <a:bodyPr/>
          <a:lstStyle/>
          <a:p>
            <a:r>
              <a:rPr lang="en-US" dirty="0" err="1" smtClean="0"/>
              <a:t>Wikigenes</a:t>
            </a:r>
            <a:r>
              <a:rPr lang="en-US" dirty="0" smtClean="0"/>
              <a:t>:</a:t>
            </a:r>
            <a:endParaRPr lang="en-US" dirty="0"/>
          </a:p>
        </p:txBody>
      </p:sp>
      <p:sp>
        <p:nvSpPr>
          <p:cNvPr id="5" name="TextBox 4"/>
          <p:cNvSpPr txBox="1"/>
          <p:nvPr/>
        </p:nvSpPr>
        <p:spPr>
          <a:xfrm>
            <a:off x="4564063" y="619126"/>
            <a:ext cx="2778125" cy="646331"/>
          </a:xfrm>
          <a:prstGeom prst="rect">
            <a:avLst/>
          </a:prstGeom>
          <a:noFill/>
        </p:spPr>
        <p:txBody>
          <a:bodyPr wrap="square" rtlCol="0">
            <a:spAutoFit/>
          </a:bodyPr>
          <a:lstStyle/>
          <a:p>
            <a:r>
              <a:rPr lang="en-US" dirty="0" smtClean="0"/>
              <a:t>A wiki for the life sciences where authorship matters.</a:t>
            </a:r>
            <a:endParaRPr lang="en-US" dirty="0"/>
          </a:p>
        </p:txBody>
      </p:sp>
      <p:sp>
        <p:nvSpPr>
          <p:cNvPr id="6" name="Content Placeholder 5"/>
          <p:cNvSpPr>
            <a:spLocks noGrp="1"/>
          </p:cNvSpPr>
          <p:nvPr>
            <p:ph idx="1"/>
          </p:nvPr>
        </p:nvSpPr>
        <p:spPr/>
        <p:txBody>
          <a:bodyPr/>
          <a:lstStyle/>
          <a:p>
            <a:endParaRPr lang="en-US"/>
          </a:p>
        </p:txBody>
      </p:sp>
      <p:pic>
        <p:nvPicPr>
          <p:cNvPr id="7" name="Picture 6" descr="Screen shot 2011-06-13 at 11.5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3" y="1600201"/>
            <a:ext cx="8699500" cy="4761740"/>
          </a:xfrm>
          <a:prstGeom prst="rect">
            <a:avLst/>
          </a:prstGeom>
        </p:spPr>
      </p:pic>
    </p:spTree>
    <p:extLst>
      <p:ext uri="{BB962C8B-B14F-4D97-AF65-F5344CB8AC3E}">
        <p14:creationId xmlns:p14="http://schemas.microsoft.com/office/powerpoint/2010/main" val="3966960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06-14 at 12.16.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80" y="1636647"/>
            <a:ext cx="8728160" cy="4690172"/>
          </a:xfrm>
          <a:prstGeom prst="rect">
            <a:avLst/>
          </a:prstGeom>
        </p:spPr>
      </p:pic>
      <p:sp>
        <p:nvSpPr>
          <p:cNvPr id="6" name="Title 1"/>
          <p:cNvSpPr>
            <a:spLocks noGrp="1"/>
          </p:cNvSpPr>
          <p:nvPr>
            <p:ph type="title"/>
          </p:nvPr>
        </p:nvSpPr>
        <p:spPr>
          <a:xfrm>
            <a:off x="2675012" y="280949"/>
            <a:ext cx="5495925" cy="1143000"/>
          </a:xfrm>
        </p:spPr>
        <p:txBody>
          <a:bodyPr/>
          <a:lstStyle/>
          <a:p>
            <a:r>
              <a:rPr lang="en-US" dirty="0" err="1" smtClean="0"/>
              <a:t>Scholarpedia</a:t>
            </a:r>
            <a:endParaRPr lang="en-US" dirty="0"/>
          </a:p>
        </p:txBody>
      </p:sp>
    </p:spTree>
    <p:extLst>
      <p:ext uri="{BB962C8B-B14F-4D97-AF65-F5344CB8AC3E}">
        <p14:creationId xmlns:p14="http://schemas.microsoft.com/office/powerpoint/2010/main" val="34688353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1-06-14 at 12.08.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81056" cy="6858000"/>
          </a:xfrm>
          <a:prstGeom prst="rect">
            <a:avLst/>
          </a:prstGeom>
        </p:spPr>
      </p:pic>
    </p:spTree>
    <p:extLst>
      <p:ext uri="{BB962C8B-B14F-4D97-AF65-F5344CB8AC3E}">
        <p14:creationId xmlns:p14="http://schemas.microsoft.com/office/powerpoint/2010/main" val="25087110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3" name="Rectangle 1"/>
          <p:cNvSpPr>
            <a:spLocks noGrp="1" noChangeArrowheads="1"/>
          </p:cNvSpPr>
          <p:nvPr>
            <p:ph type="ctrTitle"/>
          </p:nvPr>
        </p:nvSpPr>
        <p:spPr>
          <a:xfrm>
            <a:off x="1213018" y="902672"/>
            <a:ext cx="4809252" cy="1051560"/>
          </a:xfrm>
        </p:spPr>
        <p:txBody>
          <a:bodyPr lIns="0" tIns="0" rIns="0" bIns="0">
            <a:normAutofit/>
          </a:bodyPr>
          <a:lstStyle/>
          <a:p>
            <a:pPr>
              <a:lnSpc>
                <a:spcPct val="95000"/>
              </a:lnSpc>
            </a:pPr>
            <a:r>
              <a:rPr lang="en-US" sz="4000" dirty="0" smtClean="0">
                <a:solidFill>
                  <a:srgbClr val="FFFFFF"/>
                </a:solidFill>
                <a:latin typeface="+mn-lt"/>
              </a:rPr>
              <a:t>Outlook</a:t>
            </a:r>
            <a:endParaRPr lang="en-US" sz="4000" dirty="0">
              <a:solidFill>
                <a:srgbClr val="FFFFFF"/>
              </a:solidFill>
              <a:latin typeface="+mn-lt"/>
            </a:endParaRPr>
          </a:p>
        </p:txBody>
      </p:sp>
    </p:spTree>
    <p:extLst>
      <p:ext uri="{BB962C8B-B14F-4D97-AF65-F5344CB8AC3E}">
        <p14:creationId xmlns:p14="http://schemas.microsoft.com/office/powerpoint/2010/main" val="8906110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69681" y="3275490"/>
            <a:ext cx="6301440" cy="1267014"/>
          </a:xfrm>
          <a:prstGeom prst="rect">
            <a:avLst/>
          </a:prstGeom>
        </p:spPr>
        <p:txBody>
          <a:bodyPr wrap="square">
            <a:spAutoFit/>
          </a:bodyPr>
          <a:lstStyle/>
          <a:p>
            <a:pPr algn="ctr">
              <a:lnSpc>
                <a:spcPct val="95000"/>
              </a:lnSpc>
            </a:pPr>
            <a:r>
              <a:rPr lang="en-US" sz="4000" b="1" dirty="0" smtClean="0">
                <a:solidFill>
                  <a:srgbClr val="FFFFFF"/>
                </a:solidFill>
                <a:latin typeface="Arial" charset="0"/>
              </a:rPr>
              <a:t>A wiki is a tool for distributed collaboration</a:t>
            </a:r>
            <a:endParaRPr lang="en-US" sz="4000" b="1" dirty="0"/>
          </a:p>
        </p:txBody>
      </p:sp>
    </p:spTree>
    <p:extLst>
      <p:ext uri="{BB962C8B-B14F-4D97-AF65-F5344CB8AC3E}">
        <p14:creationId xmlns:p14="http://schemas.microsoft.com/office/powerpoint/2010/main" val="8744380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Semantic </a:t>
            </a:r>
            <a:r>
              <a:rPr lang="en-US" b="1" dirty="0" smtClean="0"/>
              <a:t>Wikis</a:t>
            </a:r>
          </a:p>
          <a:p>
            <a:pPr marL="0" indent="0">
              <a:buNone/>
            </a:pPr>
            <a:endParaRPr lang="en-US" dirty="0"/>
          </a:p>
          <a:p>
            <a:pPr marL="0" indent="0">
              <a:buNone/>
            </a:pPr>
            <a:r>
              <a:rPr lang="en-US" dirty="0" smtClean="0"/>
              <a:t>Information can be given meaning so that can it might function like a </a:t>
            </a:r>
            <a:r>
              <a:rPr lang="en-US" dirty="0"/>
              <a:t>table in the relational database </a:t>
            </a:r>
            <a:r>
              <a:rPr lang="en-US" dirty="0" smtClean="0"/>
              <a:t>system</a:t>
            </a:r>
            <a:endParaRPr lang="en-US" dirty="0"/>
          </a:p>
          <a:p>
            <a:endParaRPr lang="en-US" dirty="0"/>
          </a:p>
        </p:txBody>
      </p:sp>
    </p:spTree>
    <p:extLst>
      <p:ext uri="{BB962C8B-B14F-4D97-AF65-F5344CB8AC3E}">
        <p14:creationId xmlns:p14="http://schemas.microsoft.com/office/powerpoint/2010/main" val="7457341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Formal Product Is Changing</a:t>
            </a:r>
            <a:endParaRPr lang="en-US" dirty="0"/>
          </a:p>
        </p:txBody>
      </p:sp>
      <p:sp>
        <p:nvSpPr>
          <p:cNvPr id="3" name="Content Placeholder 2"/>
          <p:cNvSpPr>
            <a:spLocks noGrp="1"/>
          </p:cNvSpPr>
          <p:nvPr>
            <p:ph idx="1"/>
          </p:nvPr>
        </p:nvSpPr>
        <p:spPr/>
        <p:txBody>
          <a:bodyPr/>
          <a:lstStyle/>
          <a:p>
            <a:r>
              <a:rPr lang="en-US" dirty="0" smtClean="0"/>
              <a:t>Explosion in research</a:t>
            </a:r>
          </a:p>
          <a:p>
            <a:r>
              <a:rPr lang="en-US" dirty="0" smtClean="0"/>
              <a:t>Explosion in pricing</a:t>
            </a:r>
          </a:p>
          <a:p>
            <a:pPr lvl="1"/>
            <a:r>
              <a:rPr lang="en-US" dirty="0" smtClean="0"/>
              <a:t>Libraries changing from owning intellectual works to merely licensing them</a:t>
            </a:r>
          </a:p>
          <a:p>
            <a:r>
              <a:rPr lang="en-US" dirty="0" smtClean="0"/>
              <a:t>Impact Factor Spiral</a:t>
            </a:r>
          </a:p>
          <a:p>
            <a:r>
              <a:rPr lang="en-US" dirty="0" smtClean="0"/>
              <a:t>Digital communication </a:t>
            </a:r>
          </a:p>
          <a:p>
            <a:endParaRPr lang="en-US" dirty="0" smtClean="0"/>
          </a:p>
          <a:p>
            <a:endParaRPr lang="en-US" dirty="0"/>
          </a:p>
        </p:txBody>
      </p:sp>
    </p:spTree>
    <p:extLst>
      <p:ext uri="{BB962C8B-B14F-4D97-AF65-F5344CB8AC3E}">
        <p14:creationId xmlns:p14="http://schemas.microsoft.com/office/powerpoint/2010/main" val="28843379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Public &amp; Transparent Peer Review:</a:t>
            </a:r>
          </a:p>
          <a:p>
            <a:pPr marL="0" indent="0">
              <a:buNone/>
            </a:pPr>
            <a:endParaRPr lang="en-US" dirty="0" smtClean="0"/>
          </a:p>
          <a:p>
            <a:pPr marL="400050" lvl="1" indent="0">
              <a:buNone/>
            </a:pPr>
            <a:r>
              <a:rPr lang="en-US" dirty="0" smtClean="0"/>
              <a:t>Wikis are used for transparent peer review. Reviewers could even edit </a:t>
            </a:r>
            <a:r>
              <a:rPr lang="en-US" dirty="0"/>
              <a:t>the submitted text by themselves rather than writing a report about what should be </a:t>
            </a:r>
            <a:r>
              <a:rPr lang="en-US" dirty="0" smtClean="0"/>
              <a:t>changed.</a:t>
            </a:r>
            <a:endParaRPr lang="en-US" dirty="0"/>
          </a:p>
        </p:txBody>
      </p:sp>
    </p:spTree>
    <p:extLst>
      <p:ext uri="{BB962C8B-B14F-4D97-AF65-F5344CB8AC3E}">
        <p14:creationId xmlns:p14="http://schemas.microsoft.com/office/powerpoint/2010/main" val="27659886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264"/>
            <a:ext cx="8229600" cy="5394900"/>
          </a:xfrm>
        </p:spPr>
        <p:txBody>
          <a:bodyPr>
            <a:normAutofit lnSpcReduction="10000"/>
          </a:bodyPr>
          <a:lstStyle/>
          <a:p>
            <a:pPr marL="0" indent="0">
              <a:buNone/>
            </a:pPr>
            <a:r>
              <a:rPr lang="en-US" dirty="0" smtClean="0"/>
              <a:t>Larry Sanger (2008):</a:t>
            </a:r>
          </a:p>
          <a:p>
            <a:pPr marL="0" indent="0">
              <a:buNone/>
            </a:pPr>
            <a:endParaRPr lang="en-US" dirty="0" smtClean="0"/>
          </a:p>
          <a:p>
            <a:pPr marL="400050" lvl="1" indent="0">
              <a:buNone/>
            </a:pPr>
            <a:r>
              <a:rPr lang="en-US" sz="4000" dirty="0" smtClean="0"/>
              <a:t>An </a:t>
            </a:r>
            <a:r>
              <a:rPr lang="en-US" sz="4000" dirty="0"/>
              <a:t>article that is written with a large and diverse set of authors—</a:t>
            </a:r>
            <a:r>
              <a:rPr lang="en-US" sz="4000" b="1" dirty="0"/>
              <a:t>particularly if it is under the gentle guidance of experts</a:t>
            </a:r>
            <a:r>
              <a:rPr lang="en-US" sz="4000" dirty="0"/>
              <a:t>—can be expected to be lengthier, broader in its coverage, and fairer in its presentation of </a:t>
            </a:r>
            <a:r>
              <a:rPr lang="en-US" sz="4000" dirty="0" smtClean="0"/>
              <a:t>issues.</a:t>
            </a:r>
            <a:endParaRPr lang="en-US" dirty="0"/>
          </a:p>
        </p:txBody>
      </p:sp>
    </p:spTree>
    <p:extLst>
      <p:ext uri="{BB962C8B-B14F-4D97-AF65-F5344CB8AC3E}">
        <p14:creationId xmlns:p14="http://schemas.microsoft.com/office/powerpoint/2010/main" val="5776369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200" dirty="0" err="1" smtClean="0"/>
              <a:t>Arita</a:t>
            </a:r>
            <a:r>
              <a:rPr lang="en-US" sz="1200" dirty="0"/>
              <a:t>, M. (2009). A pitfall of wiki solution for biological databases. </a:t>
            </a:r>
            <a:r>
              <a:rPr lang="en-US" sz="1200" i="1" dirty="0"/>
              <a:t>Briefings in Bioinformatics</a:t>
            </a:r>
            <a:r>
              <a:rPr lang="en-US" sz="1200" dirty="0"/>
              <a:t>, </a:t>
            </a:r>
            <a:r>
              <a:rPr lang="en-US" sz="1200" i="1" dirty="0"/>
              <a:t>10</a:t>
            </a:r>
            <a:r>
              <a:rPr lang="en-US" sz="1200" dirty="0"/>
              <a:t>(3), 295 </a:t>
            </a:r>
            <a:r>
              <a:rPr lang="en-US" sz="1200" dirty="0" smtClean="0"/>
              <a:t>-</a:t>
            </a:r>
            <a:r>
              <a:rPr lang="en-US" sz="1200" dirty="0"/>
              <a:t>296. doi</a:t>
            </a:r>
            <a:r>
              <a:rPr lang="en-US" sz="1200" dirty="0" smtClean="0"/>
              <a:t>:10.1093</a:t>
            </a:r>
            <a:r>
              <a:rPr lang="en-US" sz="1200" dirty="0"/>
              <a:t>/bib</a:t>
            </a:r>
            <a:r>
              <a:rPr lang="en-US" sz="1200" dirty="0" smtClean="0"/>
              <a:t>/bbn053</a:t>
            </a:r>
            <a:br>
              <a:rPr lang="en-US" sz="1200" dirty="0" smtClean="0"/>
            </a:br>
            <a:endParaRPr lang="en-US" sz="1200" dirty="0" smtClean="0"/>
          </a:p>
          <a:p>
            <a:pPr marL="0" indent="0">
              <a:buNone/>
            </a:pPr>
            <a:r>
              <a:rPr lang="en-US" sz="1200" dirty="0"/>
              <a:t>Grace, T. P. L. (2009). Wikis as a knowledge management tool. </a:t>
            </a:r>
            <a:r>
              <a:rPr lang="en-US" sz="1200" i="1" dirty="0"/>
              <a:t>Journal of Knowledge Management</a:t>
            </a:r>
            <a:r>
              <a:rPr lang="en-US" sz="1200" dirty="0"/>
              <a:t>, </a:t>
            </a:r>
            <a:r>
              <a:rPr lang="en-US" sz="1200" i="1" dirty="0" smtClean="0"/>
              <a:t>13</a:t>
            </a:r>
            <a:r>
              <a:rPr lang="en-US" sz="1200" dirty="0" smtClean="0"/>
              <a:t>(</a:t>
            </a:r>
            <a:r>
              <a:rPr lang="en-US" sz="1200" dirty="0"/>
              <a:t>4), 64-74. </a:t>
            </a:r>
            <a:r>
              <a:rPr lang="en-US" sz="1200" dirty="0" err="1"/>
              <a:t>doi</a:t>
            </a:r>
            <a:r>
              <a:rPr lang="en-US" sz="1200" dirty="0"/>
              <a:t>:	10.1108/13673270910971833</a:t>
            </a:r>
            <a:r>
              <a:rPr lang="en-US" sz="1200" dirty="0" smtClean="0"/>
              <a:t/>
            </a:r>
            <a:br>
              <a:rPr lang="en-US" sz="1200" dirty="0" smtClean="0"/>
            </a:br>
            <a:endParaRPr lang="en-US" sz="1200" dirty="0" smtClean="0"/>
          </a:p>
          <a:p>
            <a:pPr marL="0" indent="0">
              <a:buNone/>
            </a:pPr>
            <a:r>
              <a:rPr lang="en-US" sz="1200" dirty="0" err="1"/>
              <a:t>Hinten</a:t>
            </a:r>
            <a:r>
              <a:rPr lang="en-US" sz="1200" dirty="0"/>
              <a:t>, C. V., </a:t>
            </a:r>
            <a:r>
              <a:rPr lang="en-US" sz="1200" dirty="0" err="1"/>
              <a:t>Hense</a:t>
            </a:r>
            <a:r>
              <a:rPr lang="en-US" sz="1200" dirty="0"/>
              <a:t>, A., &amp; </a:t>
            </a:r>
            <a:r>
              <a:rPr lang="en-US" sz="1200" dirty="0" err="1"/>
              <a:t>Razum</a:t>
            </a:r>
            <a:r>
              <a:rPr lang="en-US" sz="1200" dirty="0"/>
              <a:t>, M. (2008). A Wiki for Collaboration and Publication in Research. 2008 IEEE Fourth </a:t>
            </a:r>
            <a:r>
              <a:rPr lang="en-US" sz="1200" dirty="0" smtClean="0"/>
              <a:t>International 	Conference </a:t>
            </a:r>
            <a:r>
              <a:rPr lang="en-US" sz="1200" dirty="0"/>
              <a:t>on </a:t>
            </a:r>
            <a:r>
              <a:rPr lang="en-US" sz="1200" dirty="0" err="1"/>
              <a:t>eScience</a:t>
            </a:r>
            <a:r>
              <a:rPr lang="en-US" sz="1200" dirty="0"/>
              <a:t>, 790-794. </a:t>
            </a:r>
            <a:r>
              <a:rPr lang="en-US" sz="1200" dirty="0" err="1"/>
              <a:t>Ieee</a:t>
            </a:r>
            <a:r>
              <a:rPr lang="en-US" sz="1200" dirty="0"/>
              <a:t>. Retrieved </a:t>
            </a:r>
            <a:r>
              <a:rPr lang="en-US" sz="1200" dirty="0" smtClean="0"/>
              <a:t>from					</a:t>
            </a:r>
            <a:r>
              <a:rPr lang="en-US" sz="1200" u="sng" dirty="0" smtClean="0">
                <a:hlinkClick r:id="rId3"/>
              </a:rPr>
              <a:t>http</a:t>
            </a:r>
            <a:r>
              <a:rPr lang="en-US" sz="1200" u="sng" dirty="0">
                <a:hlinkClick r:id="rId3"/>
              </a:rPr>
              <a:t>://ieeexplore.ieee.org/lpdocs/epic03/wrapper.htm?arnumber=</a:t>
            </a:r>
            <a:r>
              <a:rPr lang="en-US" sz="1200" u="sng" dirty="0" smtClean="0">
                <a:hlinkClick r:id="rId3"/>
              </a:rPr>
              <a:t>4736900</a:t>
            </a:r>
            <a:endParaRPr lang="en-US" sz="1200" u="sng" dirty="0" smtClean="0"/>
          </a:p>
          <a:p>
            <a:pPr marL="0" indent="0">
              <a:buNone/>
            </a:pPr>
            <a:endParaRPr lang="en-US" sz="1200" u="sng" dirty="0"/>
          </a:p>
          <a:p>
            <a:pPr marL="0" indent="0">
              <a:buNone/>
            </a:pPr>
            <a:r>
              <a:rPr lang="en-US" sz="1200" dirty="0"/>
              <a:t>Hoffmann, R. (2008). A wiki for the life sciences where authorship matters. </a:t>
            </a:r>
            <a:r>
              <a:rPr lang="en-US" sz="1200" i="1" dirty="0"/>
              <a:t>Nat Genet</a:t>
            </a:r>
            <a:r>
              <a:rPr lang="en-US" sz="1200" dirty="0"/>
              <a:t>, </a:t>
            </a:r>
            <a:r>
              <a:rPr lang="en-US" sz="1200" i="1" dirty="0"/>
              <a:t>40</a:t>
            </a:r>
            <a:r>
              <a:rPr lang="en-US" sz="1200" dirty="0"/>
              <a:t>(9), 1047-1051. doi:10.1038/ng.f.</a:t>
            </a:r>
            <a:r>
              <a:rPr lang="en-US" sz="1200" dirty="0" smtClean="0"/>
              <a:t>217</a:t>
            </a:r>
            <a:r>
              <a:rPr lang="en-US" sz="1200" u="sng" dirty="0" smtClean="0"/>
              <a:t/>
            </a:r>
            <a:br>
              <a:rPr lang="en-US" sz="1200" u="sng" dirty="0" smtClean="0"/>
            </a:br>
            <a:endParaRPr lang="en-US" sz="1200" dirty="0"/>
          </a:p>
          <a:p>
            <a:pPr marL="0" indent="0">
              <a:buNone/>
            </a:pPr>
            <a:r>
              <a:rPr lang="en-US" sz="1200" dirty="0"/>
              <a:t>Huss, J. W., Orozco, C., </a:t>
            </a:r>
            <a:r>
              <a:rPr lang="en-US" sz="1200" dirty="0" err="1"/>
              <a:t>Goodale</a:t>
            </a:r>
            <a:r>
              <a:rPr lang="en-US" sz="1200" dirty="0"/>
              <a:t>, J., Wu, C., </a:t>
            </a:r>
            <a:r>
              <a:rPr lang="en-US" sz="1200" dirty="0" err="1"/>
              <a:t>Batalov</a:t>
            </a:r>
            <a:r>
              <a:rPr lang="en-US" sz="1200" dirty="0"/>
              <a:t>, S., Vickers, T. J., </a:t>
            </a:r>
            <a:r>
              <a:rPr lang="en-US" sz="1200" dirty="0" err="1"/>
              <a:t>Valafar</a:t>
            </a:r>
            <a:r>
              <a:rPr lang="en-US" sz="1200" dirty="0"/>
              <a:t>, F., et al. (2008). A Gene </a:t>
            </a:r>
            <a:r>
              <a:rPr lang="en-US" sz="1200" dirty="0" smtClean="0"/>
              <a:t>wiki </a:t>
            </a:r>
            <a:r>
              <a:rPr lang="en-US" sz="1200" dirty="0"/>
              <a:t>for </a:t>
            </a:r>
            <a:r>
              <a:rPr lang="en-US" sz="1200" dirty="0" smtClean="0"/>
              <a:t>community annotation </a:t>
            </a:r>
            <a:r>
              <a:rPr lang="en-US" sz="1200" dirty="0"/>
              <a:t>of </a:t>
            </a:r>
            <a:r>
              <a:rPr lang="en-US" sz="1200" dirty="0" err="1" smtClean="0"/>
              <a:t>gGene</a:t>
            </a:r>
            <a:r>
              <a:rPr lang="en-US" sz="1200" dirty="0" smtClean="0"/>
              <a:t> 	Function</a:t>
            </a:r>
            <a:r>
              <a:rPr lang="en-US" sz="1200" dirty="0"/>
              <a:t>. </a:t>
            </a:r>
            <a:r>
              <a:rPr lang="en-US" sz="1200" i="1" dirty="0" err="1"/>
              <a:t>PLoS</a:t>
            </a:r>
            <a:r>
              <a:rPr lang="en-US" sz="1200" i="1" dirty="0"/>
              <a:t> </a:t>
            </a:r>
            <a:r>
              <a:rPr lang="en-US" sz="1200" i="1" dirty="0" err="1"/>
              <a:t>Biol</a:t>
            </a:r>
            <a:r>
              <a:rPr lang="en-US" sz="1200" dirty="0"/>
              <a:t>, </a:t>
            </a:r>
            <a:r>
              <a:rPr lang="en-US" sz="1200" i="1" dirty="0"/>
              <a:t>6</a:t>
            </a:r>
            <a:r>
              <a:rPr lang="en-US" sz="1200" dirty="0"/>
              <a:t>(7), e175. doi:10.1371</a:t>
            </a:r>
            <a:r>
              <a:rPr lang="en-US" sz="1200" dirty="0" smtClean="0"/>
              <a:t>/journal.pbio</a:t>
            </a:r>
            <a:r>
              <a:rPr lang="en-US" sz="1200" dirty="0"/>
              <a:t>.</a:t>
            </a:r>
            <a:r>
              <a:rPr lang="en-US" sz="1200" dirty="0" smtClean="0"/>
              <a:t>0060175</a:t>
            </a:r>
            <a:br>
              <a:rPr lang="en-US" sz="1200" dirty="0" smtClean="0"/>
            </a:br>
            <a:endParaRPr lang="en-US" sz="1200" dirty="0"/>
          </a:p>
          <a:p>
            <a:pPr marL="0" indent="0">
              <a:buNone/>
            </a:pPr>
            <a:r>
              <a:rPr lang="en-US" sz="1200" dirty="0"/>
              <a:t>Procter, R., Williams, R., Stewart, J., </a:t>
            </a:r>
            <a:r>
              <a:rPr lang="en-US" sz="1200" dirty="0" err="1"/>
              <a:t>Poschen</a:t>
            </a:r>
            <a:r>
              <a:rPr lang="en-US" sz="1200" dirty="0"/>
              <a:t>, M., </a:t>
            </a:r>
            <a:r>
              <a:rPr lang="en-US" sz="1200" dirty="0" err="1"/>
              <a:t>Snee</a:t>
            </a:r>
            <a:r>
              <a:rPr lang="en-US" sz="1200" dirty="0"/>
              <a:t>, H., Voss, A., &amp; </a:t>
            </a:r>
            <a:r>
              <a:rPr lang="en-US" sz="1200" dirty="0" err="1"/>
              <a:t>Asgari-Targhi</a:t>
            </a:r>
            <a:r>
              <a:rPr lang="en-US" sz="1200" dirty="0"/>
              <a:t>, M. (2010). </a:t>
            </a:r>
            <a:r>
              <a:rPr lang="en-US" sz="1200" dirty="0" smtClean="0"/>
              <a:t>Adoption </a:t>
            </a:r>
            <a:r>
              <a:rPr lang="en-US" sz="1200" dirty="0"/>
              <a:t>and use of Web </a:t>
            </a:r>
            <a:r>
              <a:rPr lang="en-US" sz="1200" dirty="0" smtClean="0"/>
              <a:t>2.0 </a:t>
            </a:r>
            <a:r>
              <a:rPr lang="en-US" sz="1200" dirty="0"/>
              <a:t>in scholarly </a:t>
            </a:r>
            <a:r>
              <a:rPr lang="en-US" sz="1200" dirty="0" smtClean="0"/>
              <a:t>	communications</a:t>
            </a:r>
            <a:r>
              <a:rPr lang="en-US" sz="1200" dirty="0"/>
              <a:t>. </a:t>
            </a:r>
            <a:r>
              <a:rPr lang="en-US" sz="1200" i="1" dirty="0"/>
              <a:t>Philosophical Transactions of the </a:t>
            </a:r>
            <a:r>
              <a:rPr lang="en-US" sz="1200" i="1" dirty="0" smtClean="0"/>
              <a:t>Royal </a:t>
            </a:r>
            <a:r>
              <a:rPr lang="en-US" sz="1200" i="1" dirty="0"/>
              <a:t>Society A: Mathematical, Physical </a:t>
            </a:r>
            <a:r>
              <a:rPr lang="en-US" sz="1200" i="1" dirty="0" smtClean="0"/>
              <a:t>and </a:t>
            </a:r>
            <a:r>
              <a:rPr lang="en-US" sz="1200" i="1" dirty="0"/>
              <a:t>Engineering Sciences</a:t>
            </a:r>
            <a:r>
              <a:rPr lang="en-US" sz="1200" dirty="0"/>
              <a:t>, </a:t>
            </a:r>
            <a:r>
              <a:rPr lang="en-US" sz="1200" i="1" dirty="0" smtClean="0"/>
              <a:t>368	</a:t>
            </a:r>
            <a:r>
              <a:rPr lang="en-US" sz="1200" dirty="0" smtClean="0"/>
              <a:t>(</a:t>
            </a:r>
            <a:r>
              <a:rPr lang="en-US" sz="1200" dirty="0"/>
              <a:t>1926), 4039-4056. </a:t>
            </a:r>
            <a:r>
              <a:rPr lang="en-US" sz="1200" dirty="0" smtClean="0"/>
              <a:t>doi</a:t>
            </a:r>
            <a:r>
              <a:rPr lang="en-US" sz="1200" dirty="0"/>
              <a:t>:10.1098/rsta.</a:t>
            </a:r>
            <a:r>
              <a:rPr lang="en-US" sz="1200" dirty="0" smtClean="0"/>
              <a:t>2010.0155</a:t>
            </a:r>
            <a:br>
              <a:rPr lang="en-US" sz="1200" dirty="0" smtClean="0"/>
            </a:br>
            <a:endParaRPr lang="en-US" sz="1200" dirty="0" smtClean="0"/>
          </a:p>
          <a:p>
            <a:pPr marL="0" indent="0">
              <a:buNone/>
            </a:pPr>
            <a:r>
              <a:rPr lang="en-US" sz="1200" dirty="0" smtClean="0"/>
              <a:t>Sanger, </a:t>
            </a:r>
            <a:r>
              <a:rPr lang="en-US" sz="1200" dirty="0"/>
              <a:t>L. (2008). </a:t>
            </a:r>
            <a:r>
              <a:rPr lang="en-US" sz="1200" i="1" dirty="0"/>
              <a:t>Should science communication be </a:t>
            </a:r>
            <a:r>
              <a:rPr lang="en-US" sz="1200" i="1" dirty="0" smtClean="0"/>
              <a:t>collaborative? </a:t>
            </a:r>
            <a:r>
              <a:rPr lang="en-US" sz="1200" dirty="0" smtClean="0"/>
              <a:t>Plenary </a:t>
            </a:r>
            <a:r>
              <a:rPr lang="en-US" sz="1200" dirty="0"/>
              <a:t>address at 10th </a:t>
            </a:r>
            <a:r>
              <a:rPr lang="en-US" sz="1200" dirty="0" smtClean="0"/>
              <a:t>conference of </a:t>
            </a:r>
            <a:r>
              <a:rPr lang="en-US" sz="1200" dirty="0"/>
              <a:t>the International </a:t>
            </a:r>
            <a:r>
              <a:rPr lang="en-US" sz="1200" dirty="0" smtClean="0"/>
              <a:t>Network </a:t>
            </a:r>
            <a:r>
              <a:rPr lang="en-US" sz="1200" dirty="0"/>
              <a:t>on Public </a:t>
            </a:r>
            <a:r>
              <a:rPr lang="en-US" sz="1200" dirty="0" smtClean="0"/>
              <a:t>	Communication </a:t>
            </a:r>
            <a:r>
              <a:rPr lang="en-US" sz="1200" dirty="0"/>
              <a:t>of Science and Technology. Retrieved from </a:t>
            </a:r>
            <a:r>
              <a:rPr lang="en-US" sz="1200" dirty="0" smtClean="0"/>
              <a:t>					</a:t>
            </a:r>
            <a:r>
              <a:rPr lang="en-US" sz="1200" u="sng" dirty="0" smtClean="0">
                <a:hlinkClick r:id="rId4"/>
              </a:rPr>
              <a:t>http</a:t>
            </a:r>
            <a:r>
              <a:rPr lang="en-US" sz="1200" u="sng" dirty="0">
                <a:hlinkClick r:id="rId4"/>
              </a:rPr>
              <a:t>://larrysanger.org/2008/06/should-science-communication-be-collaborative</a:t>
            </a:r>
            <a:r>
              <a:rPr lang="en-US" sz="1200" u="sng" dirty="0" smtClean="0">
                <a:hlinkClick r:id="rId4"/>
              </a:rPr>
              <a:t>/</a:t>
            </a:r>
            <a:r>
              <a:rPr lang="en-US" sz="1200" u="sng" dirty="0" smtClean="0"/>
              <a:t/>
            </a:r>
            <a:br>
              <a:rPr lang="en-US" sz="1200" u="sng" dirty="0" smtClean="0"/>
            </a:br>
            <a:endParaRPr lang="en-US" sz="1200" u="sng" dirty="0" smtClean="0"/>
          </a:p>
          <a:p>
            <a:pPr marL="0" indent="0">
              <a:buNone/>
            </a:pPr>
            <a:r>
              <a:rPr lang="en-US" sz="1200" dirty="0" err="1"/>
              <a:t>Shirky</a:t>
            </a:r>
            <a:r>
              <a:rPr lang="en-US" sz="1200" dirty="0"/>
              <a:t>, C. (2008). Here comes everybody : the power of organizing without organizations. New York: Penguin Press</a:t>
            </a:r>
            <a:r>
              <a:rPr lang="en-US" sz="1200" dirty="0" smtClean="0"/>
              <a:t>.</a:t>
            </a:r>
            <a:endParaRPr lang="en-US" sz="1200" dirty="0"/>
          </a:p>
          <a:p>
            <a:pPr marL="0" indent="0">
              <a:buNone/>
            </a:pPr>
            <a:endParaRPr lang="en-US" sz="1200" dirty="0"/>
          </a:p>
          <a:p>
            <a:pPr marL="0" indent="0">
              <a:buNone/>
            </a:pPr>
            <a:r>
              <a:rPr lang="en-US" sz="1200" dirty="0" err="1"/>
              <a:t>Thorin</a:t>
            </a:r>
            <a:r>
              <a:rPr lang="en-US" sz="1200" dirty="0"/>
              <a:t>, S. E. (2006). Global Changes in Scholarly Communication. In H. S. </a:t>
            </a:r>
            <a:r>
              <a:rPr lang="en-US" sz="1200" dirty="0" err="1"/>
              <a:t>Ching</a:t>
            </a:r>
            <a:r>
              <a:rPr lang="en-US" sz="1200" dirty="0"/>
              <a:t>, P. W. T. Poon, &amp; C. </a:t>
            </a:r>
            <a:r>
              <a:rPr lang="en-US" sz="1200" dirty="0" err="1" smtClean="0"/>
              <a:t>McNaught</a:t>
            </a:r>
            <a:r>
              <a:rPr lang="en-US" sz="1200" dirty="0" smtClean="0"/>
              <a:t> </a:t>
            </a:r>
            <a:r>
              <a:rPr lang="en-US" sz="1200" dirty="0"/>
              <a:t>(Eds.), </a:t>
            </a:r>
            <a:r>
              <a:rPr lang="en-US" sz="1200" i="1" dirty="0" smtClean="0"/>
              <a:t>eLearning and </a:t>
            </a:r>
            <a:r>
              <a:rPr lang="en-US" sz="1200" i="1" dirty="0"/>
              <a:t>Digital </a:t>
            </a:r>
            <a:r>
              <a:rPr lang="en-US" sz="1200" i="1" dirty="0" smtClean="0"/>
              <a:t>	Publishing</a:t>
            </a:r>
            <a:r>
              <a:rPr lang="en-US" sz="1200" dirty="0" smtClean="0"/>
              <a:t> </a:t>
            </a:r>
            <a:r>
              <a:rPr lang="en-US" sz="1200" dirty="0"/>
              <a:t>(Vol. 33, pp. 221-240). Berlin/Heidelberg: </a:t>
            </a:r>
            <a:r>
              <a:rPr lang="en-US" sz="1200" dirty="0" smtClean="0"/>
              <a:t>Springer</a:t>
            </a:r>
            <a:r>
              <a:rPr lang="en-US" sz="1200" dirty="0"/>
              <a:t>-</a:t>
            </a:r>
            <a:r>
              <a:rPr lang="en-US" sz="1200" dirty="0" err="1"/>
              <a:t>Verlag</a:t>
            </a:r>
            <a:r>
              <a:rPr lang="en-US" sz="1200" dirty="0"/>
              <a:t>. Retrieved </a:t>
            </a:r>
            <a:r>
              <a:rPr lang="en-US" sz="1200" dirty="0" smtClean="0"/>
              <a:t>from 			</a:t>
            </a:r>
            <a:r>
              <a:rPr lang="en-US" sz="1200" dirty="0" smtClean="0">
                <a:hlinkClick r:id="rId5"/>
              </a:rPr>
              <a:t>http</a:t>
            </a:r>
            <a:r>
              <a:rPr lang="en-US" sz="1200" dirty="0">
                <a:hlinkClick r:id="rId5"/>
              </a:rPr>
              <a:t>://www.springerlink.com.ezproxy.library.ubc.ca</a:t>
            </a:r>
            <a:r>
              <a:rPr lang="en-US" sz="1200" dirty="0" smtClean="0">
                <a:hlinkClick r:id="rId5"/>
              </a:rPr>
              <a:t>/</a:t>
            </a:r>
            <a:r>
              <a:rPr lang="en-US" sz="1200" dirty="0" smtClean="0"/>
              <a:t>content</a:t>
            </a:r>
            <a:r>
              <a:rPr lang="en-US" sz="1200" dirty="0"/>
              <a:t>/w873x131171x2421/</a:t>
            </a:r>
          </a:p>
          <a:p>
            <a:pPr marL="0" indent="0">
              <a:buNone/>
            </a:pPr>
            <a:endParaRPr lang="en-US" sz="1200" dirty="0"/>
          </a:p>
        </p:txBody>
      </p:sp>
    </p:spTree>
    <p:extLst>
      <p:ext uri="{BB962C8B-B14F-4D97-AF65-F5344CB8AC3E}">
        <p14:creationId xmlns:p14="http://schemas.microsoft.com/office/powerpoint/2010/main" val="36152402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Photo Credits</a:t>
            </a:r>
          </a:p>
          <a:p>
            <a:r>
              <a:rPr lang="en-US" sz="1600" dirty="0" smtClean="0"/>
              <a:t>All photos by </a:t>
            </a:r>
            <a:r>
              <a:rPr lang="pl-PL" sz="1600" dirty="0">
                <a:hlinkClick r:id="rId3"/>
              </a:rPr>
              <a:t>http://www.flickr.com/photos/rogic</a:t>
            </a:r>
            <a:r>
              <a:rPr lang="pl-PL" sz="1600" dirty="0" smtClean="0">
                <a:hlinkClick r:id="rId3"/>
              </a:rPr>
              <a:t>/</a:t>
            </a:r>
            <a:r>
              <a:rPr lang="pl-PL" sz="1600" dirty="0" smtClean="0"/>
              <a:t>.  </a:t>
            </a:r>
            <a:r>
              <a:rPr lang="pl-PL" sz="1600" dirty="0" err="1" smtClean="0"/>
              <a:t>Used</a:t>
            </a:r>
            <a:r>
              <a:rPr lang="pl-PL" sz="1600" dirty="0" smtClean="0"/>
              <a:t> with </a:t>
            </a:r>
            <a:r>
              <a:rPr lang="pl-PL" sz="1600" dirty="0" err="1" smtClean="0"/>
              <a:t>permision</a:t>
            </a:r>
            <a:r>
              <a:rPr lang="pl-PL" sz="1600" dirty="0" smtClean="0"/>
              <a:t> from the </a:t>
            </a:r>
            <a:r>
              <a:rPr lang="pl-PL" sz="1600" dirty="0" err="1" smtClean="0"/>
              <a:t>creator</a:t>
            </a:r>
            <a:r>
              <a:rPr lang="pl-PL" sz="1600" dirty="0" smtClean="0"/>
              <a:t>. </a:t>
            </a:r>
            <a:endParaRPr lang="en-US" sz="1600" dirty="0"/>
          </a:p>
        </p:txBody>
      </p:sp>
    </p:spTree>
    <p:extLst>
      <p:ext uri="{BB962C8B-B14F-4D97-AF65-F5344CB8AC3E}">
        <p14:creationId xmlns:p14="http://schemas.microsoft.com/office/powerpoint/2010/main" val="6326242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427" y="1466267"/>
            <a:ext cx="8229600" cy="1603888"/>
          </a:xfrm>
        </p:spPr>
        <p:txBody>
          <a:bodyPr>
            <a:normAutofit fontScale="92500" lnSpcReduction="20000"/>
          </a:bodyPr>
          <a:lstStyle/>
          <a:p>
            <a:pPr marL="0" indent="0">
              <a:buNone/>
            </a:pPr>
            <a:r>
              <a:rPr lang="en-US" sz="4000" dirty="0"/>
              <a:t>Scientific </a:t>
            </a:r>
            <a:r>
              <a:rPr lang="en-US" sz="4000" dirty="0" smtClean="0"/>
              <a:t>and </a:t>
            </a:r>
            <a:r>
              <a:rPr lang="en-US" sz="4000" dirty="0"/>
              <a:t>scholarly advancement are processes of </a:t>
            </a:r>
            <a:r>
              <a:rPr lang="en-US" sz="4000" b="1" dirty="0" smtClean="0"/>
              <a:t>collaboration</a:t>
            </a:r>
          </a:p>
          <a:p>
            <a:pPr marL="0" indent="0" algn="ctr">
              <a:buNone/>
            </a:pPr>
            <a:r>
              <a:rPr lang="en-US" sz="4000" b="1" dirty="0" smtClean="0"/>
              <a:t>__</a:t>
            </a:r>
          </a:p>
        </p:txBody>
      </p:sp>
      <p:sp>
        <p:nvSpPr>
          <p:cNvPr id="4" name="Content Placeholder 2"/>
          <p:cNvSpPr txBox="1">
            <a:spLocks/>
          </p:cNvSpPr>
          <p:nvPr/>
        </p:nvSpPr>
        <p:spPr>
          <a:xfrm>
            <a:off x="684435" y="3518325"/>
            <a:ext cx="8229600" cy="16038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4000" dirty="0" smtClean="0"/>
              <a:t>Research </a:t>
            </a:r>
            <a:r>
              <a:rPr lang="en-US" sz="4000" b="1" dirty="0"/>
              <a:t>builds upon</a:t>
            </a:r>
            <a:r>
              <a:rPr lang="en-US" sz="4000" dirty="0"/>
              <a:t>, </a:t>
            </a:r>
            <a:r>
              <a:rPr lang="en-US" sz="4000" b="1" dirty="0"/>
              <a:t>challenges</a:t>
            </a:r>
            <a:r>
              <a:rPr lang="en-US" sz="4000" dirty="0"/>
              <a:t>, or </a:t>
            </a:r>
            <a:r>
              <a:rPr lang="en-US" sz="4000" b="1" dirty="0"/>
              <a:t>reuses</a:t>
            </a:r>
            <a:r>
              <a:rPr lang="en-US" sz="4000" dirty="0"/>
              <a:t> previously published knowledge </a:t>
            </a:r>
            <a:endParaRPr lang="en-US" sz="4000" b="1" dirty="0" smtClean="0"/>
          </a:p>
        </p:txBody>
      </p:sp>
      <p:sp>
        <p:nvSpPr>
          <p:cNvPr id="6" name="Rectangle 5"/>
          <p:cNvSpPr/>
          <p:nvPr/>
        </p:nvSpPr>
        <p:spPr>
          <a:xfrm>
            <a:off x="6234273" y="6227119"/>
            <a:ext cx="2421080" cy="369332"/>
          </a:xfrm>
          <a:prstGeom prst="rect">
            <a:avLst/>
          </a:prstGeom>
        </p:spPr>
        <p:txBody>
          <a:bodyPr wrap="none">
            <a:spAutoFit/>
          </a:bodyPr>
          <a:lstStyle/>
          <a:p>
            <a:r>
              <a:rPr lang="en-US" dirty="0" smtClean="0"/>
              <a:t>(Panton Principles, </a:t>
            </a:r>
            <a:r>
              <a:rPr lang="en-US" dirty="0" err="1" smtClean="0"/>
              <a:t>n.d.</a:t>
            </a:r>
            <a:r>
              <a:rPr lang="en-US" dirty="0" smtClean="0"/>
              <a:t>)</a:t>
            </a:r>
            <a:r>
              <a:rPr lang="en-US" dirty="0" smtClean="0">
                <a:effectLst/>
              </a:rPr>
              <a:t> </a:t>
            </a:r>
            <a:endParaRPr lang="en-US" dirty="0"/>
          </a:p>
        </p:txBody>
      </p:sp>
    </p:spTree>
    <p:extLst>
      <p:ext uri="{BB962C8B-B14F-4D97-AF65-F5344CB8AC3E}">
        <p14:creationId xmlns:p14="http://schemas.microsoft.com/office/powerpoint/2010/main" val="15206733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1054"/>
            <a:ext cx="8229600" cy="5135109"/>
          </a:xfrm>
        </p:spPr>
        <p:txBody>
          <a:bodyPr/>
          <a:lstStyle/>
          <a:p>
            <a:pPr marL="0" indent="0">
              <a:buNone/>
            </a:pPr>
            <a:r>
              <a:rPr lang="en-US" b="1" dirty="0" smtClean="0">
                <a:latin typeface="+mj-lt"/>
              </a:rPr>
              <a:t>Early Wikipedia Model:</a:t>
            </a:r>
            <a:r>
              <a:rPr lang="en-US" dirty="0" smtClean="0">
                <a:latin typeface="+mj-lt"/>
              </a:rPr>
              <a:t/>
            </a:r>
            <a:br>
              <a:rPr lang="en-US" dirty="0" smtClean="0">
                <a:latin typeface="+mj-lt"/>
              </a:rPr>
            </a:br>
            <a:endParaRPr lang="en-US" dirty="0" smtClean="0">
              <a:latin typeface="+mj-lt"/>
            </a:endParaRPr>
          </a:p>
          <a:p>
            <a:pPr marL="0" indent="0">
              <a:buNone/>
            </a:pPr>
            <a:endParaRPr lang="en-US" dirty="0" smtClean="0">
              <a:latin typeface="+mj-lt"/>
            </a:endParaRPr>
          </a:p>
          <a:p>
            <a:pPr marL="0" indent="0">
              <a:buNone/>
            </a:pPr>
            <a:r>
              <a:rPr lang="en-US" dirty="0" smtClean="0">
                <a:latin typeface="+mj-lt"/>
              </a:rPr>
              <a:t>A serious encyclopedia in </a:t>
            </a:r>
            <a:r>
              <a:rPr lang="en-US" dirty="0">
                <a:latin typeface="+mj-lt"/>
              </a:rPr>
              <a:t>which the results were </a:t>
            </a:r>
            <a:r>
              <a:rPr lang="en-US" b="1" dirty="0">
                <a:latin typeface="+mj-lt"/>
              </a:rPr>
              <a:t>not </a:t>
            </a:r>
            <a:r>
              <a:rPr lang="en-US" b="1" dirty="0" smtClean="0">
                <a:latin typeface="+mj-lt"/>
              </a:rPr>
              <a:t>proprietary</a:t>
            </a:r>
            <a:r>
              <a:rPr lang="en-US" dirty="0" smtClean="0">
                <a:latin typeface="+mj-lt"/>
              </a:rPr>
              <a:t>, </a:t>
            </a:r>
            <a:r>
              <a:rPr lang="en-US" dirty="0">
                <a:latin typeface="+mj-lt"/>
              </a:rPr>
              <a:t>but were </a:t>
            </a:r>
            <a:r>
              <a:rPr lang="en-US" b="1" dirty="0">
                <a:latin typeface="+mj-lt"/>
              </a:rPr>
              <a:t>freely </a:t>
            </a:r>
            <a:r>
              <a:rPr lang="en-US" b="1" dirty="0" smtClean="0">
                <a:latin typeface="+mj-lt"/>
              </a:rPr>
              <a:t>distributable</a:t>
            </a:r>
            <a:r>
              <a:rPr lang="en-US" dirty="0" smtClean="0">
                <a:latin typeface="+mj-lt"/>
              </a:rPr>
              <a:t> in any </a:t>
            </a:r>
            <a:r>
              <a:rPr lang="en-US" dirty="0">
                <a:latin typeface="+mj-lt"/>
              </a:rPr>
              <a:t>desired medium</a:t>
            </a:r>
          </a:p>
        </p:txBody>
      </p:sp>
    </p:spTree>
    <p:extLst>
      <p:ext uri="{BB962C8B-B14F-4D97-AF65-F5344CB8AC3E}">
        <p14:creationId xmlns:p14="http://schemas.microsoft.com/office/powerpoint/2010/main" val="35237926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89" name="Text Box 5"/>
          <p:cNvSpPr txBox="1">
            <a:spLocks noChangeArrowheads="1"/>
          </p:cNvSpPr>
          <p:nvPr/>
        </p:nvSpPr>
        <p:spPr bwMode="auto">
          <a:xfrm>
            <a:off x="2525928" y="671513"/>
            <a:ext cx="4340355" cy="11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pPr>
            <a:r>
              <a:rPr lang="en-US" sz="4000" dirty="0" smtClean="0">
                <a:solidFill>
                  <a:srgbClr val="FFFFFF"/>
                </a:solidFill>
                <a:latin typeface="+mn-lt"/>
              </a:rPr>
              <a:t>Not very quickly</a:t>
            </a:r>
            <a:endParaRPr lang="en-US" sz="4000" dirty="0">
              <a:latin typeface="+mn-lt"/>
            </a:endParaRPr>
          </a:p>
          <a:p>
            <a:pPr>
              <a:lnSpc>
                <a:spcPct val="95000"/>
              </a:lnSpc>
            </a:pPr>
            <a:endParaRPr lang="en-US" sz="3600" dirty="0">
              <a:solidFill>
                <a:srgbClr val="FFFFFF"/>
              </a:solidFill>
              <a:latin typeface="Arial" charset="0"/>
            </a:endParaRPr>
          </a:p>
        </p:txBody>
      </p:sp>
    </p:spTree>
    <p:extLst>
      <p:ext uri="{BB962C8B-B14F-4D97-AF65-F5344CB8AC3E}">
        <p14:creationId xmlns:p14="http://schemas.microsoft.com/office/powerpoint/2010/main" val="36432691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739946"/>
          </a:xfrm>
        </p:spPr>
        <p:txBody>
          <a:bodyPr/>
          <a:lstStyle/>
          <a:p>
            <a:pPr marL="400050" lvl="1" indent="0">
              <a:buNone/>
            </a:pPr>
            <a:r>
              <a:rPr lang="en-US" sz="3600" dirty="0" smtClean="0"/>
              <a:t>Ward Cunningham:</a:t>
            </a:r>
            <a:r>
              <a:rPr lang="en-US" sz="4000" dirty="0" smtClean="0"/>
              <a:t/>
            </a:r>
            <a:br>
              <a:rPr lang="en-US" sz="4000" dirty="0" smtClean="0"/>
            </a:br>
            <a:r>
              <a:rPr lang="en-US" sz="4000" dirty="0" smtClean="0"/>
              <a:t/>
            </a:r>
            <a:br>
              <a:rPr lang="en-US" sz="4000" dirty="0" smtClean="0"/>
            </a:br>
            <a:r>
              <a:rPr lang="en-US" sz="4000" dirty="0">
                <a:solidFill>
                  <a:srgbClr val="FFFFFF"/>
                </a:solidFill>
                <a:latin typeface="Arial" charset="0"/>
              </a:rPr>
              <a:t>Groups of people who want to collaborate also tend to trust one another </a:t>
            </a:r>
          </a:p>
          <a:p>
            <a:pPr marL="0" indent="0">
              <a:buNone/>
            </a:pPr>
            <a:endParaRPr lang="en-US" dirty="0"/>
          </a:p>
        </p:txBody>
      </p:sp>
    </p:spTree>
    <p:extLst>
      <p:ext uri="{BB962C8B-B14F-4D97-AF65-F5344CB8AC3E}">
        <p14:creationId xmlns:p14="http://schemas.microsoft.com/office/powerpoint/2010/main" val="33994975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551" y="799061"/>
            <a:ext cx="8229600" cy="3771336"/>
          </a:xfrm>
        </p:spPr>
        <p:txBody>
          <a:bodyPr>
            <a:normAutofit/>
          </a:bodyPr>
          <a:lstStyle/>
          <a:p>
            <a:pPr marL="0" indent="0">
              <a:lnSpc>
                <a:spcPct val="95000"/>
              </a:lnSpc>
              <a:buClr>
                <a:srgbClr val="FFFFFF"/>
              </a:buClr>
              <a:buSzPct val="100000"/>
              <a:buNone/>
            </a:pPr>
            <a:endParaRPr lang="en-US" sz="4400" dirty="0" smtClean="0">
              <a:solidFill>
                <a:srgbClr val="FFFFFF"/>
              </a:solidFill>
            </a:endParaRPr>
          </a:p>
          <a:p>
            <a:pPr>
              <a:lnSpc>
                <a:spcPct val="95000"/>
              </a:lnSpc>
              <a:buClr>
                <a:srgbClr val="FFFFFF"/>
              </a:buClr>
              <a:buSzPct val="100000"/>
            </a:pPr>
            <a:r>
              <a:rPr lang="en-US" sz="4400" dirty="0" smtClean="0">
                <a:solidFill>
                  <a:srgbClr val="FFFFFF"/>
                </a:solidFill>
              </a:rPr>
              <a:t>No distinction between reader and writer</a:t>
            </a:r>
          </a:p>
          <a:p>
            <a:pPr>
              <a:lnSpc>
                <a:spcPct val="95000"/>
              </a:lnSpc>
              <a:buClr>
                <a:srgbClr val="FFFFFF"/>
              </a:buClr>
              <a:buSzPct val="100000"/>
            </a:pPr>
            <a:endParaRPr lang="en-US" sz="4400" dirty="0" smtClean="0">
              <a:solidFill>
                <a:srgbClr val="FFFFFF"/>
              </a:solidFill>
            </a:endParaRPr>
          </a:p>
          <a:p>
            <a:pPr>
              <a:lnSpc>
                <a:spcPct val="95000"/>
              </a:lnSpc>
              <a:buClr>
                <a:srgbClr val="FFFFFF"/>
              </a:buClr>
              <a:buSzPct val="100000"/>
            </a:pPr>
            <a:r>
              <a:rPr lang="en-US" sz="4400" dirty="0" smtClean="0">
                <a:solidFill>
                  <a:srgbClr val="FFFFFF"/>
                </a:solidFill>
              </a:rPr>
              <a:t>Version control</a:t>
            </a:r>
          </a:p>
          <a:p>
            <a:pPr>
              <a:lnSpc>
                <a:spcPct val="95000"/>
              </a:lnSpc>
              <a:buClr>
                <a:srgbClr val="FFFFFF"/>
              </a:buClr>
              <a:buSzPct val="100000"/>
            </a:pPr>
            <a:endParaRPr lang="en-US" sz="4400" dirty="0" smtClean="0"/>
          </a:p>
          <a:p>
            <a:endParaRPr lang="en-US" dirty="0"/>
          </a:p>
        </p:txBody>
      </p:sp>
    </p:spTree>
    <p:extLst>
      <p:ext uri="{BB962C8B-B14F-4D97-AF65-F5344CB8AC3E}">
        <p14:creationId xmlns:p14="http://schemas.microsoft.com/office/powerpoint/2010/main" val="28802623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lgn="ctr">
              <a:buNone/>
            </a:pPr>
            <a:r>
              <a:rPr lang="en-US" sz="4000" dirty="0" smtClean="0"/>
              <a:t>Can Wikis be Used to Improve Scholarly Communication </a:t>
            </a:r>
          </a:p>
          <a:p>
            <a:pPr marL="0" indent="0" algn="ctr">
              <a:buNone/>
            </a:pPr>
            <a:r>
              <a:rPr lang="en-US" sz="4000" dirty="0" smtClean="0"/>
              <a:t>And Collaboration?</a:t>
            </a:r>
            <a:endParaRPr lang="en-US" sz="4000" dirty="0"/>
          </a:p>
        </p:txBody>
      </p:sp>
    </p:spTree>
    <p:extLst>
      <p:ext uri="{BB962C8B-B14F-4D97-AF65-F5344CB8AC3E}">
        <p14:creationId xmlns:p14="http://schemas.microsoft.com/office/powerpoint/2010/main" val="12630908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5280187" y="4343489"/>
            <a:ext cx="2525928" cy="5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gn="ctr">
              <a:lnSpc>
                <a:spcPct val="95000"/>
              </a:lnSpc>
            </a:pPr>
            <a:r>
              <a:rPr lang="en-US" sz="4000" dirty="0" smtClean="0">
                <a:solidFill>
                  <a:srgbClr val="FFFFFF"/>
                </a:solidFill>
                <a:latin typeface="+mn-lt"/>
              </a:rPr>
              <a:t>It </a:t>
            </a:r>
            <a:r>
              <a:rPr lang="en-US" sz="4000" dirty="0">
                <a:solidFill>
                  <a:srgbClr val="FFFFFF"/>
                </a:solidFill>
                <a:latin typeface="+mn-lt"/>
              </a:rPr>
              <a:t>d</a:t>
            </a:r>
            <a:r>
              <a:rPr lang="en-US" sz="4000" dirty="0" smtClean="0">
                <a:solidFill>
                  <a:srgbClr val="FFFFFF"/>
                </a:solidFill>
                <a:latin typeface="+mn-lt"/>
              </a:rPr>
              <a:t>epends</a:t>
            </a:r>
            <a:endParaRPr lang="en-US" sz="4000" dirty="0">
              <a:solidFill>
                <a:srgbClr val="FFFFFF"/>
              </a:solidFill>
              <a:latin typeface="+mn-lt"/>
            </a:endParaRPr>
          </a:p>
        </p:txBody>
      </p:sp>
    </p:spTree>
    <p:extLst>
      <p:ext uri="{BB962C8B-B14F-4D97-AF65-F5344CB8AC3E}">
        <p14:creationId xmlns:p14="http://schemas.microsoft.com/office/powerpoint/2010/main" val="32521214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1753</TotalTime>
  <Words>1446</Words>
  <Application>Microsoft Macintosh PowerPoint</Application>
  <PresentationFormat>On-screen Show (4:3)</PresentationFormat>
  <Paragraphs>223</Paragraphs>
  <Slides>25</Slides>
  <Notes>25</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 of Wikis</vt:lpstr>
      <vt:lpstr>PowerPoint Presentation</vt:lpstr>
      <vt:lpstr>Barriers to Use</vt:lpstr>
      <vt:lpstr>Wikigenes:</vt:lpstr>
      <vt:lpstr>Scholarpedia</vt:lpstr>
      <vt:lpstr>PowerPoint Presentation</vt:lpstr>
      <vt:lpstr>Outlook</vt:lpstr>
      <vt:lpstr>PowerPoint Presentation</vt:lpstr>
      <vt:lpstr>The Formal Product Is Changing</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Collaborative Environment: The Use of Wikis in Scholarly Communication </dc:title>
  <dc:creator>Wil</dc:creator>
  <cp:lastModifiedBy>Wil</cp:lastModifiedBy>
  <cp:revision>39</cp:revision>
  <cp:lastPrinted>2011-06-16T15:12:53Z</cp:lastPrinted>
  <dcterms:created xsi:type="dcterms:W3CDTF">2011-06-14T01:13:16Z</dcterms:created>
  <dcterms:modified xsi:type="dcterms:W3CDTF">2011-06-16T15:12:56Z</dcterms:modified>
</cp:coreProperties>
</file>