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58" r:id="rId3"/>
    <p:sldId id="259" r:id="rId4"/>
    <p:sldId id="293" r:id="rId5"/>
    <p:sldId id="257" r:id="rId6"/>
    <p:sldId id="275" r:id="rId7"/>
    <p:sldId id="277" r:id="rId8"/>
    <p:sldId id="285" r:id="rId9"/>
    <p:sldId id="294" r:id="rId10"/>
    <p:sldId id="287" r:id="rId11"/>
  </p:sldIdLst>
  <p:sldSz cx="9144000" cy="6858000" type="screen4x3"/>
  <p:notesSz cx="68580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FF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787" autoAdjust="0"/>
  </p:normalViewPr>
  <p:slideViewPr>
    <p:cSldViewPr>
      <p:cViewPr varScale="1">
        <p:scale>
          <a:sx n="79" d="100"/>
          <a:sy n="79" d="100"/>
        </p:scale>
        <p:origin x="-25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21C9D-642D-4CCB-877A-1619C66B2A58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136"/>
            <a:ext cx="5486400" cy="4156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72668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1ABC99-A42A-493A-BEC4-AB3C5A5EA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28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® Restricted use/access limited only to volunteer/staff capacity with The AMS Sexual Assault Support Centre, UBC Vancouver, Musqueam Territory.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b="1" u="sng" dirty="0" smtClean="0"/>
          </a:p>
          <a:p>
            <a:r>
              <a:rPr lang="en-US" b="1" u="sng" baseline="0" dirty="0" smtClean="0"/>
              <a:t>45 minutes</a:t>
            </a:r>
            <a:endParaRPr lang="en-US" b="1" u="sng" baseline="0" dirty="0" smtClean="0"/>
          </a:p>
          <a:p>
            <a:endParaRPr lang="en-US" b="0" baseline="0" dirty="0" smtClean="0"/>
          </a:p>
          <a:p>
            <a:r>
              <a:rPr lang="en-US" b="1" dirty="0" smtClean="0"/>
              <a:t>Bring:</a:t>
            </a:r>
          </a:p>
          <a:p>
            <a:r>
              <a:rPr lang="en-US" b="1" dirty="0" smtClean="0"/>
              <a:t>-</a:t>
            </a:r>
            <a:r>
              <a:rPr lang="en-US" b="0" dirty="0" smtClean="0"/>
              <a:t>SASC</a:t>
            </a:r>
            <a:r>
              <a:rPr lang="en-US" b="0" baseline="0" dirty="0" smtClean="0"/>
              <a:t> brochures, promotional </a:t>
            </a:r>
            <a:r>
              <a:rPr lang="en-US" b="0" baseline="0" dirty="0" smtClean="0"/>
              <a:t>material</a:t>
            </a:r>
          </a:p>
          <a:p>
            <a:r>
              <a:rPr lang="en-US" b="0" baseline="0" dirty="0" smtClean="0"/>
              <a:t>-SASC </a:t>
            </a:r>
            <a:r>
              <a:rPr lang="en-US" b="0" baseline="0" dirty="0" smtClean="0"/>
              <a:t>USB stick with presentation on it; hard copies of speaking notes/slides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ABC99-A42A-493A-BEC4-AB3C5A5EAD6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Thank you!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B86AB-C967-4AAB-971D-15D1D1C2770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Acknowledgment:</a:t>
            </a:r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Vancouver</a:t>
            </a:r>
            <a:r>
              <a:rPr lang="en-US" baseline="0" dirty="0" smtClean="0"/>
              <a:t> is on the </a:t>
            </a:r>
            <a:r>
              <a:rPr lang="en-US" baseline="0" dirty="0" smtClean="0"/>
              <a:t>ancestral, traditional and </a:t>
            </a:r>
            <a:r>
              <a:rPr lang="en-US" baseline="0" dirty="0" err="1" smtClean="0"/>
              <a:t>unceded</a:t>
            </a:r>
            <a:r>
              <a:rPr lang="en-US" baseline="0" dirty="0" smtClean="0"/>
              <a:t>, and land </a:t>
            </a:r>
            <a:r>
              <a:rPr lang="en-US" baseline="0" dirty="0" smtClean="0"/>
              <a:t>of the Coast Salish peoples, specifically Musqueam, Squamish, and </a:t>
            </a:r>
            <a:r>
              <a:rPr lang="en-US" baseline="0" dirty="0" err="1" smtClean="0"/>
              <a:t>Tsleil-Waututh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Ask participants why its important to do an acknowledgment, especially given the subject matter. 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="1" baseline="0" dirty="0" smtClean="0"/>
              <a:t>Facilitator </a:t>
            </a:r>
            <a:r>
              <a:rPr lang="en-US" b="1" baseline="0" dirty="0" smtClean="0"/>
              <a:t>introduction:</a:t>
            </a:r>
          </a:p>
          <a:p>
            <a:endParaRPr lang="en-US" b="1" baseline="0" dirty="0" smtClean="0"/>
          </a:p>
          <a:p>
            <a:r>
              <a:rPr lang="en-US" b="0" baseline="0" dirty="0" smtClean="0"/>
              <a:t>Introduce self and the SASC. </a:t>
            </a:r>
          </a:p>
          <a:p>
            <a:endParaRPr lang="en-US" b="0" baseline="0" dirty="0" smtClean="0"/>
          </a:p>
          <a:p>
            <a:r>
              <a:rPr lang="en-US" b="1" baseline="0" dirty="0" smtClean="0"/>
              <a:t>Group round:</a:t>
            </a:r>
          </a:p>
          <a:p>
            <a:endParaRPr lang="en-US" b="1" baseline="0" dirty="0" smtClean="0"/>
          </a:p>
          <a:p>
            <a:r>
              <a:rPr lang="en-US" b="0" baseline="0" dirty="0" smtClean="0"/>
              <a:t>Name, pronoun, why you are taking this course</a:t>
            </a:r>
            <a:endParaRPr lang="en-US" b="0" baseline="0" dirty="0" smtClean="0"/>
          </a:p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ABC99-A42A-493A-BEC4-AB3C5A5EAD6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1200" b="1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About</a:t>
            </a:r>
            <a:r>
              <a:rPr lang="en-GB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Sexual Assault Support Centre, we offer...</a:t>
            </a:r>
            <a:r>
              <a:rPr lang="en-GB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1200" u="sng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buNone/>
            </a:pPr>
            <a:r>
              <a:rPr lang="en-US" sz="1200" dirty="0" smtClean="0"/>
              <a:t>We provide UBC campus community members of all genders access to specialized sexual assault services, which include:</a:t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-Crisis and short-term emotional support for survivors of sexual assault, and/or any other forms of violence</a:t>
            </a:r>
            <a:br>
              <a:rPr lang="en-US" sz="1200" dirty="0" smtClean="0"/>
            </a:br>
            <a:r>
              <a:rPr lang="en-US" sz="1200" dirty="0" smtClean="0"/>
              <a:t>-Legal, medical, and campus-related advocacy</a:t>
            </a:r>
            <a:br>
              <a:rPr lang="en-US" sz="1200" dirty="0" smtClean="0"/>
            </a:br>
            <a:r>
              <a:rPr lang="en-US" sz="1200" dirty="0" smtClean="0"/>
              <a:t>-Resource area located within our space in the Student Union Building – </a:t>
            </a:r>
            <a:r>
              <a:rPr lang="en-US" sz="1200" b="0" dirty="0" smtClean="0"/>
              <a:t>brochures, condoms, pregnancy tests, menstrual products, buttons, etc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-Community Lending Library</a:t>
            </a:r>
            <a:br>
              <a:rPr lang="en-US" sz="1200" dirty="0" smtClean="0"/>
            </a:br>
            <a:r>
              <a:rPr lang="en-US" sz="1200" dirty="0" smtClean="0"/>
              <a:t>-Referrals to a variety of services, within UBC and/or off campus</a:t>
            </a:r>
            <a:br>
              <a:rPr lang="en-US" sz="1200" dirty="0" smtClean="0"/>
            </a:br>
            <a:r>
              <a:rPr lang="en-US" sz="1200" dirty="0" smtClean="0"/>
              <a:t>-Outreach services, including public education, workshops, community and volunteer training</a:t>
            </a:r>
            <a:br>
              <a:rPr lang="en-US" sz="1200" dirty="0" smtClean="0"/>
            </a:br>
            <a:r>
              <a:rPr lang="en-US" sz="1200" dirty="0" smtClean="0"/>
              <a:t>-Volunteer program for UBC students</a:t>
            </a:r>
            <a:endParaRPr lang="en-CA" sz="12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ABC99-A42A-493A-BEC4-AB3C5A5EAD6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b="1" dirty="0" smtClean="0"/>
              <a:t>Discuss</a:t>
            </a:r>
            <a:r>
              <a:rPr lang="en-CA" b="1" baseline="0" dirty="0" smtClean="0"/>
              <a:t> with group:</a:t>
            </a:r>
          </a:p>
          <a:p>
            <a:endParaRPr lang="en-CA" b="1" baseline="0" dirty="0" smtClean="0"/>
          </a:p>
          <a:p>
            <a:r>
              <a:rPr lang="en-CA" b="1" baseline="0" dirty="0" smtClean="0"/>
              <a:t>-</a:t>
            </a:r>
            <a:r>
              <a:rPr lang="en-CA" b="0" baseline="0" dirty="0" smtClean="0"/>
              <a:t>Ask folks if they have seen *trigger warning before, what does it mean?</a:t>
            </a:r>
          </a:p>
          <a:p>
            <a:r>
              <a:rPr lang="en-CA" b="0" baseline="0" dirty="0" smtClean="0"/>
              <a:t>-Acknowledge that some of the topics discussed will be triggering</a:t>
            </a:r>
          </a:p>
          <a:p>
            <a:r>
              <a:rPr lang="en-CA" b="0" baseline="0" dirty="0" smtClean="0"/>
              <a:t>-You are all here for different reasons, some of you may be new to this topic, other well versed</a:t>
            </a:r>
          </a:p>
          <a:p>
            <a:r>
              <a:rPr lang="en-CA" b="0" baseline="0" dirty="0" smtClean="0"/>
              <a:t>-Important to realise that everyone in this room has their own experiences with violence, sexual assault affects 1 in 4 women, 1 in 6 men, 1 in 2 trans identified individuals</a:t>
            </a:r>
          </a:p>
          <a:p>
            <a:r>
              <a:rPr lang="en-CA" b="0" baseline="0" dirty="0" smtClean="0"/>
              <a:t>-Discuss that survivors respond in a variety of ways including anger, anxiety, depression, try to bury feelings. Often folks learning about this topic can also feel various emotions, so be mindful of how its affecting you. </a:t>
            </a:r>
          </a:p>
          <a:p>
            <a:endParaRPr lang="en-CA" baseline="0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ABC99-A42A-493A-BEC4-AB3C5A5EAD6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381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baseline="0" dirty="0" smtClean="0"/>
              <a:t>Group Discussion:</a:t>
            </a:r>
          </a:p>
          <a:p>
            <a:endParaRPr lang="en-US" baseline="0" dirty="0" smtClean="0"/>
          </a:p>
          <a:p>
            <a:r>
              <a:rPr lang="en-US" baseline="0" dirty="0" smtClean="0"/>
              <a:t>Ask group to think about a safe space for them. What does it look like, smell like, feel like, sound like.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Now ask group what a safe space looks like, and how in this class we can create a safe space- List things on a whiteboard.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-Create guidelines, make sure not to miss:</a:t>
            </a:r>
            <a:endParaRPr lang="en-US" baseline="0" dirty="0" smtClean="0"/>
          </a:p>
          <a:p>
            <a:endParaRPr lang="en-US" baseline="0" dirty="0" smtClean="0"/>
          </a:p>
          <a:p>
            <a:pPr>
              <a:buBlip>
                <a:blip r:embed="rId3"/>
              </a:buBlip>
            </a:pPr>
            <a:r>
              <a:rPr lang="en-CA" dirty="0" smtClean="0">
                <a:latin typeface="Calibri" pitchFamily="34" charset="0"/>
              </a:rPr>
              <a:t>Confidentiality</a:t>
            </a:r>
          </a:p>
          <a:p>
            <a:pPr>
              <a:buBlip>
                <a:blip r:embed="rId3"/>
              </a:buBlip>
            </a:pPr>
            <a:r>
              <a:rPr lang="en-CA" dirty="0" smtClean="0">
                <a:latin typeface="Calibri" pitchFamily="34" charset="0"/>
              </a:rPr>
              <a:t>Use proper pronouns</a:t>
            </a:r>
            <a:endParaRPr lang="en-US" dirty="0" smtClean="0">
              <a:latin typeface="Calibri" pitchFamily="34" charset="0"/>
            </a:endParaRPr>
          </a:p>
          <a:p>
            <a:pPr>
              <a:buBlip>
                <a:blip r:embed="rId3"/>
              </a:buBlip>
            </a:pPr>
            <a:r>
              <a:rPr lang="en-CA" dirty="0" smtClean="0">
                <a:latin typeface="Calibri" pitchFamily="34" charset="0"/>
              </a:rPr>
              <a:t>Leave if you need to</a:t>
            </a:r>
            <a:endParaRPr lang="en-US" dirty="0" smtClean="0">
              <a:latin typeface="Calibri" pitchFamily="34" charset="0"/>
            </a:endParaRPr>
          </a:p>
          <a:p>
            <a:pPr>
              <a:buBlip>
                <a:blip r:embed="rId3"/>
              </a:buBlip>
            </a:pPr>
            <a:r>
              <a:rPr lang="en-CA" dirty="0" smtClean="0">
                <a:latin typeface="Calibri" pitchFamily="34" charset="0"/>
              </a:rPr>
              <a:t>Be respect of language</a:t>
            </a:r>
            <a:endParaRPr lang="en-CA" dirty="0" smtClean="0">
              <a:latin typeface="Calibri" pitchFamily="34" charset="0"/>
            </a:endParaRPr>
          </a:p>
          <a:p>
            <a:pPr>
              <a:buBlip>
                <a:blip r:embed="rId3"/>
              </a:buBlip>
            </a:pPr>
            <a:r>
              <a:rPr lang="en-CA" dirty="0" smtClean="0">
                <a:latin typeface="Calibri" pitchFamily="34" charset="0"/>
              </a:rPr>
              <a:t>Be</a:t>
            </a:r>
            <a:r>
              <a:rPr lang="en-CA" baseline="0" dirty="0" smtClean="0">
                <a:latin typeface="Calibri" pitchFamily="34" charset="0"/>
              </a:rPr>
              <a:t> mindful of your positioning in the world. Give example</a:t>
            </a:r>
          </a:p>
          <a:p>
            <a:pPr>
              <a:buBlip>
                <a:blip r:embed="rId3"/>
              </a:buBlip>
            </a:pPr>
            <a:r>
              <a:rPr lang="en-CA" dirty="0" smtClean="0">
                <a:latin typeface="Calibri" pitchFamily="34" charset="0"/>
              </a:rPr>
              <a:t>Acknowledge your limits/boundaries</a:t>
            </a:r>
          </a:p>
          <a:p>
            <a:pPr>
              <a:buBlip>
                <a:blip r:embed="rId3"/>
              </a:buBlip>
            </a:pPr>
            <a:r>
              <a:rPr lang="en-CA" dirty="0" smtClean="0">
                <a:latin typeface="Calibri" pitchFamily="34" charset="0"/>
              </a:rPr>
              <a:t>Check in with The SASC or utilize the website if needed</a:t>
            </a:r>
          </a:p>
          <a:p>
            <a:pPr>
              <a:buBlip>
                <a:blip r:embed="rId3"/>
              </a:buBlip>
            </a:pPr>
            <a:r>
              <a:rPr lang="en-CA" dirty="0" smtClean="0">
                <a:latin typeface="Calibri" pitchFamily="34" charset="0"/>
              </a:rPr>
              <a:t>Don’t forget to take care of yourself</a:t>
            </a:r>
            <a:endParaRPr lang="en-CA" baseline="0" dirty="0" smtClean="0">
              <a:latin typeface="Calibri" pitchFamily="34" charset="0"/>
            </a:endParaRPr>
          </a:p>
          <a:p>
            <a:pPr>
              <a:buNone/>
            </a:pPr>
            <a:endParaRPr lang="en-CA" baseline="0" dirty="0" smtClean="0">
              <a:latin typeface="Calibri" pitchFamily="34" charset="0"/>
            </a:endParaRPr>
          </a:p>
          <a:p>
            <a:endParaRPr lang="en-US" dirty="0" smtClean="0">
              <a:latin typeface="Calibri" pitchFamily="34" charset="0"/>
            </a:endParaRP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ABC99-A42A-493A-BEC4-AB3C5A5EAD6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-It’s important to discuss supporting a survivor techniques as you go into the course</a:t>
            </a: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contribute towards creating a safe space. </a:t>
            </a:r>
            <a:endParaRPr lang="en-GB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endParaRPr lang="en-GB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-Ask group</a:t>
            </a: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share some do’s and </a:t>
            </a:r>
            <a:r>
              <a:rPr lang="en-GB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don’t’s</a:t>
            </a: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 supporting a survivor</a:t>
            </a:r>
            <a:endParaRPr lang="en-GB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B86AB-C967-4AAB-971D-15D1D1C2770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</a:t>
            </a:r>
            <a:r>
              <a:rPr lang="en-US" baseline="0" dirty="0" smtClean="0"/>
              <a:t> sure to mention these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76BDB-46E8-41EC-87D7-0906E7A078A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-You are all here for a reason, because you want to learn more about this topic- would you describe yourselves as allies?</a:t>
            </a:r>
          </a:p>
          <a:p>
            <a:r>
              <a:rPr lang="en-US" baseline="0" dirty="0" smtClean="0"/>
              <a:t>-Discuss diagram </a:t>
            </a:r>
          </a:p>
          <a:p>
            <a:r>
              <a:rPr lang="en-US" baseline="0" dirty="0" smtClean="0"/>
              <a:t>-Think about the UBC community, people you know and where perhaps other folks lie on it. </a:t>
            </a:r>
          </a:p>
          <a:p>
            <a:r>
              <a:rPr lang="en-US" baseline="0" dirty="0" smtClean="0"/>
              <a:t>-Being an </a:t>
            </a:r>
            <a:r>
              <a:rPr lang="en-US" baseline="0" dirty="0" err="1" smtClean="0"/>
              <a:t>allie</a:t>
            </a:r>
            <a:r>
              <a:rPr lang="en-US" baseline="0" dirty="0" smtClean="0"/>
              <a:t> is life long work and part of it is interacting with passive opponents and educating them on these topics. It’s not easy, but its how change happens. 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3B86AB-C967-4AAB-971D-15D1D1C2770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-As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discussed before this is a triggering topic and as well as creating a safe space in the classroom its important to be mindful of practising self care when you leave. </a:t>
            </a:r>
          </a:p>
          <a:p>
            <a:endParaRPr lang="en-C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-Self care comes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many forms including psychical, mental, spiritual. Think about some examples of what you do for self care from going swimming to seeing your therapists or taking medication for anxiety.  </a:t>
            </a:r>
            <a:endParaRPr lang="en-C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C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-Discuss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flower diagram:</a:t>
            </a:r>
          </a:p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-The ground/earth is what’s grounding you, anchoring you, </a:t>
            </a:r>
            <a:r>
              <a:rPr lang="en-C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C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eg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Faith, Yoga, coping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skills, meditation, meds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C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-The space around the flower/above the earth is what’s supporting/holding up the flower (</a:t>
            </a:r>
            <a:r>
              <a:rPr lang="en-C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eg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Family, friends, pets, </a:t>
            </a:r>
            <a:r>
              <a:rPr lang="en-C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-The petals are self-care activities that one is currently doing or is planning to begin (</a:t>
            </a:r>
            <a:r>
              <a:rPr lang="en-C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eg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Exercise, mindfulness, more sleep, read, </a:t>
            </a:r>
            <a:r>
              <a:rPr lang="en-C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endParaRPr lang="en-CA" dirty="0" smtClean="0"/>
          </a:p>
          <a:p>
            <a:r>
              <a:rPr lang="en-CA" dirty="0" smtClean="0"/>
              <a:t>Ask group to fill</a:t>
            </a:r>
            <a:r>
              <a:rPr lang="en-CA" baseline="0" dirty="0" smtClean="0"/>
              <a:t> out the flower and use it throughout the course to keep grounded.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ABC99-A42A-493A-BEC4-AB3C5A5EAD6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24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97365-EBCA-4027-87D5-99FC1D4DF0BB}" type="datetimeFigureOut">
              <a:rPr lang="en-US" smtClean="0"/>
              <a:pPr/>
              <a:t>1/7/2015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tconsent.ca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19" y="457200"/>
            <a:ext cx="8610600" cy="1828800"/>
          </a:xfrm>
        </p:spPr>
        <p:txBody>
          <a:bodyPr>
            <a:normAutofit/>
          </a:bodyPr>
          <a:lstStyle/>
          <a:p>
            <a:r>
              <a:rPr lang="en-US" sz="4800" b="1" cap="small" dirty="0" smtClean="0">
                <a:solidFill>
                  <a:srgbClr val="FF3399"/>
                </a:solidFill>
                <a:latin typeface="Calibri" pitchFamily="34" charset="0"/>
              </a:rPr>
              <a:t>Creating Safe Spaces </a:t>
            </a:r>
            <a:br>
              <a:rPr lang="en-US" sz="4800" b="1" cap="small" dirty="0" smtClean="0">
                <a:solidFill>
                  <a:srgbClr val="FF3399"/>
                </a:solidFill>
                <a:latin typeface="Calibri" pitchFamily="34" charset="0"/>
              </a:rPr>
            </a:br>
            <a:r>
              <a:rPr lang="en-US" sz="4800" b="1" cap="small" dirty="0" smtClean="0">
                <a:solidFill>
                  <a:srgbClr val="FF3399"/>
                </a:solidFill>
                <a:latin typeface="Calibri" pitchFamily="34" charset="0"/>
              </a:rPr>
              <a:t>and Self Care</a:t>
            </a:r>
            <a:endParaRPr lang="en-US" sz="4800" b="1" cap="small" dirty="0">
              <a:solidFill>
                <a:srgbClr val="FF3399"/>
              </a:solidFill>
              <a:latin typeface="Calibri" pitchFamily="34" charset="0"/>
            </a:endParaRPr>
          </a:p>
        </p:txBody>
      </p:sp>
      <p:pic>
        <p:nvPicPr>
          <p:cNvPr id="5" name="Picture 4" descr="SASC-Pink 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0400" y="2819400"/>
            <a:ext cx="2530439" cy="2447925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04800" y="1752600"/>
            <a:ext cx="7907216" cy="4392488"/>
          </a:xfrm>
        </p:spPr>
        <p:txBody>
          <a:bodyPr>
            <a:noAutofit/>
          </a:bodyPr>
          <a:lstStyle/>
          <a:p>
            <a:r>
              <a:rPr lang="en-CA" sz="2800" b="1" u="sng" dirty="0" smtClean="0">
                <a:solidFill>
                  <a:srgbClr val="FF3399"/>
                </a:solidFill>
                <a:latin typeface="Calibri" pitchFamily="34" charset="0"/>
              </a:rPr>
              <a:t>Location</a:t>
            </a:r>
            <a:r>
              <a:rPr lang="en-CA" sz="2800" b="1" dirty="0" smtClean="0">
                <a:solidFill>
                  <a:srgbClr val="FF3399"/>
                </a:solidFill>
                <a:latin typeface="Calibri" pitchFamily="34" charset="0"/>
              </a:rPr>
              <a:t>: UBC Vancouver campus, </a:t>
            </a:r>
          </a:p>
          <a:p>
            <a:r>
              <a:rPr lang="en-CA" sz="2800" b="1" dirty="0" smtClean="0">
                <a:solidFill>
                  <a:srgbClr val="FF3399"/>
                </a:solidFill>
                <a:latin typeface="Calibri" pitchFamily="34" charset="0"/>
              </a:rPr>
              <a:t>	Student Union Building, </a:t>
            </a:r>
          </a:p>
          <a:p>
            <a:r>
              <a:rPr lang="en-CA" sz="2800" b="1" dirty="0" smtClean="0">
                <a:solidFill>
                  <a:srgbClr val="FF3399"/>
                </a:solidFill>
                <a:latin typeface="Calibri" pitchFamily="34" charset="0"/>
              </a:rPr>
              <a:t>	2</a:t>
            </a:r>
            <a:r>
              <a:rPr lang="en-CA" sz="2800" b="1" baseline="30000" dirty="0" smtClean="0">
                <a:solidFill>
                  <a:srgbClr val="FF3399"/>
                </a:solidFill>
                <a:latin typeface="Calibri" pitchFamily="34" charset="0"/>
              </a:rPr>
              <a:t>nd</a:t>
            </a:r>
            <a:r>
              <a:rPr lang="en-CA" sz="2800" b="1" dirty="0" smtClean="0">
                <a:solidFill>
                  <a:srgbClr val="FF3399"/>
                </a:solidFill>
                <a:latin typeface="Calibri" pitchFamily="34" charset="0"/>
              </a:rPr>
              <a:t> floor - #249M</a:t>
            </a:r>
          </a:p>
          <a:p>
            <a:endParaRPr lang="en-CA" sz="2800" b="1" dirty="0" smtClean="0">
              <a:solidFill>
                <a:srgbClr val="FF3399"/>
              </a:solidFill>
              <a:latin typeface="Calibri" pitchFamily="34" charset="0"/>
            </a:endParaRPr>
          </a:p>
          <a:p>
            <a:r>
              <a:rPr lang="en-CA" sz="2800" b="1" u="sng" dirty="0" smtClean="0">
                <a:solidFill>
                  <a:srgbClr val="FF3399"/>
                </a:solidFill>
                <a:latin typeface="Calibri" pitchFamily="34" charset="0"/>
              </a:rPr>
              <a:t>Telephone</a:t>
            </a:r>
            <a:r>
              <a:rPr lang="en-CA" sz="2800" b="1" dirty="0" smtClean="0">
                <a:solidFill>
                  <a:srgbClr val="FF3399"/>
                </a:solidFill>
                <a:latin typeface="Calibri" pitchFamily="34" charset="0"/>
              </a:rPr>
              <a:t>: (604)-827-5180</a:t>
            </a:r>
          </a:p>
          <a:p>
            <a:endParaRPr lang="en-CA" sz="2800" b="1" dirty="0" smtClean="0">
              <a:solidFill>
                <a:srgbClr val="FF3399"/>
              </a:solidFill>
              <a:latin typeface="Calibri" pitchFamily="34" charset="0"/>
            </a:endParaRPr>
          </a:p>
          <a:p>
            <a:r>
              <a:rPr lang="en-CA" sz="2800" b="1" u="sng" dirty="0" smtClean="0">
                <a:solidFill>
                  <a:srgbClr val="FF3399"/>
                </a:solidFill>
                <a:latin typeface="Calibri" pitchFamily="34" charset="0"/>
              </a:rPr>
              <a:t>Hours</a:t>
            </a:r>
            <a:r>
              <a:rPr lang="en-CA" sz="2800" b="1" dirty="0" smtClean="0">
                <a:solidFill>
                  <a:srgbClr val="FF3399"/>
                </a:solidFill>
                <a:latin typeface="Calibri" pitchFamily="34" charset="0"/>
              </a:rPr>
              <a:t>: Monday-Friday 9am-5pm </a:t>
            </a:r>
          </a:p>
          <a:p>
            <a:endParaRPr lang="en-CA" sz="2800" b="1" dirty="0" smtClean="0">
              <a:solidFill>
                <a:srgbClr val="FF3399"/>
              </a:solidFill>
              <a:latin typeface="Calibri" pitchFamily="34" charset="0"/>
            </a:endParaRPr>
          </a:p>
          <a:p>
            <a:r>
              <a:rPr lang="en-CA" sz="2800" b="1" u="sng" dirty="0" smtClean="0">
                <a:solidFill>
                  <a:srgbClr val="FF3399"/>
                </a:solidFill>
                <a:latin typeface="Calibri" pitchFamily="34" charset="0"/>
              </a:rPr>
              <a:t>Web:</a:t>
            </a:r>
            <a:r>
              <a:rPr lang="en-CA" sz="2800" b="1" dirty="0" smtClean="0">
                <a:solidFill>
                  <a:srgbClr val="FF3399"/>
                </a:solidFill>
                <a:latin typeface="Calibri" pitchFamily="34" charset="0"/>
              </a:rPr>
              <a:t> </a:t>
            </a:r>
            <a:r>
              <a:rPr lang="en-CA" sz="2800" b="1" dirty="0" smtClean="0">
                <a:solidFill>
                  <a:srgbClr val="FF3399"/>
                </a:solidFill>
                <a:latin typeface="Calibri" pitchFamily="34" charset="0"/>
                <a:hlinkClick r:id="rId3"/>
              </a:rPr>
              <a:t>www.gotconsent.ca</a:t>
            </a:r>
            <a:r>
              <a:rPr lang="en-CA" sz="2800" b="1" dirty="0" smtClean="0">
                <a:solidFill>
                  <a:srgbClr val="FF3399"/>
                </a:solidFill>
                <a:latin typeface="Calibri" pitchFamily="34" charset="0"/>
              </a:rPr>
              <a:t> | Find us on</a:t>
            </a:r>
          </a:p>
          <a:p>
            <a:r>
              <a:rPr lang="en-CA" sz="2800" dirty="0" smtClean="0">
                <a:latin typeface="Calibri" pitchFamily="34" charset="0"/>
              </a:rPr>
              <a:t>	</a:t>
            </a:r>
            <a:endParaRPr lang="en-CA" sz="3200" dirty="0" smtClean="0">
              <a:latin typeface="Calibri" pitchFamily="34" charset="0"/>
            </a:endParaRPr>
          </a:p>
        </p:txBody>
      </p:sp>
      <p:pic>
        <p:nvPicPr>
          <p:cNvPr id="4" name="Picture 7" descr="SASC_logo_updated_bw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1219200"/>
            <a:ext cx="2592288" cy="2754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https://www.facebook.com/images/fb_icon_325x325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80221" y="5181600"/>
            <a:ext cx="457200" cy="457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surreyhistory.ca/images/fraservalleymapop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219200"/>
            <a:ext cx="8458200" cy="3718251"/>
          </a:xfrm>
          <a:prstGeom prst="rect">
            <a:avLst/>
          </a:prstGeom>
          <a:noFill/>
          <a:ln w="57150">
            <a:solidFill>
              <a:srgbClr val="FF3399"/>
            </a:solidFill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3399"/>
                </a:solidFill>
                <a:effectLst/>
                <a:latin typeface="Calibri" pitchFamily="34" charset="0"/>
              </a:rPr>
              <a:t>Sexual Assault Support Centre (SASC)</a:t>
            </a:r>
            <a:endParaRPr lang="en-US" b="1" dirty="0">
              <a:solidFill>
                <a:srgbClr val="FF3399"/>
              </a:solidFill>
              <a:effectLst/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  <a:buBlip>
                <a:blip r:embed="rId3"/>
              </a:buBlip>
            </a:pPr>
            <a:r>
              <a:rPr lang="en-US" dirty="0" smtClean="0">
                <a:latin typeface="Calibri" pitchFamily="34" charset="0"/>
              </a:rPr>
              <a:t>We provide UBC campus community members of all genders access to specialized sexual assault services, which include:</a:t>
            </a:r>
            <a:br>
              <a:rPr lang="en-US" dirty="0" smtClean="0">
                <a:latin typeface="Calibri" pitchFamily="34" charset="0"/>
              </a:rPr>
            </a:br>
            <a:endParaRPr lang="en-US" dirty="0" smtClean="0">
              <a:latin typeface="Calibri" pitchFamily="34" charset="0"/>
            </a:endParaRPr>
          </a:p>
          <a:p>
            <a:pPr lvl="1">
              <a:lnSpc>
                <a:spcPct val="170000"/>
              </a:lnSpc>
              <a:buBlip>
                <a:blip r:embed="rId3"/>
              </a:buBlip>
            </a:pPr>
            <a:r>
              <a:rPr lang="en-US" dirty="0" smtClean="0">
                <a:latin typeface="Calibri" pitchFamily="34" charset="0"/>
              </a:rPr>
              <a:t>Crisis and short-term emotional support </a:t>
            </a:r>
          </a:p>
          <a:p>
            <a:pPr lvl="1">
              <a:lnSpc>
                <a:spcPct val="170000"/>
              </a:lnSpc>
              <a:buBlip>
                <a:blip r:embed="rId3"/>
              </a:buBlip>
            </a:pPr>
            <a:r>
              <a:rPr lang="en-US" dirty="0" smtClean="0">
                <a:latin typeface="Calibri" pitchFamily="34" charset="0"/>
              </a:rPr>
              <a:t>Legal, medical, and campus-related advocacy</a:t>
            </a:r>
          </a:p>
          <a:p>
            <a:pPr lvl="1">
              <a:lnSpc>
                <a:spcPct val="170000"/>
              </a:lnSpc>
              <a:buBlip>
                <a:blip r:embed="rId3"/>
              </a:buBlip>
            </a:pPr>
            <a:r>
              <a:rPr lang="en-US" dirty="0" smtClean="0">
                <a:latin typeface="Calibri" pitchFamily="34" charset="0"/>
              </a:rPr>
              <a:t>Resource area located within The SASC</a:t>
            </a:r>
          </a:p>
          <a:p>
            <a:pPr lvl="1">
              <a:lnSpc>
                <a:spcPct val="170000"/>
              </a:lnSpc>
              <a:buBlip>
                <a:blip r:embed="rId3"/>
              </a:buBlip>
            </a:pPr>
            <a:r>
              <a:rPr lang="en-US" dirty="0" smtClean="0">
                <a:latin typeface="Calibri" pitchFamily="34" charset="0"/>
              </a:rPr>
              <a:t>Community Lending Library</a:t>
            </a:r>
          </a:p>
          <a:p>
            <a:pPr lvl="1">
              <a:lnSpc>
                <a:spcPct val="170000"/>
              </a:lnSpc>
              <a:buBlip>
                <a:blip r:embed="rId3"/>
              </a:buBlip>
            </a:pPr>
            <a:r>
              <a:rPr lang="en-US" dirty="0" smtClean="0">
                <a:latin typeface="Calibri" pitchFamily="34" charset="0"/>
              </a:rPr>
              <a:t>Referrals to a variety of services, within UBC and/or off campus</a:t>
            </a:r>
          </a:p>
          <a:p>
            <a:pPr lvl="1">
              <a:lnSpc>
                <a:spcPct val="170000"/>
              </a:lnSpc>
              <a:buBlip>
                <a:blip r:embed="rId3"/>
              </a:buBlip>
            </a:pPr>
            <a:r>
              <a:rPr lang="en-US" dirty="0" smtClean="0">
                <a:latin typeface="Calibri" pitchFamily="34" charset="0"/>
              </a:rPr>
              <a:t>Outreach services</a:t>
            </a:r>
          </a:p>
          <a:p>
            <a:pPr lvl="1">
              <a:lnSpc>
                <a:spcPct val="170000"/>
              </a:lnSpc>
              <a:buBlip>
                <a:blip r:embed="rId3"/>
              </a:buBlip>
            </a:pPr>
            <a:r>
              <a:rPr lang="en-US" dirty="0" smtClean="0">
                <a:latin typeface="Calibri" pitchFamily="34" charset="0"/>
              </a:rPr>
              <a:t>Volunteer program for UBC students</a:t>
            </a:r>
            <a:endParaRPr lang="en-CA" dirty="0" smtClean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65" y="4572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4400" b="1" dirty="0" smtClean="0">
                <a:solidFill>
                  <a:srgbClr val="FF3399"/>
                </a:solidFill>
              </a:rPr>
              <a:t>*</a:t>
            </a:r>
            <a:r>
              <a:rPr lang="en-CA" sz="4800" b="1" dirty="0" smtClean="0">
                <a:solidFill>
                  <a:srgbClr val="FF3399"/>
                </a:solidFill>
              </a:rPr>
              <a:t>Trigger Warning</a:t>
            </a:r>
            <a:endParaRPr lang="en-CA" sz="4800" b="1" dirty="0">
              <a:solidFill>
                <a:srgbClr val="FF3399"/>
              </a:solidFill>
            </a:endParaRPr>
          </a:p>
        </p:txBody>
      </p:sp>
      <p:pic>
        <p:nvPicPr>
          <p:cNvPr id="1026" name="Picture 2" descr="C:\Users\sascprog\Desktop\downloa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665" y="2209800"/>
            <a:ext cx="6024206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5686724"/>
      </p:ext>
    </p:extLst>
  </p:cSld>
  <p:clrMapOvr>
    <a:masterClrMapping/>
  </p:clrMapOvr>
  <p:transition spd="med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3399"/>
                </a:solidFill>
                <a:effectLst/>
                <a:latin typeface="Calibri" pitchFamily="34" charset="0"/>
              </a:rPr>
              <a:t/>
            </a:r>
            <a:br>
              <a:rPr lang="en-US" b="1" dirty="0" smtClean="0">
                <a:solidFill>
                  <a:srgbClr val="FF3399"/>
                </a:solidFill>
                <a:effectLst/>
                <a:latin typeface="Calibri" pitchFamily="34" charset="0"/>
              </a:rPr>
            </a:br>
            <a:r>
              <a:rPr lang="en-US" sz="4900" b="1" dirty="0" smtClean="0">
                <a:solidFill>
                  <a:srgbClr val="FF3399"/>
                </a:solidFill>
                <a:effectLst/>
                <a:latin typeface="Calibri" pitchFamily="34" charset="0"/>
              </a:rPr>
              <a:t>Creating Safe Spaces</a:t>
            </a:r>
            <a:endParaRPr lang="en-US" sz="4900" b="1" dirty="0">
              <a:solidFill>
                <a:srgbClr val="FF3399"/>
              </a:solidFill>
              <a:effectLst/>
              <a:latin typeface="Calibri" pitchFamily="34" charset="0"/>
            </a:endParaRPr>
          </a:p>
        </p:txBody>
      </p:sp>
      <p:pic>
        <p:nvPicPr>
          <p:cNvPr id="2050" name="Picture 2" descr="C:\Users\sascprog\Desktop\28898f06946f456f0ee524c5b969eca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09800"/>
            <a:ext cx="33528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7772400" cy="1470025"/>
          </a:xfrm>
        </p:spPr>
        <p:txBody>
          <a:bodyPr>
            <a:normAutofit/>
          </a:bodyPr>
          <a:lstStyle/>
          <a:p>
            <a:r>
              <a:rPr lang="en-CA" sz="4800" b="1" dirty="0" smtClean="0">
                <a:solidFill>
                  <a:srgbClr val="FF3399"/>
                </a:solidFill>
              </a:rPr>
              <a:t>Supporting Survivors</a:t>
            </a:r>
            <a:endParaRPr lang="en-CA" sz="4800" b="1" dirty="0">
              <a:solidFill>
                <a:srgbClr val="FF3399"/>
              </a:solidFill>
            </a:endParaRPr>
          </a:p>
        </p:txBody>
      </p:sp>
      <p:pic>
        <p:nvPicPr>
          <p:cNvPr id="3074" name="Picture 2" descr="C:\Users\sascprog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514600"/>
            <a:ext cx="5017861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4680520" cy="47091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CA" b="1" u="sng" dirty="0" smtClean="0">
                <a:solidFill>
                  <a:srgbClr val="00B050"/>
                </a:solidFill>
                <a:latin typeface="Calibri" pitchFamily="34" charset="0"/>
                <a:cs typeface="Arial" pitchFamily="34" charset="0"/>
              </a:rPr>
              <a:t>Do:</a:t>
            </a:r>
          </a:p>
          <a:p>
            <a:pPr>
              <a:buNone/>
            </a:pPr>
            <a:endParaRPr lang="en-CA" b="1" u="sng" dirty="0" smtClean="0">
              <a:solidFill>
                <a:srgbClr val="00B050"/>
              </a:solidFill>
              <a:latin typeface="Calibri" pitchFamily="34" charset="0"/>
              <a:cs typeface="Arial" pitchFamily="34" charset="0"/>
            </a:endParaRPr>
          </a:p>
          <a:p>
            <a:pPr>
              <a:buBlip>
                <a:blip r:embed="rId3"/>
              </a:buBlip>
            </a:pPr>
            <a:r>
              <a:rPr lang="en-US" dirty="0" smtClean="0">
                <a:cs typeface="Arial" pitchFamily="34" charset="0"/>
              </a:rPr>
              <a:t>Listen. Refrain from offering advice</a:t>
            </a:r>
          </a:p>
          <a:p>
            <a:pPr>
              <a:buBlip>
                <a:blip r:embed="rId3"/>
              </a:buBlip>
            </a:pPr>
            <a:r>
              <a:rPr lang="en-US" dirty="0" smtClean="0">
                <a:cs typeface="Arial" pitchFamily="34" charset="0"/>
              </a:rPr>
              <a:t>Tell them “It’s not your fault”</a:t>
            </a:r>
          </a:p>
          <a:p>
            <a:pPr>
              <a:buBlip>
                <a:blip r:embed="rId3"/>
              </a:buBlip>
            </a:pPr>
            <a:r>
              <a:rPr lang="en-US" dirty="0" smtClean="0">
                <a:cs typeface="Arial" pitchFamily="34" charset="0"/>
              </a:rPr>
              <a:t>Believe the person’s story</a:t>
            </a:r>
          </a:p>
          <a:p>
            <a:pPr>
              <a:buBlip>
                <a:blip r:embed="rId3"/>
              </a:buBlip>
            </a:pPr>
            <a:r>
              <a:rPr lang="en-US" dirty="0" smtClean="0">
                <a:cs typeface="Arial" pitchFamily="34" charset="0"/>
              </a:rPr>
              <a:t>Recommend resources and other helpful services if needed</a:t>
            </a:r>
          </a:p>
          <a:p>
            <a:pPr>
              <a:buBlip>
                <a:blip r:embed="rId3"/>
              </a:buBlip>
            </a:pPr>
            <a:r>
              <a:rPr lang="en-US" dirty="0" smtClean="0">
                <a:cs typeface="Arial" pitchFamily="34" charset="0"/>
              </a:rPr>
              <a:t>Let them make their own decisions about what they want to do</a:t>
            </a:r>
          </a:p>
          <a:p>
            <a:pPr>
              <a:buBlip>
                <a:blip r:embed="rId3"/>
              </a:buBlip>
            </a:pPr>
            <a:r>
              <a:rPr lang="en-US" dirty="0" smtClean="0">
                <a:cs typeface="Arial" pitchFamily="34" charset="0"/>
              </a:rPr>
              <a:t>Maintain confidentiality</a:t>
            </a: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en-US" dirty="0" smtClean="0">
                <a:cs typeface="Arial" pitchFamily="34" charset="0"/>
              </a:rPr>
              <a:t>Be</a:t>
            </a:r>
            <a:r>
              <a:rPr lang="en-US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dirty="0">
                <a:cs typeface="Arial" pitchFamily="34" charset="0"/>
              </a:rPr>
              <a:t>aware of language and </a:t>
            </a:r>
            <a:r>
              <a:rPr lang="en-US" dirty="0" smtClean="0">
                <a:cs typeface="Arial" pitchFamily="34" charset="0"/>
              </a:rPr>
              <a:t>cultural differences</a:t>
            </a:r>
            <a:r>
              <a:rPr lang="en-US" dirty="0">
                <a:cs typeface="Arial" pitchFamily="34" charset="0"/>
              </a:rPr>
              <a:t>/ </a:t>
            </a:r>
            <a:r>
              <a:rPr lang="en-US" dirty="0" smtClean="0">
                <a:cs typeface="Arial" pitchFamily="34" charset="0"/>
              </a:rPr>
              <a:t>barriers</a:t>
            </a:r>
          </a:p>
          <a:p>
            <a:pPr>
              <a:lnSpc>
                <a:spcPct val="150000"/>
              </a:lnSpc>
              <a:buBlip>
                <a:blip r:embed="rId3"/>
              </a:buBlip>
            </a:pPr>
            <a:r>
              <a:rPr lang="en-US" dirty="0" smtClean="0">
                <a:cs typeface="Arial" pitchFamily="34" charset="0"/>
              </a:rPr>
              <a:t>Set your own boundaries</a:t>
            </a:r>
            <a:endParaRPr lang="en-CA" dirty="0">
              <a:cs typeface="Arial" pitchFamily="34" charset="0"/>
            </a:endParaRPr>
          </a:p>
          <a:p>
            <a:pPr>
              <a:buBlip>
                <a:blip r:embed="rId3"/>
              </a:buBlip>
            </a:pPr>
            <a:endParaRPr lang="en-CA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876800" y="990600"/>
            <a:ext cx="4131568" cy="4852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04DA3"/>
              </a:buClr>
              <a:buSzPct val="95000"/>
              <a:buFont typeface="Wingdings 2" pitchFamily="18" charset="2"/>
              <a:buNone/>
              <a:tabLst/>
              <a:defRPr/>
            </a:pPr>
            <a:r>
              <a:rPr kumimoji="0" lang="en-CA" sz="26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cs typeface="Arial" pitchFamily="34" charset="0"/>
              </a:rPr>
              <a:t>Don’t:</a:t>
            </a:r>
          </a:p>
          <a:p>
            <a:pPr marL="273050" marR="0" lvl="0" indent="-27305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04DA3"/>
              </a:buClr>
              <a:buSzPct val="95000"/>
              <a:buBlip>
                <a:blip r:embed="rId3"/>
              </a:buBlip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Arial" pitchFamily="34" charset="0"/>
              </a:rPr>
              <a:t>Ask why</a:t>
            </a:r>
          </a:p>
          <a:p>
            <a:pPr marL="273050" marR="0" lvl="0" indent="-27305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04DA3"/>
              </a:buClr>
              <a:buSzPct val="95000"/>
              <a:buBlip>
                <a:blip r:embed="rId3"/>
              </a:buBlip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Arial" pitchFamily="34" charset="0"/>
              </a:rPr>
              <a:t>Make decisions for </a:t>
            </a: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Arial" pitchFamily="34" charset="0"/>
              </a:rPr>
              <a:t>them</a:t>
            </a:r>
          </a:p>
          <a:p>
            <a:pPr marL="273050" marR="0" lvl="0" indent="-27305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04DA3"/>
              </a:buClr>
              <a:buSzPct val="95000"/>
              <a:buBlip>
                <a:blip r:embed="rId3"/>
              </a:buBlip>
              <a:tabLst/>
              <a:defRPr/>
            </a:pPr>
            <a:r>
              <a:rPr lang="en-CA" sz="2400" dirty="0" smtClean="0">
                <a:latin typeface="Calibri" pitchFamily="34" charset="0"/>
                <a:cs typeface="Arial" pitchFamily="34" charset="0"/>
              </a:rPr>
              <a:t>Buy into sexual assault myths</a:t>
            </a:r>
            <a:endParaRPr kumimoji="0" lang="en-C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Arial" pitchFamily="34" charset="0"/>
            </a:endParaRPr>
          </a:p>
          <a:p>
            <a:pPr marL="273050" marR="0" lvl="0" indent="-27305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04DA3"/>
              </a:buClr>
              <a:buSzPct val="95000"/>
              <a:buBlip>
                <a:blip r:embed="rId3"/>
              </a:buBlip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Arial" pitchFamily="34" charset="0"/>
              </a:rPr>
              <a:t>Be a superhero or rescuer</a:t>
            </a:r>
          </a:p>
          <a:p>
            <a:pPr marL="273050" marR="0" lvl="0" indent="-27305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04DA3"/>
              </a:buClr>
              <a:buSzPct val="95000"/>
              <a:buBlip>
                <a:blip r:embed="rId3"/>
              </a:buBlip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Arial" pitchFamily="34" charset="0"/>
              </a:rPr>
              <a:t>Apply your own labels</a:t>
            </a:r>
          </a:p>
          <a:p>
            <a:pPr marL="273050" marR="0" lvl="0" indent="-27305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04DA3"/>
              </a:buClr>
              <a:buSzPct val="95000"/>
              <a:buBlip>
                <a:blip r:embed="rId3"/>
              </a:buBlip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Arial" pitchFamily="34" charset="0"/>
              </a:rPr>
              <a:t>Press for more details</a:t>
            </a:r>
          </a:p>
          <a:p>
            <a:pPr marL="273050" marR="0" lvl="0" indent="-27305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04DA3"/>
              </a:buClr>
              <a:buSzPct val="95000"/>
              <a:buBlip>
                <a:blip r:embed="rId3"/>
              </a:buBlip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Arial" pitchFamily="34" charset="0"/>
              </a:rPr>
              <a:t>Forget to take care of yourself</a:t>
            </a:r>
          </a:p>
          <a:p>
            <a:pPr marL="273050" marR="0" lvl="0" indent="-27305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04DA3"/>
              </a:buClr>
              <a:buSzPct val="95000"/>
              <a:buBlip>
                <a:blip r:embed="rId3"/>
              </a:buBlip>
              <a:tabLst/>
              <a:defRPr/>
            </a:pPr>
            <a:endParaRPr kumimoji="0" lang="en-CA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3399"/>
                </a:solidFill>
                <a:effectLst/>
                <a:latin typeface="Calibri" pitchFamily="34" charset="0"/>
              </a:rPr>
              <a:t>Spectrum of allies</a:t>
            </a:r>
            <a:endParaRPr lang="en-US" b="1" dirty="0">
              <a:solidFill>
                <a:srgbClr val="FF3399"/>
              </a:solidFill>
              <a:effectLst/>
              <a:latin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11" t="4003" r="-3211"/>
          <a:stretch/>
        </p:blipFill>
        <p:spPr>
          <a:xfrm>
            <a:off x="539550" y="2060848"/>
            <a:ext cx="8208913" cy="3872461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800" b="1" dirty="0" smtClean="0">
                <a:solidFill>
                  <a:srgbClr val="FF3399"/>
                </a:solidFill>
              </a:rPr>
              <a:t>Self  Care</a:t>
            </a:r>
            <a:endParaRPr lang="en-CA" sz="4800" b="1" dirty="0">
              <a:solidFill>
                <a:srgbClr val="FF3399"/>
              </a:solidFill>
            </a:endParaRPr>
          </a:p>
        </p:txBody>
      </p:sp>
      <p:pic>
        <p:nvPicPr>
          <p:cNvPr id="4" name="Content Placeholder 3" descr="C:\Users\SASC\Desktop\colour flower.jpg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05000"/>
            <a:ext cx="3176016" cy="41818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3600753"/>
      </p:ext>
    </p:extLst>
  </p:cSld>
  <p:clrMapOvr>
    <a:masterClrMapping/>
  </p:clrMapOvr>
  <p:transition spd="med"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</TotalTime>
  <Words>703</Words>
  <Application>Microsoft Office PowerPoint</Application>
  <PresentationFormat>On-screen Show (4:3)</PresentationFormat>
  <Paragraphs>121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Creating Safe Spaces  and Self Care</vt:lpstr>
      <vt:lpstr>PowerPoint Presentation</vt:lpstr>
      <vt:lpstr>Sexual Assault Support Centre (SASC)</vt:lpstr>
      <vt:lpstr>PowerPoint Presentation</vt:lpstr>
      <vt:lpstr> Creating Safe Spaces</vt:lpstr>
      <vt:lpstr>Supporting Survivors</vt:lpstr>
      <vt:lpstr>PowerPoint Presentation</vt:lpstr>
      <vt:lpstr>Spectrum of allies</vt:lpstr>
      <vt:lpstr>Self  Care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Sexual Assault Support Centre (SASC)</dc:title>
  <dc:creator>Sascprog</dc:creator>
  <cp:lastModifiedBy>sascprog</cp:lastModifiedBy>
  <cp:revision>92</cp:revision>
  <dcterms:created xsi:type="dcterms:W3CDTF">2013-09-24T17:14:09Z</dcterms:created>
  <dcterms:modified xsi:type="dcterms:W3CDTF">2015-01-07T19:44:27Z</dcterms:modified>
</cp:coreProperties>
</file>