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F85C4-1296-4E7B-90E8-22463B1CAF34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569A-7EFA-4538-8546-9CCF679EF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1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569A-7EFA-4538-8546-9CCF679EF7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23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18-05-15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18-05-15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El </a:t>
            </a:r>
            <a:r>
              <a:rPr lang="en-US" sz="5400" dirty="0" err="1" smtClean="0"/>
              <a:t>alfabeto</a:t>
            </a:r>
            <a:r>
              <a:rPr lang="en-US" sz="5400" dirty="0" smtClean="0"/>
              <a:t> </a:t>
            </a:r>
            <a:r>
              <a:rPr lang="es-ES" sz="5400" dirty="0" smtClean="0"/>
              <a:t>español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Alphabet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Puntos de interés</a:t>
            </a:r>
            <a:r>
              <a:rPr lang="es-ES" sz="1600" b="1" dirty="0" smtClean="0"/>
              <a:t> </a:t>
            </a: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err="1" smtClean="0"/>
              <a:t>interesting</a:t>
            </a:r>
            <a:r>
              <a:rPr lang="es-ES" sz="1600" dirty="0" smtClean="0"/>
              <a:t> </a:t>
            </a:r>
            <a:r>
              <a:rPr lang="es-ES" sz="1600" dirty="0" err="1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alphabet</a:t>
            </a:r>
            <a:r>
              <a:rPr lang="es-ES" dirty="0" smtClean="0"/>
              <a:t> </a:t>
            </a:r>
            <a:r>
              <a:rPr lang="es-ES" dirty="0" err="1" smtClean="0"/>
              <a:t>traditionally</a:t>
            </a:r>
            <a:r>
              <a:rPr lang="es-ES" dirty="0" smtClean="0"/>
              <a:t> has </a:t>
            </a:r>
            <a:r>
              <a:rPr lang="es-ES" dirty="0" smtClean="0"/>
              <a:t>29 </a:t>
            </a:r>
            <a:r>
              <a:rPr lang="es-ES" dirty="0" err="1" smtClean="0"/>
              <a:t>letters</a:t>
            </a:r>
            <a:r>
              <a:rPr lang="es-ES" dirty="0" smtClean="0"/>
              <a:t> </a:t>
            </a:r>
            <a:r>
              <a:rPr lang="es-ES" dirty="0" err="1" smtClean="0"/>
              <a:t>instead</a:t>
            </a:r>
            <a:r>
              <a:rPr lang="es-ES" dirty="0" smtClean="0"/>
              <a:t> of 26.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letter</a:t>
            </a:r>
            <a:r>
              <a:rPr lang="es-ES" dirty="0" smtClean="0"/>
              <a:t> </a:t>
            </a:r>
            <a:r>
              <a:rPr lang="es-ES" dirty="0" err="1" smtClean="0"/>
              <a:t>consonants</a:t>
            </a:r>
            <a:r>
              <a:rPr lang="es-ES" dirty="0" smtClean="0"/>
              <a:t> (ch, </a:t>
            </a:r>
            <a:r>
              <a:rPr lang="es-ES" dirty="0" err="1" smtClean="0"/>
              <a:t>rr</a:t>
            </a:r>
            <a:r>
              <a:rPr lang="es-ES" dirty="0" smtClean="0"/>
              <a:t>, ll,) </a:t>
            </a:r>
            <a:r>
              <a:rPr lang="es-ES" dirty="0" smtClean="0"/>
              <a:t>are </a:t>
            </a:r>
            <a:r>
              <a:rPr lang="es-ES" dirty="0" err="1" smtClean="0"/>
              <a:t>traditionally</a:t>
            </a:r>
            <a:r>
              <a:rPr lang="es-ES" dirty="0" smtClean="0"/>
              <a:t> </a:t>
            </a:r>
            <a:r>
              <a:rPr lang="es-ES" dirty="0" err="1" smtClean="0"/>
              <a:t>considered</a:t>
            </a:r>
            <a:r>
              <a:rPr lang="es-ES" dirty="0" smtClean="0"/>
              <a:t> </a:t>
            </a:r>
            <a:r>
              <a:rPr lang="es-ES" dirty="0" err="1" smtClean="0"/>
              <a:t>separate</a:t>
            </a:r>
            <a:r>
              <a:rPr lang="es-ES" dirty="0" smtClean="0"/>
              <a:t> </a:t>
            </a:r>
            <a:r>
              <a:rPr lang="es-ES" dirty="0" err="1" smtClean="0"/>
              <a:t>letters</a:t>
            </a:r>
            <a:r>
              <a:rPr lang="es-ES" dirty="0" smtClean="0"/>
              <a:t>. </a:t>
            </a:r>
          </a:p>
          <a:p>
            <a:endParaRPr lang="es-ES" dirty="0"/>
          </a:p>
          <a:p>
            <a:r>
              <a:rPr lang="es-ES" dirty="0" smtClean="0"/>
              <a:t>Ñ and N are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considered</a:t>
            </a:r>
            <a:r>
              <a:rPr lang="es-ES" dirty="0" smtClean="0"/>
              <a:t> </a:t>
            </a:r>
            <a:r>
              <a:rPr lang="es-ES" dirty="0" err="1" smtClean="0"/>
              <a:t>separate</a:t>
            </a:r>
            <a:r>
              <a:rPr lang="es-ES" dirty="0" smtClean="0"/>
              <a:t> </a:t>
            </a:r>
            <a:r>
              <a:rPr lang="es-ES" dirty="0" err="1" smtClean="0"/>
              <a:t>letters</a:t>
            </a:r>
            <a:r>
              <a:rPr lang="es-ES" dirty="0" smtClean="0"/>
              <a:t>.  Ñ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pronounced</a:t>
            </a:r>
            <a:r>
              <a:rPr lang="es-ES" dirty="0" smtClean="0"/>
              <a:t> (‘</a:t>
            </a:r>
            <a:r>
              <a:rPr lang="es-ES" dirty="0" err="1" smtClean="0"/>
              <a:t>nya</a:t>
            </a:r>
            <a:r>
              <a:rPr lang="es-ES" dirty="0" smtClean="0"/>
              <a:t>’) </a:t>
            </a:r>
          </a:p>
          <a:p>
            <a:endParaRPr lang="es-ES" dirty="0"/>
          </a:p>
          <a:p>
            <a:r>
              <a:rPr lang="es-ES" dirty="0" err="1" smtClean="0"/>
              <a:t>The</a:t>
            </a:r>
            <a:r>
              <a:rPr lang="es-ES" dirty="0" smtClean="0"/>
              <a:t> Royal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Academy</a:t>
            </a:r>
            <a:r>
              <a:rPr lang="es-ES" dirty="0" smtClean="0"/>
              <a:t> </a:t>
            </a:r>
            <a:r>
              <a:rPr lang="es-ES" dirty="0" err="1" smtClean="0"/>
              <a:t>tried</a:t>
            </a:r>
            <a:r>
              <a:rPr lang="es-ES" dirty="0" smtClean="0"/>
              <a:t> 8 </a:t>
            </a:r>
            <a:r>
              <a:rPr lang="es-ES" dirty="0" err="1" smtClean="0"/>
              <a:t>years</a:t>
            </a:r>
            <a:r>
              <a:rPr lang="es-ES" dirty="0" smtClean="0"/>
              <a:t> </a:t>
            </a:r>
            <a:r>
              <a:rPr lang="es-ES" dirty="0" err="1" smtClean="0"/>
              <a:t>ago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simplify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alphabet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eliminating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letter</a:t>
            </a:r>
            <a:r>
              <a:rPr lang="es-ES" dirty="0" smtClean="0"/>
              <a:t> </a:t>
            </a:r>
            <a:r>
              <a:rPr lang="es-ES" dirty="0" err="1" smtClean="0"/>
              <a:t>consonants</a:t>
            </a:r>
            <a:r>
              <a:rPr lang="es-ES" dirty="0" smtClean="0"/>
              <a:t> status as </a:t>
            </a:r>
            <a:r>
              <a:rPr lang="es-ES" dirty="0" err="1" smtClean="0"/>
              <a:t>separate</a:t>
            </a:r>
            <a:r>
              <a:rPr lang="es-ES" dirty="0" smtClean="0"/>
              <a:t> </a:t>
            </a:r>
            <a:r>
              <a:rPr lang="es-ES" dirty="0" err="1" smtClean="0"/>
              <a:t>letters</a:t>
            </a:r>
            <a:r>
              <a:rPr lang="es-ES" dirty="0" smtClean="0"/>
              <a:t>.  In </a:t>
            </a:r>
            <a:r>
              <a:rPr lang="es-ES" dirty="0" err="1" smtClean="0"/>
              <a:t>many</a:t>
            </a:r>
            <a:r>
              <a:rPr lang="es-ES" dirty="0" smtClean="0"/>
              <a:t> places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simplified</a:t>
            </a:r>
            <a:r>
              <a:rPr lang="es-ES" dirty="0" smtClean="0"/>
              <a:t> 27 </a:t>
            </a:r>
            <a:r>
              <a:rPr lang="es-ES" dirty="0" err="1" smtClean="0"/>
              <a:t>letter</a:t>
            </a:r>
            <a:r>
              <a:rPr lang="es-ES" dirty="0" smtClean="0"/>
              <a:t> </a:t>
            </a:r>
            <a:r>
              <a:rPr lang="es-ES" dirty="0" err="1" smtClean="0"/>
              <a:t>alphabet</a:t>
            </a:r>
            <a:r>
              <a:rPr lang="es-ES" dirty="0" smtClean="0"/>
              <a:t> (</a:t>
            </a:r>
            <a:r>
              <a:rPr lang="es-ES" dirty="0" err="1" smtClean="0"/>
              <a:t>including</a:t>
            </a:r>
            <a:r>
              <a:rPr lang="es-ES" dirty="0"/>
              <a:t> </a:t>
            </a:r>
            <a:r>
              <a:rPr lang="es-ES" dirty="0" smtClean="0"/>
              <a:t>Ñ)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  </a:t>
            </a:r>
            <a:r>
              <a:rPr lang="es-ES" dirty="0" smtClean="0"/>
              <a:t> </a:t>
            </a:r>
            <a:r>
              <a:rPr lang="es-ES" dirty="0" err="1" smtClean="0"/>
              <a:t>See</a:t>
            </a:r>
            <a:r>
              <a:rPr lang="es-ES" dirty="0"/>
              <a:t>:  </a:t>
            </a:r>
            <a:r>
              <a:rPr lang="es-ES" dirty="0" err="1"/>
              <a:t>https</a:t>
            </a:r>
            <a:r>
              <a:rPr lang="es-ES" dirty="0"/>
              <a:t>://</a:t>
            </a:r>
            <a:r>
              <a:rPr lang="es-ES" dirty="0" err="1"/>
              <a:t>www.nytimes.com</a:t>
            </a:r>
            <a:r>
              <a:rPr lang="es-ES" dirty="0"/>
              <a:t>/2010/11/26/</a:t>
            </a:r>
            <a:r>
              <a:rPr lang="es-ES" dirty="0" err="1"/>
              <a:t>world</a:t>
            </a:r>
            <a:r>
              <a:rPr lang="es-ES" dirty="0"/>
              <a:t>/</a:t>
            </a:r>
            <a:r>
              <a:rPr lang="es-ES" dirty="0" err="1"/>
              <a:t>europe</a:t>
            </a:r>
            <a:r>
              <a:rPr lang="es-ES" dirty="0"/>
              <a:t>/26spanish.html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alfabeto básico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Letter		</a:t>
            </a:r>
            <a:r>
              <a:rPr lang="en-US" sz="2000" dirty="0" err="1" smtClean="0"/>
              <a:t>Letter</a:t>
            </a:r>
            <a:r>
              <a:rPr lang="en-US" sz="2000" dirty="0" smtClean="0"/>
              <a:t>			Letter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dirty="0" smtClean="0"/>
              <a:t>A	ah		L	</a:t>
            </a:r>
            <a:r>
              <a:rPr lang="en-US" sz="2000" dirty="0" err="1" smtClean="0"/>
              <a:t>ele</a:t>
            </a:r>
            <a:r>
              <a:rPr lang="en-US" sz="2000" dirty="0" smtClean="0"/>
              <a:t>		U	</a:t>
            </a:r>
            <a:r>
              <a:rPr lang="en-US" sz="2000" dirty="0" err="1" smtClean="0"/>
              <a:t>oo</a:t>
            </a:r>
            <a:endParaRPr lang="en-US" sz="2000" dirty="0" smtClean="0"/>
          </a:p>
          <a:p>
            <a:r>
              <a:rPr lang="en-US" sz="2000" dirty="0" smtClean="0"/>
              <a:t>B*	be		LL	</a:t>
            </a:r>
            <a:r>
              <a:rPr lang="en-US" sz="2000" dirty="0" err="1" smtClean="0"/>
              <a:t>elle</a:t>
            </a:r>
            <a:r>
              <a:rPr lang="en-US" sz="2000" dirty="0" smtClean="0"/>
              <a:t>		V*	(</a:t>
            </a:r>
            <a:r>
              <a:rPr lang="en-US" sz="2000" dirty="0" err="1" smtClean="0"/>
              <a:t>ve</a:t>
            </a:r>
            <a:r>
              <a:rPr lang="en-US" sz="2000" dirty="0" smtClean="0"/>
              <a:t> )</a:t>
            </a:r>
          </a:p>
          <a:p>
            <a:r>
              <a:rPr lang="en-US" sz="2000" dirty="0" smtClean="0"/>
              <a:t>C	</a:t>
            </a:r>
            <a:r>
              <a:rPr lang="en-US" sz="2000" dirty="0" err="1" smtClean="0"/>
              <a:t>ce</a:t>
            </a:r>
            <a:r>
              <a:rPr lang="en-US" sz="2000" dirty="0" smtClean="0"/>
              <a:t>		M	</a:t>
            </a:r>
            <a:r>
              <a:rPr lang="en-US" sz="2000" dirty="0" err="1" smtClean="0"/>
              <a:t>eme</a:t>
            </a:r>
            <a:r>
              <a:rPr lang="en-US" sz="2000" dirty="0" smtClean="0"/>
              <a:t>		W	</a:t>
            </a:r>
            <a:r>
              <a:rPr lang="en-US" sz="2000" dirty="0" err="1" smtClean="0"/>
              <a:t>doble</a:t>
            </a:r>
            <a:r>
              <a:rPr lang="en-US" sz="2000" dirty="0" smtClean="0"/>
              <a:t> v	</a:t>
            </a:r>
          </a:p>
          <a:p>
            <a:r>
              <a:rPr lang="es-ES" sz="2000" dirty="0" smtClean="0"/>
              <a:t>CH	</a:t>
            </a:r>
            <a:r>
              <a:rPr lang="es-ES" sz="2000" dirty="0" smtClean="0"/>
              <a:t>che	</a:t>
            </a:r>
            <a:r>
              <a:rPr lang="es-ES" sz="2000" dirty="0" smtClean="0"/>
              <a:t>	N	ene		X	equis</a:t>
            </a:r>
            <a:endParaRPr lang="en-US" sz="2000" dirty="0" smtClean="0"/>
          </a:p>
          <a:p>
            <a:r>
              <a:rPr lang="en-US" sz="2000" dirty="0" smtClean="0"/>
              <a:t>D	de		Ñ	</a:t>
            </a:r>
            <a:r>
              <a:rPr lang="en-US" sz="2000" dirty="0" err="1" smtClean="0"/>
              <a:t>eñe</a:t>
            </a:r>
            <a:r>
              <a:rPr lang="en-US" sz="2000" dirty="0" smtClean="0"/>
              <a:t>		Y	I </a:t>
            </a:r>
            <a:r>
              <a:rPr lang="en-US" sz="2000" dirty="0" err="1" smtClean="0"/>
              <a:t>griega</a:t>
            </a:r>
            <a:endParaRPr lang="en-US" sz="2000" dirty="0" smtClean="0"/>
          </a:p>
          <a:p>
            <a:r>
              <a:rPr lang="en-US" sz="2000" dirty="0" smtClean="0"/>
              <a:t>E	</a:t>
            </a:r>
            <a:r>
              <a:rPr lang="en-US" sz="2000" dirty="0" err="1" smtClean="0"/>
              <a:t>e</a:t>
            </a:r>
            <a:r>
              <a:rPr lang="en-US" sz="2000" dirty="0" smtClean="0"/>
              <a:t> (ay)		O	</a:t>
            </a:r>
            <a:r>
              <a:rPr lang="en-US" sz="2000" dirty="0" err="1" smtClean="0"/>
              <a:t>o</a:t>
            </a:r>
            <a:r>
              <a:rPr lang="en-US" sz="2000" dirty="0" smtClean="0"/>
              <a:t> (oh)		Z 	zeta</a:t>
            </a:r>
          </a:p>
          <a:p>
            <a:r>
              <a:rPr lang="en-US" sz="2000" dirty="0" smtClean="0"/>
              <a:t>F	</a:t>
            </a:r>
            <a:r>
              <a:rPr lang="en-US" sz="2000" dirty="0" err="1" smtClean="0"/>
              <a:t>efe</a:t>
            </a:r>
            <a:r>
              <a:rPr lang="en-US" sz="2000" dirty="0" smtClean="0"/>
              <a:t>		P	</a:t>
            </a:r>
            <a:r>
              <a:rPr lang="en-US" sz="2000" dirty="0" err="1" smtClean="0"/>
              <a:t>pe</a:t>
            </a:r>
            <a:r>
              <a:rPr lang="en-US" sz="2000" dirty="0" smtClean="0"/>
              <a:t>	</a:t>
            </a:r>
          </a:p>
          <a:p>
            <a:r>
              <a:rPr lang="es-ES" sz="2000" dirty="0" smtClean="0"/>
              <a:t>G	ge		Q	</a:t>
            </a:r>
            <a:r>
              <a:rPr lang="es-ES" sz="2000" dirty="0" err="1" smtClean="0"/>
              <a:t>cu</a:t>
            </a:r>
            <a:r>
              <a:rPr lang="es-ES" sz="2000" dirty="0" smtClean="0"/>
              <a:t>	*</a:t>
            </a:r>
            <a:r>
              <a:rPr lang="es-ES" sz="2000" dirty="0" smtClean="0"/>
              <a:t>B and V are </a:t>
            </a:r>
            <a:r>
              <a:rPr lang="es-ES" sz="2000" dirty="0" err="1" smtClean="0"/>
              <a:t>often</a:t>
            </a:r>
            <a:endParaRPr lang="en-US" sz="2000" dirty="0" smtClean="0"/>
          </a:p>
          <a:p>
            <a:r>
              <a:rPr lang="es-ES" sz="2000" dirty="0" smtClean="0"/>
              <a:t>H	hache		R	ere	</a:t>
            </a:r>
            <a:r>
              <a:rPr lang="es-ES" sz="2000" dirty="0" err="1" smtClean="0"/>
              <a:t>pronounced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same</a:t>
            </a:r>
            <a:endParaRPr lang="en-US" sz="2000" dirty="0" smtClean="0"/>
          </a:p>
          <a:p>
            <a:r>
              <a:rPr lang="es-ES" sz="2000" dirty="0" smtClean="0"/>
              <a:t>I	I (</a:t>
            </a:r>
            <a:r>
              <a:rPr lang="es-ES" sz="2000" dirty="0" err="1" smtClean="0"/>
              <a:t>ee</a:t>
            </a:r>
            <a:r>
              <a:rPr lang="es-ES" sz="2000" dirty="0" smtClean="0"/>
              <a:t>)		RR	erre	</a:t>
            </a:r>
            <a:r>
              <a:rPr lang="es-ES" sz="2000" dirty="0" smtClean="0"/>
              <a:t>and </a:t>
            </a:r>
            <a:r>
              <a:rPr lang="es-ES" sz="2000" dirty="0" smtClean="0"/>
              <a:t>are </a:t>
            </a:r>
            <a:r>
              <a:rPr lang="es-ES" sz="2000" dirty="0" err="1" smtClean="0"/>
              <a:t>differentiated</a:t>
            </a:r>
            <a:endParaRPr lang="en-US" sz="2000" dirty="0" smtClean="0"/>
          </a:p>
          <a:p>
            <a:r>
              <a:rPr lang="es-ES" sz="2000" dirty="0" smtClean="0"/>
              <a:t>J	jota		S	ese	</a:t>
            </a:r>
            <a:r>
              <a:rPr lang="es-ES" sz="2000" dirty="0" err="1" smtClean="0"/>
              <a:t>by</a:t>
            </a:r>
            <a:r>
              <a:rPr lang="es-ES" sz="2000" dirty="0" smtClean="0"/>
              <a:t> </a:t>
            </a:r>
            <a:r>
              <a:rPr lang="es-ES" sz="2000" dirty="0" err="1" smtClean="0"/>
              <a:t>calling</a:t>
            </a:r>
            <a:r>
              <a:rPr lang="es-ES" sz="2000" dirty="0" smtClean="0"/>
              <a:t> B   “be grande</a:t>
            </a:r>
            <a:endParaRPr lang="en-US" sz="2000" dirty="0" smtClean="0"/>
          </a:p>
          <a:p>
            <a:r>
              <a:rPr lang="es-ES" sz="2000" dirty="0" smtClean="0"/>
              <a:t> K	</a:t>
            </a:r>
            <a:r>
              <a:rPr lang="es-ES" sz="2000" dirty="0" err="1" smtClean="0"/>
              <a:t>ka</a:t>
            </a:r>
            <a:r>
              <a:rPr lang="es-ES" sz="2000" dirty="0" smtClean="0"/>
              <a:t>		T	te	</a:t>
            </a:r>
            <a:r>
              <a:rPr lang="es-ES" sz="2000" dirty="0" smtClean="0"/>
              <a:t>and </a:t>
            </a:r>
            <a:r>
              <a:rPr lang="es-ES" sz="2000" dirty="0" smtClean="0"/>
              <a:t>V  “uve” </a:t>
            </a:r>
            <a:r>
              <a:rPr lang="es-ES" sz="2000" dirty="0" err="1" smtClean="0"/>
              <a:t>or</a:t>
            </a:r>
            <a:r>
              <a:rPr lang="es-ES" sz="2000" dirty="0" smtClean="0"/>
              <a:t>  “be chico</a:t>
            </a:r>
            <a:r>
              <a:rPr lang="es-ES" sz="2000" dirty="0" smtClean="0"/>
              <a:t>”</a:t>
            </a:r>
          </a:p>
          <a:p>
            <a:endParaRPr lang="es-ES" sz="2000" dirty="0" smtClean="0"/>
          </a:p>
          <a:p>
            <a:pPr lvl="8"/>
            <a:endParaRPr lang="en-US" sz="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</a:t>
            </a:r>
            <a:r>
              <a:rPr lang="es-ES" b="1" dirty="0" err="1" smtClean="0"/>
              <a:t>áctica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Spell these well known acronyms in Spanish: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FBI, CIA, IBM, NHL, CBC, ICBC</a:t>
            </a:r>
          </a:p>
          <a:p>
            <a:endParaRPr lang="es-ES" dirty="0" smtClean="0"/>
          </a:p>
          <a:p>
            <a:r>
              <a:rPr lang="en-US" dirty="0" smtClean="0"/>
              <a:t>Note: In Spanish some acronyms of international bodies or agreements are based on Spanish translations of their English title: </a:t>
            </a:r>
            <a:r>
              <a:rPr lang="en-US" b="1" dirty="0" smtClean="0"/>
              <a:t>ONU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organización</a:t>
            </a:r>
            <a:r>
              <a:rPr lang="en-US" i="1" dirty="0" smtClean="0"/>
              <a:t> de </a:t>
            </a:r>
            <a:r>
              <a:rPr lang="en-US" i="1" dirty="0" err="1" smtClean="0"/>
              <a:t>naciones</a:t>
            </a:r>
            <a:r>
              <a:rPr lang="en-US" i="1" dirty="0" smtClean="0"/>
              <a:t> </a:t>
            </a:r>
            <a:r>
              <a:rPr lang="en-US" i="1" dirty="0" err="1" smtClean="0"/>
              <a:t>unidas</a:t>
            </a:r>
            <a:r>
              <a:rPr lang="en-US" i="1" dirty="0" smtClean="0"/>
              <a:t>),</a:t>
            </a:r>
            <a:r>
              <a:rPr lang="en-US" b="1" i="1" dirty="0" smtClean="0"/>
              <a:t> </a:t>
            </a:r>
            <a:r>
              <a:rPr lang="en-US" b="1" dirty="0" smtClean="0"/>
              <a:t>OEA </a:t>
            </a:r>
            <a:r>
              <a:rPr lang="en-US" i="1" dirty="0" smtClean="0"/>
              <a:t>(</a:t>
            </a:r>
            <a:r>
              <a:rPr lang="en-US" i="1" dirty="0" err="1" smtClean="0"/>
              <a:t>organización</a:t>
            </a:r>
            <a:r>
              <a:rPr lang="en-US" i="1" dirty="0" smtClean="0"/>
              <a:t> de </a:t>
            </a:r>
            <a:r>
              <a:rPr lang="en-US" i="1" dirty="0" err="1" smtClean="0"/>
              <a:t>Estados</a:t>
            </a:r>
            <a:r>
              <a:rPr lang="en-US" i="1" dirty="0" smtClean="0"/>
              <a:t> </a:t>
            </a:r>
            <a:r>
              <a:rPr lang="en-US" i="1" dirty="0" err="1" smtClean="0"/>
              <a:t>Americanos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b="1" dirty="0" smtClean="0"/>
              <a:t>TLCAN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Tratado</a:t>
            </a:r>
            <a:r>
              <a:rPr lang="en-US" i="1" dirty="0" smtClean="0"/>
              <a:t> de </a:t>
            </a:r>
            <a:r>
              <a:rPr lang="en-US" i="1" dirty="0" err="1" smtClean="0"/>
              <a:t>libre</a:t>
            </a:r>
            <a:r>
              <a:rPr lang="en-US" i="1" dirty="0" smtClean="0"/>
              <a:t> </a:t>
            </a:r>
            <a:r>
              <a:rPr lang="en-US" i="1" dirty="0" err="1" smtClean="0"/>
              <a:t>comercio</a:t>
            </a:r>
            <a:r>
              <a:rPr lang="en-US" i="1" dirty="0" smtClean="0"/>
              <a:t> de </a:t>
            </a:r>
            <a:r>
              <a:rPr lang="en-US" i="1" dirty="0" err="1" smtClean="0"/>
              <a:t>América</a:t>
            </a:r>
            <a:r>
              <a:rPr lang="en-US" i="1" dirty="0" smtClean="0"/>
              <a:t> del Norte), </a:t>
            </a:r>
            <a:r>
              <a:rPr lang="en-US" dirty="0" smtClean="0"/>
              <a:t>try to guess which bodies these three acronyms are referring to.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Práctica en pares </a:t>
            </a:r>
            <a:br>
              <a:rPr lang="es-ES" b="1" dirty="0" smtClean="0"/>
            </a:br>
            <a:r>
              <a:rPr lang="es-ES" sz="1600" b="1" dirty="0" smtClean="0"/>
              <a:t>in </a:t>
            </a:r>
            <a:r>
              <a:rPr lang="es-ES" sz="1600" b="1" dirty="0" err="1" smtClean="0"/>
              <a:t>pairs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Here are some Spanish last names (</a:t>
            </a:r>
            <a:r>
              <a:rPr lang="en-US" dirty="0" err="1" smtClean="0"/>
              <a:t>apellidos</a:t>
            </a:r>
            <a:r>
              <a:rPr lang="en-US" dirty="0" smtClean="0"/>
              <a:t>) complete each one adding the missing consonants.</a:t>
            </a:r>
          </a:p>
          <a:p>
            <a:r>
              <a:rPr lang="en-US" dirty="0" smtClean="0"/>
              <a:t> </a:t>
            </a:r>
          </a:p>
          <a:p>
            <a:r>
              <a:rPr lang="es-ES" dirty="0" smtClean="0"/>
              <a:t>Modelo:  Paz =  </a:t>
            </a:r>
            <a:r>
              <a:rPr lang="es-ES" u="sng" dirty="0" smtClean="0"/>
              <a:t>pe</a:t>
            </a:r>
            <a:r>
              <a:rPr lang="es-ES" dirty="0" smtClean="0"/>
              <a:t> a </a:t>
            </a:r>
            <a:r>
              <a:rPr lang="es-ES" u="sng" dirty="0" smtClean="0"/>
              <a:t>zeta</a:t>
            </a:r>
            <a:endParaRPr lang="en-US" dirty="0" smtClean="0"/>
          </a:p>
          <a:p>
            <a:r>
              <a:rPr lang="es-ES" dirty="0" smtClean="0"/>
              <a:t> </a:t>
            </a:r>
            <a:endParaRPr lang="en-US" dirty="0" smtClean="0"/>
          </a:p>
          <a:p>
            <a:pPr lvl="0"/>
            <a:r>
              <a:rPr lang="es-ES" dirty="0" smtClean="0"/>
              <a:t>Cota:		__</a:t>
            </a:r>
            <a:r>
              <a:rPr lang="es-ES" dirty="0" err="1" smtClean="0"/>
              <a:t>o__a</a:t>
            </a:r>
            <a:endParaRPr lang="en-US" dirty="0" smtClean="0"/>
          </a:p>
          <a:p>
            <a:pPr lvl="0"/>
            <a:r>
              <a:rPr lang="es-ES" dirty="0" smtClean="0"/>
              <a:t>Barrios:		__</a:t>
            </a:r>
            <a:r>
              <a:rPr lang="es-ES" dirty="0" err="1" smtClean="0"/>
              <a:t>a__io</a:t>
            </a:r>
            <a:r>
              <a:rPr lang="es-ES" dirty="0" smtClean="0"/>
              <a:t>__</a:t>
            </a:r>
            <a:endParaRPr lang="en-US" dirty="0" smtClean="0"/>
          </a:p>
          <a:p>
            <a:pPr lvl="0"/>
            <a:r>
              <a:rPr lang="es-ES" dirty="0" smtClean="0"/>
              <a:t>Acuña:		</a:t>
            </a:r>
            <a:r>
              <a:rPr lang="es-ES" dirty="0" err="1" smtClean="0"/>
              <a:t>a__u__a</a:t>
            </a:r>
            <a:endParaRPr lang="en-US" dirty="0" smtClean="0"/>
          </a:p>
          <a:p>
            <a:pPr lvl="0"/>
            <a:r>
              <a:rPr lang="es-ES" dirty="0" smtClean="0"/>
              <a:t>Quesada:		__</a:t>
            </a:r>
            <a:r>
              <a:rPr lang="es-ES" dirty="0" err="1" smtClean="0"/>
              <a:t>ue__a__a</a:t>
            </a:r>
            <a:endParaRPr lang="en-US" dirty="0" smtClean="0"/>
          </a:p>
          <a:p>
            <a:pPr lvl="0"/>
            <a:r>
              <a:rPr lang="es-ES" dirty="0" smtClean="0"/>
              <a:t>Jiménez:		__</a:t>
            </a:r>
            <a:r>
              <a:rPr lang="es-ES" dirty="0" err="1" smtClean="0"/>
              <a:t>i__é__e</a:t>
            </a:r>
            <a:r>
              <a:rPr lang="es-ES" dirty="0" smtClean="0"/>
              <a:t>__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Vocales</a:t>
            </a:r>
            <a:r>
              <a:rPr lang="en-US" dirty="0" smtClean="0"/>
              <a:t>:  Vowels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Spanish Vowels are wonderfully consistent, changing only when strong (O A E) and weak (I U) vowels are joined in a </a:t>
            </a:r>
            <a:r>
              <a:rPr lang="en-US" dirty="0" err="1" smtClean="0"/>
              <a:t>dipthong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baila</a:t>
            </a:r>
            <a:r>
              <a:rPr lang="en-US" dirty="0" smtClean="0"/>
              <a:t>, </a:t>
            </a:r>
            <a:r>
              <a:rPr lang="en-US" dirty="0" err="1" smtClean="0"/>
              <a:t>treinta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A			</a:t>
            </a:r>
            <a:r>
              <a:rPr lang="en-US" dirty="0" err="1"/>
              <a:t>m</a:t>
            </a:r>
            <a:r>
              <a:rPr lang="en-US" dirty="0" err="1" smtClean="0"/>
              <a:t>añana</a:t>
            </a:r>
            <a:r>
              <a:rPr lang="en-US" dirty="0" smtClean="0"/>
              <a:t>, </a:t>
            </a:r>
            <a:r>
              <a:rPr lang="en-US" dirty="0" err="1" smtClean="0"/>
              <a:t>sábado</a:t>
            </a:r>
            <a:r>
              <a:rPr lang="en-US" dirty="0" smtClean="0"/>
              <a:t>, </a:t>
            </a:r>
            <a:r>
              <a:rPr lang="en-US" dirty="0" err="1" smtClean="0"/>
              <a:t>habla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			</a:t>
            </a:r>
            <a:r>
              <a:rPr lang="en-US" dirty="0" err="1"/>
              <a:t>t</a:t>
            </a:r>
            <a:r>
              <a:rPr lang="en-US" dirty="0" err="1" smtClean="0"/>
              <a:t>ren</a:t>
            </a:r>
            <a:r>
              <a:rPr lang="en-US" dirty="0" smtClean="0"/>
              <a:t>, </a:t>
            </a:r>
            <a:r>
              <a:rPr lang="en-US" dirty="0" err="1" smtClean="0"/>
              <a:t>leche</a:t>
            </a:r>
            <a:r>
              <a:rPr lang="en-US" dirty="0" smtClean="0"/>
              <a:t>, Pepe</a:t>
            </a:r>
          </a:p>
          <a:p>
            <a:endParaRPr lang="en-US" dirty="0"/>
          </a:p>
          <a:p>
            <a:r>
              <a:rPr lang="en-US" dirty="0" smtClean="0"/>
              <a:t>I 			</a:t>
            </a:r>
            <a:r>
              <a:rPr lang="en-US" dirty="0" err="1" smtClean="0"/>
              <a:t>hijo</a:t>
            </a:r>
            <a:r>
              <a:rPr lang="en-US" dirty="0" smtClean="0"/>
              <a:t>, vivo, </a:t>
            </a:r>
            <a:r>
              <a:rPr lang="en-US" dirty="0" err="1" smtClean="0"/>
              <a:t>tiza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 			doctor, </a:t>
            </a:r>
            <a:r>
              <a:rPr lang="en-US" dirty="0" err="1" smtClean="0"/>
              <a:t>dónde</a:t>
            </a:r>
            <a:r>
              <a:rPr lang="en-US" dirty="0" smtClean="0"/>
              <a:t>, </a:t>
            </a:r>
            <a:r>
              <a:rPr lang="en-US" dirty="0" err="1" smtClean="0"/>
              <a:t>redondo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			lunes, gusto, </a:t>
            </a:r>
            <a:r>
              <a:rPr lang="en-US" dirty="0" err="1" smtClean="0"/>
              <a:t>mujer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45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103</TotalTime>
  <Words>183</Words>
  <Application>Microsoft Macintosh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El alfabeto español</vt:lpstr>
      <vt:lpstr>Puntos de interés  interesting facts</vt:lpstr>
      <vt:lpstr>El alfabeto básico</vt:lpstr>
      <vt:lpstr>Práctica</vt:lpstr>
      <vt:lpstr>Práctica en pares  in pairs</vt:lpstr>
      <vt:lpstr>Vocales:  Vowels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alfabeto español</dc:title>
  <dc:creator>User</dc:creator>
  <cp:lastModifiedBy>Barbara Valencia</cp:lastModifiedBy>
  <cp:revision>9</cp:revision>
  <dcterms:created xsi:type="dcterms:W3CDTF">2009-09-11T18:03:36Z</dcterms:created>
  <dcterms:modified xsi:type="dcterms:W3CDTF">2018-05-15T16:28:20Z</dcterms:modified>
</cp:coreProperties>
</file>