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9/14/2016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9/14/2016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9/14/2016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9/14/2016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9/14/2016</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smtClean="0"/>
              <a:t>Género y Número</a:t>
            </a:r>
            <a:endParaRPr lang="en-US" dirty="0"/>
          </a:p>
        </p:txBody>
      </p:sp>
      <p:sp>
        <p:nvSpPr>
          <p:cNvPr id="3" name="Subtitle 2"/>
          <p:cNvSpPr>
            <a:spLocks noGrp="1"/>
          </p:cNvSpPr>
          <p:nvPr>
            <p:ph type="subTitle" idx="1"/>
          </p:nvPr>
        </p:nvSpPr>
        <p:spPr/>
        <p:txBody>
          <a:bodyPr/>
          <a:lstStyle/>
          <a:p>
            <a:r>
              <a:rPr lang="es-ES" dirty="0" err="1" smtClean="0"/>
              <a:t>Gender</a:t>
            </a:r>
            <a:r>
              <a:rPr lang="es-ES" dirty="0" smtClean="0"/>
              <a:t> and </a:t>
            </a:r>
            <a:r>
              <a:rPr lang="es-ES" dirty="0" err="1" smtClean="0"/>
              <a:t>Number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Indefinite Articles</a:t>
            </a:r>
            <a:endParaRPr lang="en-US" dirty="0"/>
          </a:p>
        </p:txBody>
      </p:sp>
      <p:sp>
        <p:nvSpPr>
          <p:cNvPr id="3" name="Content Placeholder 2"/>
          <p:cNvSpPr>
            <a:spLocks noGrp="1"/>
          </p:cNvSpPr>
          <p:nvPr>
            <p:ph idx="1"/>
          </p:nvPr>
        </p:nvSpPr>
        <p:spPr/>
        <p:txBody>
          <a:bodyPr/>
          <a:lstStyle/>
          <a:p>
            <a:pPr>
              <a:buNone/>
            </a:pPr>
            <a:r>
              <a:rPr lang="en-US" dirty="0" smtClean="0"/>
              <a:t>Indefinite Articles are the equivalent to “a” “an” “one”  and  “some”  In Spanish they are as follows</a:t>
            </a:r>
          </a:p>
          <a:p>
            <a:pPr>
              <a:buNone/>
            </a:pPr>
            <a:endParaRPr lang="en-US" dirty="0" smtClean="0"/>
          </a:p>
          <a:p>
            <a:pPr>
              <a:buNone/>
            </a:pPr>
            <a:r>
              <a:rPr lang="en-US" dirty="0" smtClean="0"/>
              <a:t> 		(singular) 		Un			</a:t>
            </a:r>
            <a:r>
              <a:rPr lang="en-US" dirty="0" err="1" smtClean="0"/>
              <a:t>Una</a:t>
            </a:r>
            <a:r>
              <a:rPr lang="en-US" dirty="0" smtClean="0"/>
              <a:t> </a:t>
            </a:r>
          </a:p>
          <a:p>
            <a:pPr>
              <a:buNone/>
            </a:pPr>
            <a:r>
              <a:rPr lang="en-US" dirty="0" smtClean="0"/>
              <a:t>		(plural)		</a:t>
            </a:r>
            <a:r>
              <a:rPr lang="en-US" dirty="0" err="1" smtClean="0"/>
              <a:t>Unos</a:t>
            </a:r>
            <a:r>
              <a:rPr lang="en-US" dirty="0" smtClean="0"/>
              <a:t>			</a:t>
            </a:r>
            <a:r>
              <a:rPr lang="en-US" dirty="0" err="1" smtClean="0"/>
              <a:t>Unas</a:t>
            </a:r>
            <a:endParaRPr lang="en-US" dirty="0" smtClean="0"/>
          </a:p>
          <a:p>
            <a:pPr>
              <a:buNone/>
            </a:pPr>
            <a:endParaRPr lang="en-US" dirty="0" smtClean="0"/>
          </a:p>
          <a:p>
            <a:pPr>
              <a:buNone/>
            </a:pPr>
            <a:r>
              <a:rPr lang="en-US" dirty="0" smtClean="0"/>
              <a:t>				Un </a:t>
            </a:r>
            <a:r>
              <a:rPr lang="en-US" dirty="0" err="1" smtClean="0"/>
              <a:t>libro</a:t>
            </a:r>
            <a:r>
              <a:rPr lang="en-US" dirty="0" smtClean="0"/>
              <a:t>		</a:t>
            </a:r>
            <a:r>
              <a:rPr lang="en-US" dirty="0" err="1" smtClean="0"/>
              <a:t>Unos</a:t>
            </a:r>
            <a:r>
              <a:rPr lang="en-US" dirty="0" smtClean="0"/>
              <a:t> </a:t>
            </a:r>
            <a:r>
              <a:rPr lang="en-US" dirty="0" err="1" smtClean="0"/>
              <a:t>libros</a:t>
            </a:r>
            <a:endParaRPr lang="en-US" dirty="0" smtClean="0"/>
          </a:p>
          <a:p>
            <a:pPr>
              <a:buNone/>
            </a:pPr>
            <a:r>
              <a:rPr lang="en-US" dirty="0" smtClean="0"/>
              <a:t>				</a:t>
            </a:r>
            <a:r>
              <a:rPr lang="en-US" dirty="0" err="1" smtClean="0"/>
              <a:t>Una</a:t>
            </a:r>
            <a:r>
              <a:rPr lang="en-US" dirty="0" smtClean="0"/>
              <a:t> </a:t>
            </a:r>
            <a:r>
              <a:rPr lang="en-US" dirty="0" err="1" smtClean="0"/>
              <a:t>silla</a:t>
            </a:r>
            <a:r>
              <a:rPr lang="en-US" dirty="0" smtClean="0"/>
              <a:t>		</a:t>
            </a:r>
            <a:r>
              <a:rPr lang="en-US" dirty="0" err="1" smtClean="0"/>
              <a:t>Unas</a:t>
            </a:r>
            <a:r>
              <a:rPr lang="en-US" dirty="0" smtClean="0"/>
              <a:t>  </a:t>
            </a:r>
            <a:r>
              <a:rPr lang="en-US" dirty="0" err="1" smtClean="0"/>
              <a:t>sillas</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Hay…</a:t>
            </a:r>
            <a:endParaRPr lang="en-US" dirty="0"/>
          </a:p>
        </p:txBody>
      </p:sp>
      <p:sp>
        <p:nvSpPr>
          <p:cNvPr id="3" name="Content Placeholder 2"/>
          <p:cNvSpPr>
            <a:spLocks noGrp="1"/>
          </p:cNvSpPr>
          <p:nvPr>
            <p:ph idx="1"/>
          </p:nvPr>
        </p:nvSpPr>
        <p:spPr/>
        <p:txBody>
          <a:bodyPr/>
          <a:lstStyle/>
          <a:p>
            <a:r>
              <a:rPr lang="en-US" dirty="0" smtClean="0"/>
              <a:t>Hay is often used with the indefinite article in Spanish means both “there is” and “there are”.  </a:t>
            </a:r>
          </a:p>
          <a:p>
            <a:endParaRPr lang="en-US" dirty="0" smtClean="0"/>
          </a:p>
          <a:p>
            <a:r>
              <a:rPr lang="en-US" dirty="0" smtClean="0"/>
              <a:t>Hay un </a:t>
            </a:r>
            <a:r>
              <a:rPr lang="en-US" dirty="0" err="1" smtClean="0"/>
              <a:t>libro</a:t>
            </a:r>
            <a:r>
              <a:rPr lang="en-US" dirty="0" smtClean="0"/>
              <a:t> en </a:t>
            </a:r>
            <a:r>
              <a:rPr lang="en-US" dirty="0" err="1" smtClean="0"/>
              <a:t>tu</a:t>
            </a:r>
            <a:r>
              <a:rPr lang="en-US" dirty="0" smtClean="0"/>
              <a:t> </a:t>
            </a:r>
            <a:r>
              <a:rPr lang="en-US" dirty="0" err="1" smtClean="0"/>
              <a:t>mochila</a:t>
            </a:r>
            <a:r>
              <a:rPr lang="en-US" dirty="0" smtClean="0"/>
              <a:t>?</a:t>
            </a:r>
          </a:p>
          <a:p>
            <a:r>
              <a:rPr lang="en-US" dirty="0" smtClean="0"/>
              <a:t>S</a:t>
            </a:r>
            <a:r>
              <a:rPr lang="es-ES" dirty="0" smtClean="0"/>
              <a:t>í,  hay un libro y una pluma.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Práctica</a:t>
            </a:r>
            <a:endParaRPr lang="en-CA" dirty="0"/>
          </a:p>
        </p:txBody>
      </p:sp>
      <p:sp>
        <p:nvSpPr>
          <p:cNvPr id="3" name="Content Placeholder 2"/>
          <p:cNvSpPr>
            <a:spLocks noGrp="1"/>
          </p:cNvSpPr>
          <p:nvPr>
            <p:ph idx="1"/>
          </p:nvPr>
        </p:nvSpPr>
        <p:spPr/>
        <p:txBody>
          <a:bodyPr/>
          <a:lstStyle/>
          <a:p>
            <a:r>
              <a:rPr lang="en-US" dirty="0" smtClean="0"/>
              <a:t>Con un </a:t>
            </a:r>
            <a:r>
              <a:rPr lang="en-US" dirty="0" err="1" smtClean="0"/>
              <a:t>compañero</a:t>
            </a:r>
            <a:r>
              <a:rPr lang="en-US" dirty="0" smtClean="0"/>
              <a:t>…</a:t>
            </a:r>
          </a:p>
          <a:p>
            <a:endParaRPr lang="en-US" dirty="0"/>
          </a:p>
          <a:p>
            <a:r>
              <a:rPr lang="en-US" dirty="0" smtClean="0"/>
              <a:t>You are taking a digital arts class in Mexico with </a:t>
            </a:r>
            <a:r>
              <a:rPr lang="en-CA" dirty="0" smtClean="0"/>
              <a:t>Walt </a:t>
            </a:r>
            <a:r>
              <a:rPr lang="en-CA" dirty="0" err="1" smtClean="0"/>
              <a:t>Disneys</a:t>
            </a:r>
            <a:r>
              <a:rPr lang="en-CA" dirty="0" smtClean="0"/>
              <a:t> grandson’s second cousin’s wife.  </a:t>
            </a:r>
            <a:r>
              <a:rPr lang="en-CA" dirty="0"/>
              <a:t>Y</a:t>
            </a:r>
            <a:r>
              <a:rPr lang="en-CA" dirty="0" smtClean="0"/>
              <a:t>ou are very excited about it.  In this course you will learn how to draw, paint, colour and do computer design.  In pairs, come up with a list of supplies that you will need, use the phrase “</a:t>
            </a:r>
            <a:r>
              <a:rPr lang="en-CA" dirty="0" err="1" smtClean="0"/>
              <a:t>Necesitamos</a:t>
            </a:r>
            <a:r>
              <a:rPr lang="en-CA" smtClean="0"/>
              <a:t>…” </a:t>
            </a:r>
            <a:endParaRPr lang="en-US" dirty="0" smtClean="0"/>
          </a:p>
        </p:txBody>
      </p:sp>
    </p:spTree>
    <p:extLst>
      <p:ext uri="{BB962C8B-B14F-4D97-AF65-F5344CB8AC3E}">
        <p14:creationId xmlns:p14="http://schemas.microsoft.com/office/powerpoint/2010/main" val="308500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El Género y el Número</a:t>
            </a:r>
            <a:endParaRPr lang="en-US" dirty="0"/>
          </a:p>
        </p:txBody>
      </p:sp>
      <p:sp>
        <p:nvSpPr>
          <p:cNvPr id="3" name="Content Placeholder 2"/>
          <p:cNvSpPr>
            <a:spLocks noGrp="1"/>
          </p:cNvSpPr>
          <p:nvPr>
            <p:ph idx="1"/>
          </p:nvPr>
        </p:nvSpPr>
        <p:spPr/>
        <p:txBody>
          <a:bodyPr/>
          <a:lstStyle/>
          <a:p>
            <a:r>
              <a:rPr lang="en-US" dirty="0" smtClean="0"/>
              <a:t>All nouns (words describing persons, places or things) in Spanish are either masculine or feminine.  The gender of a noun affects both the article (el, la, los, </a:t>
            </a:r>
            <a:r>
              <a:rPr lang="en-US" dirty="0" err="1" smtClean="0"/>
              <a:t>las</a:t>
            </a:r>
            <a:r>
              <a:rPr lang="en-US" dirty="0" smtClean="0"/>
              <a:t>) as well as any adjectives used “la </a:t>
            </a:r>
            <a:r>
              <a:rPr lang="en-US" dirty="0" err="1" smtClean="0"/>
              <a:t>tiza</a:t>
            </a:r>
            <a:r>
              <a:rPr lang="en-US" dirty="0" smtClean="0"/>
              <a:t> </a:t>
            </a:r>
            <a:r>
              <a:rPr lang="en-US" dirty="0" err="1" smtClean="0"/>
              <a:t>blanca</a:t>
            </a:r>
            <a:r>
              <a:rPr lang="en-US" dirty="0" smtClean="0"/>
              <a:t>” “el </a:t>
            </a:r>
            <a:r>
              <a:rPr lang="en-US" dirty="0" err="1" smtClean="0"/>
              <a:t>cuaderno</a:t>
            </a:r>
            <a:r>
              <a:rPr lang="en-US" dirty="0" smtClean="0"/>
              <a:t> negro” </a:t>
            </a:r>
          </a:p>
          <a:p>
            <a:endParaRPr lang="es-ES" dirty="0" smtClean="0"/>
          </a:p>
          <a:p>
            <a:r>
              <a:rPr lang="en-US" dirty="0" smtClean="0"/>
              <a:t>Most nouns that end in “o” are masculine, in “a” feminine.  </a:t>
            </a:r>
            <a:r>
              <a:rPr lang="es-ES" dirty="0" err="1" smtClean="0"/>
              <a:t>There</a:t>
            </a:r>
            <a:r>
              <a:rPr lang="es-ES" dirty="0" smtClean="0"/>
              <a:t> are a </a:t>
            </a:r>
            <a:r>
              <a:rPr lang="es-ES" dirty="0" err="1" smtClean="0"/>
              <a:t>few</a:t>
            </a:r>
            <a:r>
              <a:rPr lang="es-ES" dirty="0" smtClean="0"/>
              <a:t> </a:t>
            </a:r>
            <a:r>
              <a:rPr lang="es-ES" dirty="0" err="1" smtClean="0"/>
              <a:t>big</a:t>
            </a:r>
            <a:r>
              <a:rPr lang="es-ES" dirty="0" smtClean="0"/>
              <a:t> </a:t>
            </a:r>
            <a:r>
              <a:rPr lang="es-ES" dirty="0" err="1" smtClean="0"/>
              <a:t>exceptions</a:t>
            </a:r>
            <a:r>
              <a:rPr lang="es-ES" dirty="0" smtClean="0"/>
              <a:t> </a:t>
            </a:r>
            <a:r>
              <a:rPr lang="es-ES" dirty="0" err="1" smtClean="0"/>
              <a:t>to</a:t>
            </a:r>
            <a:r>
              <a:rPr lang="es-ES" dirty="0" smtClean="0"/>
              <a:t> </a:t>
            </a:r>
            <a:r>
              <a:rPr lang="es-ES" dirty="0" err="1" smtClean="0"/>
              <a:t>this</a:t>
            </a:r>
            <a:r>
              <a:rPr lang="es-ES" dirty="0" smtClean="0"/>
              <a:t>: (la mano, el día, el mapa)</a:t>
            </a:r>
            <a:endParaRPr lang="en-US" dirty="0" smtClean="0"/>
          </a:p>
          <a:p>
            <a:endParaRPr lang="es-E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71160"/>
          </a:xfrm>
        </p:spPr>
        <p:txBody>
          <a:bodyPr/>
          <a:lstStyle/>
          <a:p>
            <a:r>
              <a:rPr lang="en-US" dirty="0" smtClean="0"/>
              <a:t>Nouns that describe males are masculine, females are feminine.  This includes both humans and animals (el </a:t>
            </a:r>
            <a:r>
              <a:rPr lang="en-US" dirty="0" err="1" smtClean="0"/>
              <a:t>gato</a:t>
            </a:r>
            <a:r>
              <a:rPr lang="en-US" dirty="0" smtClean="0"/>
              <a:t> = male cat , la </a:t>
            </a:r>
            <a:r>
              <a:rPr lang="en-US" dirty="0" err="1" smtClean="0"/>
              <a:t>gata</a:t>
            </a:r>
            <a:r>
              <a:rPr lang="en-US" dirty="0" smtClean="0"/>
              <a:t> = female cat)</a:t>
            </a:r>
          </a:p>
          <a:p>
            <a:endParaRPr lang="es-ES" dirty="0" smtClean="0"/>
          </a:p>
          <a:p>
            <a:r>
              <a:rPr lang="en-US" dirty="0" smtClean="0"/>
              <a:t>Many masculine nouns which end in o have a feminine equivalent ending in “a”  (el </a:t>
            </a:r>
            <a:r>
              <a:rPr lang="en-US" dirty="0" err="1" smtClean="0"/>
              <a:t>chico</a:t>
            </a:r>
            <a:r>
              <a:rPr lang="en-US" dirty="0" smtClean="0"/>
              <a:t>/ la </a:t>
            </a:r>
            <a:r>
              <a:rPr lang="en-US" dirty="0" err="1" smtClean="0"/>
              <a:t>chica</a:t>
            </a:r>
            <a:r>
              <a:rPr lang="en-US" dirty="0" smtClean="0"/>
              <a:t>, el </a:t>
            </a:r>
            <a:r>
              <a:rPr lang="en-US" dirty="0" err="1" smtClean="0"/>
              <a:t>niño</a:t>
            </a:r>
            <a:r>
              <a:rPr lang="en-US" dirty="0" smtClean="0"/>
              <a:t>/la </a:t>
            </a:r>
            <a:r>
              <a:rPr lang="en-US" dirty="0" err="1" smtClean="0"/>
              <a:t>niña</a:t>
            </a:r>
            <a:r>
              <a:rPr lang="en-US" dirty="0" smtClean="0"/>
              <a:t>, el </a:t>
            </a:r>
            <a:r>
              <a:rPr lang="en-US" dirty="0" err="1" smtClean="0"/>
              <a:t>muchacho</a:t>
            </a:r>
            <a:r>
              <a:rPr lang="en-US" dirty="0" smtClean="0"/>
              <a:t>/la </a:t>
            </a:r>
            <a:r>
              <a:rPr lang="en-US" dirty="0" err="1" smtClean="0"/>
              <a:t>muchacha</a:t>
            </a:r>
            <a:r>
              <a:rPr lang="en-US" dirty="0" smtClean="0"/>
              <a:t>)</a:t>
            </a:r>
          </a:p>
          <a:p>
            <a:endParaRPr lang="es-ES" dirty="0" smtClean="0"/>
          </a:p>
          <a:p>
            <a:endParaRPr lang="es-ES" dirty="0" smtClean="0"/>
          </a:p>
          <a:p>
            <a:endParaRPr lang="en-US" dirty="0" smtClean="0"/>
          </a:p>
          <a:p>
            <a:endParaRPr lang="es-E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23560"/>
          </a:xfrm>
        </p:spPr>
        <p:txBody>
          <a:bodyPr>
            <a:normAutofit/>
          </a:bodyPr>
          <a:lstStyle/>
          <a:p>
            <a:r>
              <a:rPr lang="en-US" dirty="0" smtClean="0"/>
              <a:t>Masculine nouns which end in a consonant such as “or” or “</a:t>
            </a:r>
            <a:r>
              <a:rPr lang="en-US" dirty="0" err="1" smtClean="0"/>
              <a:t>ón</a:t>
            </a:r>
            <a:r>
              <a:rPr lang="en-US" dirty="0" smtClean="0"/>
              <a:t>” add an a in the female form  </a:t>
            </a:r>
            <a:r>
              <a:rPr lang="en-US" i="1" dirty="0" err="1" smtClean="0"/>
              <a:t>burlón</a:t>
            </a:r>
            <a:r>
              <a:rPr lang="en-US" i="1" dirty="0" smtClean="0"/>
              <a:t>/</a:t>
            </a:r>
            <a:r>
              <a:rPr lang="en-US" i="1" dirty="0" err="1" smtClean="0"/>
              <a:t>burlona</a:t>
            </a:r>
            <a:r>
              <a:rPr lang="en-US" i="1" dirty="0" smtClean="0"/>
              <a:t>,  doctor/</a:t>
            </a:r>
            <a:r>
              <a:rPr lang="en-US" i="1" dirty="0" err="1" smtClean="0"/>
              <a:t>doctora</a:t>
            </a:r>
            <a:endParaRPr lang="en-US" i="1" dirty="0" smtClean="0"/>
          </a:p>
          <a:p>
            <a:endParaRPr lang="es-ES" dirty="0" smtClean="0"/>
          </a:p>
          <a:p>
            <a:endParaRPr lang="es-ES" dirty="0" smtClean="0"/>
          </a:p>
          <a:p>
            <a:r>
              <a:rPr lang="en-US" dirty="0" smtClean="0"/>
              <a:t>Words that end in -ante , -</a:t>
            </a:r>
            <a:r>
              <a:rPr lang="en-US" dirty="0" err="1" smtClean="0"/>
              <a:t>ente</a:t>
            </a:r>
            <a:r>
              <a:rPr lang="en-US" dirty="0" smtClean="0"/>
              <a:t> or  -</a:t>
            </a:r>
            <a:r>
              <a:rPr lang="en-US" dirty="0" err="1" smtClean="0"/>
              <a:t>ista</a:t>
            </a:r>
            <a:r>
              <a:rPr lang="en-US" dirty="0" smtClean="0"/>
              <a:t> can be either masculine or feminine depending on the gender of the person, however the endings do not change: </a:t>
            </a:r>
            <a:r>
              <a:rPr lang="en-US" i="1" dirty="0" smtClean="0"/>
              <a:t>el </a:t>
            </a:r>
            <a:r>
              <a:rPr lang="en-US" i="1" dirty="0" err="1" smtClean="0"/>
              <a:t>presidente</a:t>
            </a:r>
            <a:r>
              <a:rPr lang="en-US" i="1" dirty="0" smtClean="0"/>
              <a:t>, la </a:t>
            </a:r>
            <a:r>
              <a:rPr lang="en-US" i="1" dirty="0" err="1" smtClean="0"/>
              <a:t>presidente</a:t>
            </a:r>
            <a:r>
              <a:rPr lang="en-US" i="1" dirty="0" smtClean="0"/>
              <a:t>, el </a:t>
            </a:r>
            <a:r>
              <a:rPr lang="en-US" i="1" dirty="0" err="1" smtClean="0"/>
              <a:t>feminista</a:t>
            </a:r>
            <a:r>
              <a:rPr lang="en-US" i="1" dirty="0" smtClean="0"/>
              <a:t>, la </a:t>
            </a:r>
            <a:r>
              <a:rPr lang="en-US" i="1" dirty="0" err="1" smtClean="0"/>
              <a:t>feminista</a:t>
            </a:r>
            <a:r>
              <a:rPr lang="en-US" i="1" dirty="0" smtClean="0"/>
              <a:t>, el </a:t>
            </a:r>
            <a:r>
              <a:rPr lang="en-US" i="1" dirty="0" err="1" smtClean="0"/>
              <a:t>estudiante</a:t>
            </a:r>
            <a:r>
              <a:rPr lang="en-US" i="1" dirty="0" smtClean="0"/>
              <a:t>, la </a:t>
            </a:r>
            <a:r>
              <a:rPr lang="en-US" i="1" dirty="0" err="1" smtClean="0"/>
              <a:t>estudiante</a:t>
            </a:r>
            <a:endParaRPr lang="en-US" i="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endParaRPr lang="es-ES" dirty="0" smtClean="0"/>
          </a:p>
          <a:p>
            <a:r>
              <a:rPr lang="es-ES" dirty="0" err="1" smtClean="0"/>
              <a:t>It´s</a:t>
            </a:r>
            <a:r>
              <a:rPr lang="es-ES" dirty="0" smtClean="0"/>
              <a:t> </a:t>
            </a:r>
            <a:r>
              <a:rPr lang="es-ES" dirty="0" err="1" smtClean="0"/>
              <a:t>important</a:t>
            </a:r>
            <a:r>
              <a:rPr lang="es-ES" dirty="0" smtClean="0"/>
              <a:t> </a:t>
            </a:r>
            <a:r>
              <a:rPr lang="es-ES" dirty="0" err="1" smtClean="0"/>
              <a:t>to</a:t>
            </a:r>
            <a:r>
              <a:rPr lang="es-ES" dirty="0" smtClean="0"/>
              <a:t> </a:t>
            </a:r>
            <a:r>
              <a:rPr lang="es-ES" dirty="0" err="1" smtClean="0"/>
              <a:t>learn</a:t>
            </a:r>
            <a:r>
              <a:rPr lang="es-ES" dirty="0" smtClean="0"/>
              <a:t> </a:t>
            </a:r>
            <a:r>
              <a:rPr lang="es-ES" dirty="0" err="1" smtClean="0"/>
              <a:t>the</a:t>
            </a:r>
            <a:r>
              <a:rPr lang="es-ES" dirty="0" smtClean="0"/>
              <a:t> </a:t>
            </a:r>
            <a:r>
              <a:rPr lang="es-ES" dirty="0" err="1" smtClean="0"/>
              <a:t>gender</a:t>
            </a:r>
            <a:r>
              <a:rPr lang="es-ES" dirty="0" smtClean="0"/>
              <a:t> of </a:t>
            </a:r>
            <a:r>
              <a:rPr lang="es-ES" dirty="0" err="1" smtClean="0"/>
              <a:t>words</a:t>
            </a:r>
            <a:r>
              <a:rPr lang="es-ES" dirty="0" smtClean="0"/>
              <a:t> </a:t>
            </a:r>
            <a:r>
              <a:rPr lang="es-ES" dirty="0" err="1" smtClean="0"/>
              <a:t>with</a:t>
            </a:r>
            <a:r>
              <a:rPr lang="es-ES" dirty="0" smtClean="0"/>
              <a:t> </a:t>
            </a:r>
            <a:r>
              <a:rPr lang="es-ES" dirty="0" err="1" smtClean="0"/>
              <a:t>unclear</a:t>
            </a:r>
            <a:r>
              <a:rPr lang="es-ES" dirty="0" smtClean="0"/>
              <a:t> </a:t>
            </a:r>
            <a:r>
              <a:rPr lang="es-ES" dirty="0" err="1" smtClean="0"/>
              <a:t>consonant</a:t>
            </a:r>
            <a:r>
              <a:rPr lang="es-ES" dirty="0" smtClean="0"/>
              <a:t> </a:t>
            </a:r>
            <a:r>
              <a:rPr lang="es-ES" dirty="0" err="1" smtClean="0"/>
              <a:t>endings</a:t>
            </a:r>
            <a:r>
              <a:rPr lang="es-ES" dirty="0" smtClean="0"/>
              <a:t>:  </a:t>
            </a:r>
            <a:r>
              <a:rPr lang="es-ES" smtClean="0"/>
              <a:t>El reloj</a:t>
            </a:r>
            <a:r>
              <a:rPr lang="es-ES" dirty="0" smtClean="0"/>
              <a:t>, La pared, La luz, el lápiz….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El número</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s-CL" dirty="0" err="1" smtClean="0"/>
              <a:t>We</a:t>
            </a:r>
            <a:r>
              <a:rPr lang="es-CL" dirty="0" smtClean="0"/>
              <a:t> </a:t>
            </a:r>
            <a:r>
              <a:rPr lang="es-CL" dirty="0" err="1" smtClean="0"/>
              <a:t>make</a:t>
            </a:r>
            <a:r>
              <a:rPr lang="es-CL" dirty="0" smtClean="0"/>
              <a:t> a </a:t>
            </a:r>
            <a:r>
              <a:rPr lang="es-CL" dirty="0" err="1" smtClean="0"/>
              <a:t>word</a:t>
            </a:r>
            <a:r>
              <a:rPr lang="es-CL" dirty="0" smtClean="0"/>
              <a:t> plural in </a:t>
            </a:r>
            <a:r>
              <a:rPr lang="es-CL" dirty="0" err="1" smtClean="0"/>
              <a:t>Spanish</a:t>
            </a:r>
            <a:r>
              <a:rPr lang="es-CL" dirty="0" smtClean="0"/>
              <a:t> </a:t>
            </a:r>
            <a:r>
              <a:rPr lang="es-CL" dirty="0" err="1" smtClean="0"/>
              <a:t>by</a:t>
            </a:r>
            <a:r>
              <a:rPr lang="es-CL" dirty="0" smtClean="0"/>
              <a:t> </a:t>
            </a:r>
            <a:r>
              <a:rPr lang="es-CL" dirty="0" err="1" smtClean="0"/>
              <a:t>adding</a:t>
            </a:r>
            <a:r>
              <a:rPr lang="es-CL" dirty="0" smtClean="0"/>
              <a:t> </a:t>
            </a:r>
            <a:r>
              <a:rPr lang="es-CL" dirty="0" err="1" smtClean="0"/>
              <a:t>an</a:t>
            </a:r>
            <a:r>
              <a:rPr lang="es-CL" dirty="0" smtClean="0"/>
              <a:t> -s </a:t>
            </a:r>
            <a:r>
              <a:rPr lang="es-CL" dirty="0" err="1" smtClean="0"/>
              <a:t>to</a:t>
            </a:r>
            <a:r>
              <a:rPr lang="es-CL" dirty="0" smtClean="0"/>
              <a:t> a </a:t>
            </a:r>
            <a:r>
              <a:rPr lang="es-CL" dirty="0" err="1" smtClean="0"/>
              <a:t>word</a:t>
            </a:r>
            <a:r>
              <a:rPr lang="es-CL" dirty="0" smtClean="0"/>
              <a:t> </a:t>
            </a:r>
            <a:r>
              <a:rPr lang="es-CL" dirty="0" err="1" smtClean="0"/>
              <a:t>which</a:t>
            </a:r>
            <a:r>
              <a:rPr lang="es-CL" dirty="0" smtClean="0"/>
              <a:t> </a:t>
            </a:r>
            <a:r>
              <a:rPr lang="es-CL" dirty="0" err="1" smtClean="0"/>
              <a:t>ends</a:t>
            </a:r>
            <a:r>
              <a:rPr lang="es-CL" dirty="0" smtClean="0"/>
              <a:t> in a </a:t>
            </a:r>
            <a:r>
              <a:rPr lang="es-CL" dirty="0" err="1" smtClean="0"/>
              <a:t>vowel</a:t>
            </a:r>
            <a:r>
              <a:rPr lang="es-CL" dirty="0" smtClean="0"/>
              <a:t> and </a:t>
            </a:r>
            <a:r>
              <a:rPr lang="es-CL" dirty="0" err="1" smtClean="0"/>
              <a:t>an</a:t>
            </a:r>
            <a:r>
              <a:rPr lang="es-CL" dirty="0" smtClean="0"/>
              <a:t> -es </a:t>
            </a:r>
            <a:r>
              <a:rPr lang="es-CL" dirty="0" err="1" smtClean="0"/>
              <a:t>to</a:t>
            </a:r>
            <a:r>
              <a:rPr lang="es-CL" dirty="0" smtClean="0"/>
              <a:t> a </a:t>
            </a:r>
            <a:r>
              <a:rPr lang="es-CL" dirty="0" err="1" smtClean="0"/>
              <a:t>word</a:t>
            </a:r>
            <a:r>
              <a:rPr lang="es-CL" dirty="0" smtClean="0"/>
              <a:t> </a:t>
            </a:r>
            <a:r>
              <a:rPr lang="es-CL" dirty="0" err="1" smtClean="0"/>
              <a:t>which</a:t>
            </a:r>
            <a:r>
              <a:rPr lang="es-CL" dirty="0" smtClean="0"/>
              <a:t> </a:t>
            </a:r>
            <a:r>
              <a:rPr lang="es-CL" dirty="0" err="1" smtClean="0"/>
              <a:t>ends</a:t>
            </a:r>
            <a:r>
              <a:rPr lang="es-CL" dirty="0" smtClean="0"/>
              <a:t> in a </a:t>
            </a:r>
            <a:r>
              <a:rPr lang="es-CL" dirty="0" err="1" smtClean="0"/>
              <a:t>consonant</a:t>
            </a:r>
            <a:r>
              <a:rPr lang="es-CL" dirty="0" smtClean="0"/>
              <a:t>:  señora/señoras,  reloj/relojes</a:t>
            </a:r>
          </a:p>
          <a:p>
            <a:pPr>
              <a:buNone/>
            </a:pPr>
            <a:r>
              <a:rPr lang="en-US" dirty="0" smtClean="0"/>
              <a:t> </a:t>
            </a:r>
          </a:p>
          <a:p>
            <a:r>
              <a:rPr lang="es-CL" dirty="0" err="1" smtClean="0"/>
              <a:t>When</a:t>
            </a:r>
            <a:r>
              <a:rPr lang="es-CL" dirty="0" smtClean="0"/>
              <a:t> a </a:t>
            </a:r>
            <a:r>
              <a:rPr lang="es-CL" dirty="0" err="1" smtClean="0"/>
              <a:t>noun</a:t>
            </a:r>
            <a:r>
              <a:rPr lang="es-CL" dirty="0" smtClean="0"/>
              <a:t> </a:t>
            </a:r>
            <a:r>
              <a:rPr lang="es-CL" dirty="0" err="1" smtClean="0"/>
              <a:t>ends</a:t>
            </a:r>
            <a:r>
              <a:rPr lang="es-CL" dirty="0" smtClean="0"/>
              <a:t> in “z” </a:t>
            </a:r>
            <a:r>
              <a:rPr lang="es-CL" dirty="0" err="1" smtClean="0"/>
              <a:t>change</a:t>
            </a:r>
            <a:r>
              <a:rPr lang="es-CL" dirty="0" smtClean="0"/>
              <a:t> </a:t>
            </a:r>
            <a:r>
              <a:rPr lang="es-CL" dirty="0" err="1" smtClean="0"/>
              <a:t>the</a:t>
            </a:r>
            <a:r>
              <a:rPr lang="es-CL" dirty="0" smtClean="0"/>
              <a:t> z </a:t>
            </a:r>
            <a:r>
              <a:rPr lang="es-CL" dirty="0" err="1" smtClean="0"/>
              <a:t>to</a:t>
            </a:r>
            <a:r>
              <a:rPr lang="es-CL" dirty="0" smtClean="0"/>
              <a:t> a “c” </a:t>
            </a:r>
            <a:r>
              <a:rPr lang="es-CL" dirty="0" err="1" smtClean="0"/>
              <a:t>when</a:t>
            </a:r>
            <a:r>
              <a:rPr lang="es-CL" dirty="0" smtClean="0"/>
              <a:t> </a:t>
            </a:r>
            <a:r>
              <a:rPr lang="es-CL" dirty="0" err="1" smtClean="0"/>
              <a:t>you</a:t>
            </a:r>
            <a:r>
              <a:rPr lang="es-CL" dirty="0" smtClean="0"/>
              <a:t> </a:t>
            </a:r>
            <a:r>
              <a:rPr lang="es-CL" dirty="0" err="1" smtClean="0"/>
              <a:t>make</a:t>
            </a:r>
            <a:r>
              <a:rPr lang="es-CL" dirty="0" smtClean="0"/>
              <a:t> </a:t>
            </a:r>
            <a:r>
              <a:rPr lang="es-CL" dirty="0" err="1" smtClean="0"/>
              <a:t>it</a:t>
            </a:r>
            <a:r>
              <a:rPr lang="es-CL" dirty="0" smtClean="0"/>
              <a:t> plural.  </a:t>
            </a:r>
            <a:r>
              <a:rPr lang="es-CL" i="1" dirty="0" smtClean="0"/>
              <a:t>La luz, las luces.   El lápiz, los </a:t>
            </a:r>
            <a:r>
              <a:rPr lang="es-CL" i="1" dirty="0" err="1" smtClean="0"/>
              <a:t>lapices</a:t>
            </a:r>
            <a:r>
              <a:rPr lang="es-CL" dirty="0" smtClean="0"/>
              <a:t>. </a:t>
            </a:r>
          </a:p>
          <a:p>
            <a:endParaRPr lang="es-CL" dirty="0" smtClean="0"/>
          </a:p>
          <a:p>
            <a:r>
              <a:rPr lang="es-CL" dirty="0" smtClean="0"/>
              <a:t>In </a:t>
            </a:r>
            <a:r>
              <a:rPr lang="es-CL" dirty="0" err="1" smtClean="0"/>
              <a:t>Spanish</a:t>
            </a:r>
            <a:r>
              <a:rPr lang="es-CL" dirty="0" smtClean="0"/>
              <a:t> </a:t>
            </a:r>
            <a:r>
              <a:rPr lang="es-CL" dirty="0" err="1" smtClean="0"/>
              <a:t>the</a:t>
            </a:r>
            <a:r>
              <a:rPr lang="es-CL" dirty="0" smtClean="0"/>
              <a:t> </a:t>
            </a:r>
            <a:r>
              <a:rPr lang="es-CL" dirty="0" err="1" smtClean="0"/>
              <a:t>vowel</a:t>
            </a:r>
            <a:r>
              <a:rPr lang="es-CL" dirty="0" smtClean="0"/>
              <a:t>/</a:t>
            </a:r>
            <a:r>
              <a:rPr lang="es-CL" dirty="0" err="1" smtClean="0"/>
              <a:t>consonant</a:t>
            </a:r>
            <a:r>
              <a:rPr lang="es-CL" dirty="0" smtClean="0"/>
              <a:t> </a:t>
            </a:r>
            <a:r>
              <a:rPr lang="es-CL" dirty="0" err="1" smtClean="0"/>
              <a:t>combination</a:t>
            </a:r>
            <a:r>
              <a:rPr lang="es-CL" dirty="0" smtClean="0"/>
              <a:t> “</a:t>
            </a:r>
            <a:r>
              <a:rPr lang="es-CL" dirty="0" err="1" smtClean="0"/>
              <a:t>ze</a:t>
            </a:r>
            <a:r>
              <a:rPr lang="es-CL" dirty="0" smtClean="0"/>
              <a:t>” </a:t>
            </a:r>
            <a:r>
              <a:rPr lang="es-CL" dirty="0" err="1" smtClean="0"/>
              <a:t>or</a:t>
            </a:r>
            <a:r>
              <a:rPr lang="es-CL" dirty="0" smtClean="0"/>
              <a:t> “</a:t>
            </a:r>
            <a:r>
              <a:rPr lang="es-CL" dirty="0" err="1" smtClean="0"/>
              <a:t>zi</a:t>
            </a:r>
            <a:r>
              <a:rPr lang="es-CL" dirty="0" smtClean="0"/>
              <a:t>” </a:t>
            </a:r>
            <a:r>
              <a:rPr lang="es-CL" dirty="0" err="1" smtClean="0"/>
              <a:t>does</a:t>
            </a:r>
            <a:r>
              <a:rPr lang="es-CL" dirty="0" smtClean="0"/>
              <a:t> </a:t>
            </a:r>
            <a:r>
              <a:rPr lang="es-CL" dirty="0" err="1" smtClean="0"/>
              <a:t>not</a:t>
            </a:r>
            <a:r>
              <a:rPr lang="es-CL" dirty="0" smtClean="0"/>
              <a:t> </a:t>
            </a:r>
            <a:r>
              <a:rPr lang="es-CL" dirty="0" err="1" smtClean="0"/>
              <a:t>exist</a:t>
            </a:r>
            <a:r>
              <a:rPr lang="es-CL" dirty="0" smtClean="0"/>
              <a:t>.  </a:t>
            </a:r>
            <a:endParaRPr lang="en-US" dirty="0" smtClean="0"/>
          </a:p>
          <a:p>
            <a:endParaRPr lang="en-US" dirty="0" smtClean="0"/>
          </a:p>
          <a:p>
            <a:endParaRPr lang="es-CL"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en-US" dirty="0" smtClean="0"/>
              <a:t>When a masculine and feminine noun are joined together the plural becomes masculine automatically (</a:t>
            </a:r>
            <a:r>
              <a:rPr lang="en-US" smtClean="0"/>
              <a:t>like French)  </a:t>
            </a:r>
            <a:r>
              <a:rPr lang="en-US" i="1" dirty="0" smtClean="0"/>
              <a:t>“la </a:t>
            </a:r>
            <a:r>
              <a:rPr lang="en-US" i="1" dirty="0" err="1" smtClean="0"/>
              <a:t>muchacha</a:t>
            </a:r>
            <a:r>
              <a:rPr lang="en-US" i="1" dirty="0" smtClean="0"/>
              <a:t> y el </a:t>
            </a:r>
            <a:r>
              <a:rPr lang="en-US" i="1" dirty="0" err="1" smtClean="0"/>
              <a:t>muchacho</a:t>
            </a:r>
            <a:r>
              <a:rPr lang="en-US" i="1" dirty="0" smtClean="0"/>
              <a:t>” = “los </a:t>
            </a:r>
            <a:r>
              <a:rPr lang="en-US" i="1" dirty="0" err="1" smtClean="0"/>
              <a:t>muchachos</a:t>
            </a:r>
            <a:r>
              <a:rPr lang="en-US" i="1"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Definite and Indefinite Articles</a:t>
            </a:r>
            <a:endParaRPr lang="en-US" dirty="0"/>
          </a:p>
        </p:txBody>
      </p:sp>
      <p:sp>
        <p:nvSpPr>
          <p:cNvPr id="3" name="Content Placeholder 2"/>
          <p:cNvSpPr>
            <a:spLocks noGrp="1"/>
          </p:cNvSpPr>
          <p:nvPr>
            <p:ph idx="1"/>
          </p:nvPr>
        </p:nvSpPr>
        <p:spPr/>
        <p:txBody>
          <a:bodyPr/>
          <a:lstStyle/>
          <a:p>
            <a:r>
              <a:rPr lang="en-US" dirty="0" smtClean="0"/>
              <a:t>Spanish has four ways of saying “the” depending on the gender and number of the noun used.</a:t>
            </a:r>
          </a:p>
          <a:p>
            <a:endParaRPr lang="en-US" dirty="0" smtClean="0"/>
          </a:p>
          <a:p>
            <a:r>
              <a:rPr lang="en-US" dirty="0" smtClean="0"/>
              <a:t>El 			La  (singular)</a:t>
            </a:r>
          </a:p>
          <a:p>
            <a:r>
              <a:rPr lang="en-US" dirty="0" smtClean="0"/>
              <a:t>Los			Las  (plural)</a:t>
            </a:r>
          </a:p>
          <a:p>
            <a:endParaRPr lang="en-US" dirty="0" smtClean="0"/>
          </a:p>
          <a:p>
            <a:r>
              <a:rPr lang="en-US" dirty="0" smtClean="0"/>
              <a:t>El </a:t>
            </a:r>
            <a:r>
              <a:rPr lang="en-US" dirty="0" err="1" smtClean="0"/>
              <a:t>cuaderno</a:t>
            </a:r>
            <a:r>
              <a:rPr lang="en-US" dirty="0" smtClean="0"/>
              <a:t>		Los </a:t>
            </a:r>
            <a:r>
              <a:rPr lang="en-US" dirty="0" err="1" smtClean="0"/>
              <a:t>cuadernos</a:t>
            </a:r>
            <a:endParaRPr lang="en-US" dirty="0" smtClean="0"/>
          </a:p>
          <a:p>
            <a:r>
              <a:rPr lang="en-US" dirty="0" smtClean="0"/>
              <a:t>La </a:t>
            </a:r>
            <a:r>
              <a:rPr lang="en-US" dirty="0" err="1" smtClean="0"/>
              <a:t>silla</a:t>
            </a:r>
            <a:r>
              <a:rPr lang="en-US" dirty="0" smtClean="0"/>
              <a:t>			Las </a:t>
            </a:r>
            <a:r>
              <a:rPr lang="en-US" dirty="0" err="1" smtClean="0"/>
              <a:t>sillas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lstStyle/>
          <a:p>
            <a:r>
              <a:rPr lang="en-US" dirty="0" smtClean="0"/>
              <a:t>The gender and number of the noun tells you which article to use.  It’s good to learn them both together.  Spanish actually considers the article as part of the word, not as a separate word.  </a:t>
            </a:r>
          </a:p>
          <a:p>
            <a:endParaRPr lang="en-US" dirty="0" smtClean="0"/>
          </a:p>
          <a:p>
            <a:r>
              <a:rPr lang="en-US" dirty="0" smtClean="0"/>
              <a:t>Book				</a:t>
            </a:r>
            <a:r>
              <a:rPr lang="en-US" i="1" dirty="0" smtClean="0"/>
              <a:t>El </a:t>
            </a:r>
            <a:r>
              <a:rPr lang="en-US" i="1" dirty="0" err="1" smtClean="0"/>
              <a:t>libro</a:t>
            </a:r>
            <a:endParaRPr lang="en-US" i="1" dirty="0" smtClean="0"/>
          </a:p>
          <a:p>
            <a:r>
              <a:rPr lang="en-US" dirty="0" smtClean="0"/>
              <a:t>Female cat			</a:t>
            </a:r>
            <a:r>
              <a:rPr lang="en-US" i="1" dirty="0" smtClean="0"/>
              <a:t>La </a:t>
            </a:r>
            <a:r>
              <a:rPr lang="en-US" i="1" dirty="0" err="1" smtClean="0"/>
              <a:t>gata</a:t>
            </a:r>
            <a:endParaRPr lang="en-US" i="1" dirty="0" smtClean="0"/>
          </a:p>
          <a:p>
            <a:endParaRPr lang="en-US" i="1" dirty="0" smtClean="0"/>
          </a:p>
          <a:p>
            <a:endParaRPr lang="en-US" dirty="0" smtClean="0"/>
          </a:p>
          <a:p>
            <a:endParaRPr lang="en-US" i="1" dirty="0" smtClean="0"/>
          </a:p>
          <a:p>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443</TotalTime>
  <Words>531</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Género y Número</vt:lpstr>
      <vt:lpstr>El Género y el Número</vt:lpstr>
      <vt:lpstr>PowerPoint Presentation</vt:lpstr>
      <vt:lpstr>PowerPoint Presentation</vt:lpstr>
      <vt:lpstr>PowerPoint Presentation</vt:lpstr>
      <vt:lpstr>El número</vt:lpstr>
      <vt:lpstr>PowerPoint Presentation</vt:lpstr>
      <vt:lpstr>Definite and Indefinite Articles</vt:lpstr>
      <vt:lpstr>PowerPoint Presentation</vt:lpstr>
      <vt:lpstr>Indefinite Articles</vt:lpstr>
      <vt:lpstr>Hay…</vt:lpstr>
      <vt:lpstr>Práctica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Género y Número</dc:title>
  <dc:creator>User</dc:creator>
  <cp:lastModifiedBy>Barbara Fraser</cp:lastModifiedBy>
  <cp:revision>28</cp:revision>
  <dcterms:created xsi:type="dcterms:W3CDTF">2009-09-21T04:09:12Z</dcterms:created>
  <dcterms:modified xsi:type="dcterms:W3CDTF">2016-09-14T18:56:42Z</dcterms:modified>
</cp:coreProperties>
</file>