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59" r:id="rId6"/>
    <p:sldId id="260" r:id="rId7"/>
    <p:sldId id="264" r:id="rId8"/>
    <p:sldId id="26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18-05-17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18-05-17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18-05-17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18-05-17</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18-05-17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18-05-17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18-05-17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18-05-17</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18-05-17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18-05-17</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18-05-17</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18-05-17</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0ahUKEwjc5OedgpzPAhVYHGMKHWfsAM0QjRwIBw&amp;url=https://vamospanish.com/spanish-in-argentina-vos-vs-tu/&amp;psig=AFQjCNFc9PQ7ajyVjSIZe0GYfww9GW4CGA&amp;ust=1474394305465134" TargetMode="External"/><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smtClean="0"/>
              <a:t>Los pronombres y el verbo “Ser”</a:t>
            </a:r>
            <a:endParaRPr lang="en-US" dirty="0"/>
          </a:p>
        </p:txBody>
      </p:sp>
      <p:sp>
        <p:nvSpPr>
          <p:cNvPr id="3" name="Subtitle 2"/>
          <p:cNvSpPr>
            <a:spLocks noGrp="1"/>
          </p:cNvSpPr>
          <p:nvPr>
            <p:ph type="subTitle" idx="1"/>
          </p:nvPr>
        </p:nvSpPr>
        <p:spPr/>
        <p:txBody>
          <a:bodyPr/>
          <a:lstStyle/>
          <a:p>
            <a:r>
              <a:rPr lang="es-ES" dirty="0" err="1" smtClean="0"/>
              <a:t>Subject</a:t>
            </a:r>
            <a:r>
              <a:rPr lang="es-ES" dirty="0" smtClean="0"/>
              <a:t> </a:t>
            </a:r>
            <a:r>
              <a:rPr lang="es-ES" dirty="0" err="1" smtClean="0"/>
              <a:t>pronouns</a:t>
            </a:r>
            <a:r>
              <a:rPr lang="es-ES" dirty="0" smtClean="0"/>
              <a:t> and </a:t>
            </a:r>
            <a:r>
              <a:rPr lang="es-ES" dirty="0" err="1" smtClean="0"/>
              <a:t>the</a:t>
            </a:r>
            <a:r>
              <a:rPr lang="es-ES" dirty="0" smtClean="0"/>
              <a:t> </a:t>
            </a:r>
            <a:r>
              <a:rPr lang="es-ES" dirty="0" err="1" smtClean="0"/>
              <a:t>verb</a:t>
            </a:r>
            <a:r>
              <a:rPr lang="es-ES" dirty="0" smtClean="0"/>
              <a:t> “</a:t>
            </a:r>
            <a:r>
              <a:rPr lang="es-ES" dirty="0" err="1" smtClean="0"/>
              <a:t>to</a:t>
            </a:r>
            <a:r>
              <a:rPr lang="es-ES" dirty="0" smtClean="0"/>
              <a:t> </a:t>
            </a:r>
            <a:r>
              <a:rPr lang="es-ES" dirty="0" err="1" smtClean="0"/>
              <a:t>be</a:t>
            </a:r>
            <a:r>
              <a:rPr lang="es-E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Pronombres personales</a:t>
            </a:r>
            <a:r>
              <a:rPr lang="es-ES" dirty="0" smtClean="0"/>
              <a:t/>
            </a:r>
            <a:br>
              <a:rPr lang="es-ES" dirty="0" smtClean="0"/>
            </a:br>
            <a:r>
              <a:rPr lang="es-ES" sz="1600" dirty="0" err="1" smtClean="0"/>
              <a:t>Subject</a:t>
            </a:r>
            <a:r>
              <a:rPr lang="es-ES" sz="1600" dirty="0" smtClean="0"/>
              <a:t> </a:t>
            </a:r>
            <a:r>
              <a:rPr lang="es-ES" sz="1600" dirty="0" err="1" smtClean="0"/>
              <a:t>pronouns</a:t>
            </a:r>
            <a:endParaRPr lang="en-US" dirty="0"/>
          </a:p>
        </p:txBody>
      </p:sp>
      <p:sp>
        <p:nvSpPr>
          <p:cNvPr id="3" name="Content Placeholder 2"/>
          <p:cNvSpPr>
            <a:spLocks noGrp="1"/>
          </p:cNvSpPr>
          <p:nvPr>
            <p:ph sz="quarter" idx="1"/>
          </p:nvPr>
        </p:nvSpPr>
        <p:spPr/>
        <p:txBody>
          <a:bodyPr/>
          <a:lstStyle/>
          <a:p>
            <a:r>
              <a:rPr lang="en-US" dirty="0" smtClean="0"/>
              <a:t>Subject Pronouns</a:t>
            </a:r>
          </a:p>
          <a:p>
            <a:endParaRPr lang="en-US" dirty="0" smtClean="0"/>
          </a:p>
          <a:p>
            <a:r>
              <a:rPr lang="en-US" dirty="0" err="1" smtClean="0"/>
              <a:t>Yo</a:t>
            </a:r>
            <a:r>
              <a:rPr lang="en-US" dirty="0" smtClean="0"/>
              <a:t>		</a:t>
            </a:r>
            <a:r>
              <a:rPr lang="en-US" i="1" dirty="0" smtClean="0"/>
              <a:t>I</a:t>
            </a:r>
            <a:r>
              <a:rPr lang="en-US" dirty="0" smtClean="0"/>
              <a:t>		</a:t>
            </a:r>
            <a:r>
              <a:rPr lang="en-US" dirty="0" err="1" smtClean="0"/>
              <a:t>Nosotros</a:t>
            </a:r>
            <a:r>
              <a:rPr lang="en-US" dirty="0" smtClean="0"/>
              <a:t> (-as)   </a:t>
            </a:r>
            <a:r>
              <a:rPr lang="en-US" i="1" dirty="0" smtClean="0"/>
              <a:t> We</a:t>
            </a:r>
          </a:p>
          <a:p>
            <a:r>
              <a:rPr lang="en-US" dirty="0" err="1" smtClean="0"/>
              <a:t>Tú</a:t>
            </a:r>
            <a:r>
              <a:rPr lang="en-US" dirty="0" smtClean="0"/>
              <a:t>		</a:t>
            </a:r>
            <a:r>
              <a:rPr lang="en-US" i="1" dirty="0" smtClean="0"/>
              <a:t>You</a:t>
            </a:r>
            <a:r>
              <a:rPr lang="en-US" dirty="0" smtClean="0"/>
              <a:t>		</a:t>
            </a:r>
            <a:r>
              <a:rPr lang="en-US" dirty="0" err="1" smtClean="0"/>
              <a:t>Vosotros</a:t>
            </a:r>
            <a:r>
              <a:rPr lang="en-US" dirty="0" smtClean="0"/>
              <a:t> (-as)    </a:t>
            </a:r>
            <a:r>
              <a:rPr lang="en-US" i="1" dirty="0" smtClean="0"/>
              <a:t>You  (pl)*</a:t>
            </a:r>
          </a:p>
          <a:p>
            <a:r>
              <a:rPr lang="en-US" dirty="0" err="1" smtClean="0"/>
              <a:t>Él</a:t>
            </a:r>
            <a:r>
              <a:rPr lang="en-US" dirty="0" smtClean="0"/>
              <a:t>		</a:t>
            </a:r>
            <a:r>
              <a:rPr lang="en-US" i="1" dirty="0" smtClean="0"/>
              <a:t>He/it</a:t>
            </a:r>
            <a:r>
              <a:rPr lang="en-US" dirty="0" smtClean="0"/>
              <a:t>		</a:t>
            </a:r>
            <a:r>
              <a:rPr lang="en-US" dirty="0" err="1" smtClean="0"/>
              <a:t>Ellos</a:t>
            </a:r>
            <a:r>
              <a:rPr lang="en-US" dirty="0" smtClean="0"/>
              <a:t>		</a:t>
            </a:r>
            <a:r>
              <a:rPr lang="en-US" i="1" dirty="0" smtClean="0"/>
              <a:t>They</a:t>
            </a:r>
            <a:r>
              <a:rPr lang="en-US" dirty="0" smtClean="0"/>
              <a:t> </a:t>
            </a:r>
          </a:p>
          <a:p>
            <a:r>
              <a:rPr lang="en-US" dirty="0" smtClean="0"/>
              <a:t>Ella		</a:t>
            </a:r>
            <a:r>
              <a:rPr lang="en-US" i="1" dirty="0" smtClean="0"/>
              <a:t>She/it	</a:t>
            </a:r>
            <a:r>
              <a:rPr lang="en-US" dirty="0" err="1" smtClean="0"/>
              <a:t>Ellas</a:t>
            </a:r>
            <a:r>
              <a:rPr lang="en-US" dirty="0" smtClean="0"/>
              <a:t>		</a:t>
            </a:r>
            <a:r>
              <a:rPr lang="en-US" i="1" dirty="0" smtClean="0"/>
              <a:t>They</a:t>
            </a:r>
          </a:p>
          <a:p>
            <a:r>
              <a:rPr lang="en-US" dirty="0" err="1" smtClean="0"/>
              <a:t>Usted</a:t>
            </a:r>
            <a:r>
              <a:rPr lang="en-US" dirty="0" smtClean="0"/>
              <a:t>	</a:t>
            </a:r>
            <a:r>
              <a:rPr lang="en-US" i="1" dirty="0" smtClean="0"/>
              <a:t>You (formal)</a:t>
            </a:r>
            <a:r>
              <a:rPr lang="en-US" dirty="0" smtClean="0"/>
              <a:t>	</a:t>
            </a:r>
            <a:r>
              <a:rPr lang="en-US" dirty="0" err="1" smtClean="0"/>
              <a:t>Ustedes</a:t>
            </a:r>
            <a:r>
              <a:rPr lang="en-US" dirty="0" smtClean="0"/>
              <a:t>	</a:t>
            </a:r>
            <a:r>
              <a:rPr lang="en-US" i="1" dirty="0" smtClean="0"/>
              <a:t>You (pl.) </a:t>
            </a:r>
          </a:p>
          <a:p>
            <a:pPr>
              <a:buNone/>
            </a:pPr>
            <a:endParaRPr lang="en-US" dirty="0" smtClean="0"/>
          </a:p>
          <a:p>
            <a:pPr>
              <a:buNone/>
            </a:pPr>
            <a:endParaRPr lang="en-US" dirty="0" smtClean="0"/>
          </a:p>
          <a:p>
            <a:pPr>
              <a:buNone/>
            </a:pPr>
            <a:r>
              <a:rPr lang="en-US" dirty="0" smtClean="0"/>
              <a:t>*Spain only</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fontScale="70000" lnSpcReduction="20000"/>
          </a:bodyPr>
          <a:lstStyle/>
          <a:p>
            <a:r>
              <a:rPr lang="en-US" b="1" dirty="0" smtClean="0"/>
              <a:t>The “</a:t>
            </a:r>
            <a:r>
              <a:rPr lang="en-US" b="1" dirty="0" err="1" smtClean="0"/>
              <a:t>Tú</a:t>
            </a:r>
            <a:r>
              <a:rPr lang="en-US" b="1" dirty="0" smtClean="0"/>
              <a:t>” form is used to address a friend, a coworker or a </a:t>
            </a:r>
            <a:r>
              <a:rPr lang="en-US" b="1" dirty="0" err="1" smtClean="0"/>
              <a:t>a</a:t>
            </a:r>
            <a:r>
              <a:rPr lang="en-US" b="1" dirty="0" smtClean="0"/>
              <a:t> relative or a child.  The “</a:t>
            </a:r>
            <a:r>
              <a:rPr lang="en-US" b="1" dirty="0" err="1" smtClean="0"/>
              <a:t>usted</a:t>
            </a:r>
            <a:r>
              <a:rPr lang="en-US" b="1" dirty="0" smtClean="0"/>
              <a:t>” form is used express deference or respect to a stranger, an elder or a superior</a:t>
            </a:r>
            <a:r>
              <a:rPr lang="en-US" dirty="0" smtClean="0"/>
              <a:t>. </a:t>
            </a:r>
          </a:p>
          <a:p>
            <a:r>
              <a:rPr lang="en-US" dirty="0" smtClean="0"/>
              <a:t> </a:t>
            </a:r>
          </a:p>
          <a:p>
            <a:r>
              <a:rPr lang="en-US" b="1" dirty="0" smtClean="0"/>
              <a:t>-</a:t>
            </a:r>
            <a:r>
              <a:rPr lang="en-US" b="1" dirty="0" err="1" smtClean="0"/>
              <a:t>Usted</a:t>
            </a:r>
            <a:r>
              <a:rPr lang="en-US" b="1" dirty="0" smtClean="0"/>
              <a:t> is often abbreviated </a:t>
            </a:r>
            <a:r>
              <a:rPr lang="en-US" b="1" dirty="0" err="1" smtClean="0"/>
              <a:t>Ud</a:t>
            </a:r>
            <a:r>
              <a:rPr lang="en-US" b="1" dirty="0" smtClean="0"/>
              <a:t>., </a:t>
            </a:r>
            <a:r>
              <a:rPr lang="en-US" b="1" dirty="0" err="1" smtClean="0"/>
              <a:t>ustedes</a:t>
            </a:r>
            <a:r>
              <a:rPr lang="en-US" b="1" dirty="0" smtClean="0"/>
              <a:t>, </a:t>
            </a:r>
            <a:r>
              <a:rPr lang="en-US" b="1" dirty="0" err="1" smtClean="0"/>
              <a:t>Uds</a:t>
            </a:r>
            <a:r>
              <a:rPr lang="en-US" b="1" dirty="0" smtClean="0"/>
              <a:t>.</a:t>
            </a:r>
          </a:p>
          <a:p>
            <a:endParaRPr lang="en-US" b="1" dirty="0" smtClean="0"/>
          </a:p>
          <a:p>
            <a:r>
              <a:rPr lang="en-US" b="1" dirty="0" smtClean="0"/>
              <a:t>-</a:t>
            </a:r>
            <a:r>
              <a:rPr lang="en-US" b="1" dirty="0" err="1" smtClean="0"/>
              <a:t>Nosotros</a:t>
            </a:r>
            <a:r>
              <a:rPr lang="en-US" b="1" dirty="0" smtClean="0"/>
              <a:t> and </a:t>
            </a:r>
            <a:r>
              <a:rPr lang="en-US" b="1" dirty="0" err="1" smtClean="0"/>
              <a:t>Vosotros</a:t>
            </a:r>
            <a:r>
              <a:rPr lang="en-US" b="1" dirty="0" smtClean="0"/>
              <a:t> change gender when they refer to a group of women.  “</a:t>
            </a:r>
            <a:r>
              <a:rPr lang="en-US" b="1" dirty="0" err="1" smtClean="0"/>
              <a:t>nosotras</a:t>
            </a:r>
            <a:r>
              <a:rPr lang="en-US" b="1" dirty="0" smtClean="0"/>
              <a:t>” and “</a:t>
            </a:r>
            <a:r>
              <a:rPr lang="en-US" b="1" dirty="0" err="1" smtClean="0"/>
              <a:t>vosotras</a:t>
            </a:r>
            <a:r>
              <a:rPr lang="en-US" b="1" dirty="0" smtClean="0"/>
              <a:t>”.  When they refer to men and women together, use the masculine form</a:t>
            </a:r>
          </a:p>
          <a:p>
            <a:r>
              <a:rPr lang="en-US" i="1" dirty="0" smtClean="0"/>
              <a:t>Mauricio y </a:t>
            </a:r>
            <a:r>
              <a:rPr lang="en-US" i="1" dirty="0" err="1" smtClean="0"/>
              <a:t>yo</a:t>
            </a:r>
            <a:r>
              <a:rPr lang="en-US" i="1" dirty="0" smtClean="0"/>
              <a:t>=</a:t>
            </a:r>
            <a:r>
              <a:rPr lang="en-US" i="1" dirty="0" err="1" smtClean="0"/>
              <a:t>nosotros</a:t>
            </a:r>
            <a:r>
              <a:rPr lang="en-US" i="1" dirty="0" smtClean="0"/>
              <a:t>, </a:t>
            </a:r>
            <a:r>
              <a:rPr lang="en-US" i="1" dirty="0" err="1" smtClean="0"/>
              <a:t>María</a:t>
            </a:r>
            <a:r>
              <a:rPr lang="en-US" i="1" dirty="0" smtClean="0"/>
              <a:t> y </a:t>
            </a:r>
            <a:r>
              <a:rPr lang="en-US" i="1" dirty="0" err="1" smtClean="0"/>
              <a:t>yo</a:t>
            </a:r>
            <a:r>
              <a:rPr lang="en-US" i="1" dirty="0" smtClean="0"/>
              <a:t> = </a:t>
            </a:r>
            <a:r>
              <a:rPr lang="en-US" i="1" dirty="0" err="1" smtClean="0"/>
              <a:t>nosotras</a:t>
            </a:r>
            <a:endParaRPr lang="en-US" i="1" dirty="0" smtClean="0"/>
          </a:p>
          <a:p>
            <a:endParaRPr lang="en-US" b="1" dirty="0" smtClean="0"/>
          </a:p>
          <a:p>
            <a:r>
              <a:rPr lang="en-US" b="1" dirty="0" smtClean="0"/>
              <a:t>-“</a:t>
            </a:r>
            <a:r>
              <a:rPr lang="en-US" b="1" dirty="0" err="1" smtClean="0"/>
              <a:t>Ellos</a:t>
            </a:r>
            <a:r>
              <a:rPr lang="en-US" b="1" dirty="0" smtClean="0"/>
              <a:t>” is used to refer to a mixed gender group or a group of men only.  “</a:t>
            </a:r>
            <a:r>
              <a:rPr lang="en-US" b="1" dirty="0" err="1" smtClean="0"/>
              <a:t>Ellas</a:t>
            </a:r>
            <a:r>
              <a:rPr lang="en-US" b="1" dirty="0" smtClean="0"/>
              <a:t>” is only used in a group of all women.  </a:t>
            </a:r>
          </a:p>
          <a:p>
            <a:endParaRPr lang="en-US" b="1" dirty="0" smtClean="0"/>
          </a:p>
          <a:p>
            <a:r>
              <a:rPr lang="en-US" b="1" dirty="0" smtClean="0"/>
              <a:t>-“</a:t>
            </a:r>
            <a:r>
              <a:rPr lang="en-US" b="1" dirty="0" err="1" smtClean="0"/>
              <a:t>Vosotros</a:t>
            </a:r>
            <a:r>
              <a:rPr lang="en-US" b="1" dirty="0" smtClean="0"/>
              <a:t>” and the verb tenses that go with it (</a:t>
            </a:r>
            <a:r>
              <a:rPr lang="en-US" b="1" dirty="0" err="1" smtClean="0"/>
              <a:t>vosotros</a:t>
            </a:r>
            <a:r>
              <a:rPr lang="en-US" b="1" dirty="0" smtClean="0"/>
              <a:t> </a:t>
            </a:r>
            <a:r>
              <a:rPr lang="en-US" b="1" dirty="0" err="1" smtClean="0"/>
              <a:t>soís</a:t>
            </a:r>
            <a:r>
              <a:rPr lang="en-US" b="1" dirty="0" smtClean="0"/>
              <a:t>) are only used in Spain.  In Latin American Spanish “</a:t>
            </a:r>
            <a:r>
              <a:rPr lang="en-US" b="1" dirty="0" err="1" smtClean="0"/>
              <a:t>Ustedes</a:t>
            </a:r>
            <a:r>
              <a:rPr lang="en-US" b="1" dirty="0" smtClean="0"/>
              <a:t>” is used as the plural of both “</a:t>
            </a:r>
            <a:r>
              <a:rPr lang="en-US" b="1" dirty="0" err="1" smtClean="0"/>
              <a:t>Usted</a:t>
            </a:r>
            <a:r>
              <a:rPr lang="en-US" b="1" dirty="0" smtClean="0"/>
              <a:t>” and “</a:t>
            </a:r>
            <a:r>
              <a:rPr lang="en-US" b="1" dirty="0" err="1" smtClean="0"/>
              <a:t>Tú</a:t>
            </a:r>
            <a:r>
              <a:rPr lang="en-US" b="1" dirty="0" smtClean="0"/>
              <a:t>”</a:t>
            </a:r>
          </a:p>
          <a:p>
            <a:endParaRPr lang="en-US" b="1" dirty="0"/>
          </a:p>
          <a:p>
            <a:r>
              <a:rPr lang="en-US" b="1" dirty="0" smtClean="0"/>
              <a:t>However,  in certain parts of Latin America (esp.  Argentina, Uruguay and El Salvador) the word “</a:t>
            </a:r>
            <a:r>
              <a:rPr lang="en-US" b="1" dirty="0" err="1" smtClean="0"/>
              <a:t>vos</a:t>
            </a:r>
            <a:r>
              <a:rPr lang="en-US" b="1" dirty="0" smtClean="0"/>
              <a:t>” is used instead of “</a:t>
            </a:r>
            <a:r>
              <a:rPr lang="en-US" b="1" dirty="0" err="1" smtClean="0"/>
              <a:t>tú</a:t>
            </a:r>
            <a:r>
              <a:rPr lang="en-US" b="1" dirty="0" smtClean="0"/>
              <a:t>” and the conjugations vary between “</a:t>
            </a:r>
            <a:r>
              <a:rPr lang="en-US" b="1" dirty="0" err="1" smtClean="0"/>
              <a:t>tú</a:t>
            </a:r>
            <a:r>
              <a:rPr lang="en-US" b="1" dirty="0" smtClean="0"/>
              <a:t>” and “</a:t>
            </a:r>
            <a:r>
              <a:rPr lang="en-US" b="1" dirty="0" err="1" smtClean="0"/>
              <a:t>vosotros</a:t>
            </a:r>
            <a:r>
              <a:rPr lang="en-US" b="1" dirty="0" smtClean="0"/>
              <a:t>” except without the “I”</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2286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Image result for voseo argentin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590800"/>
            <a:ext cx="2667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368654"/>
            <a:ext cx="4276725" cy="1603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84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t>
            </a:r>
            <a:r>
              <a:rPr lang="en-US" dirty="0" err="1" smtClean="0"/>
              <a:t>verbo</a:t>
            </a:r>
            <a:r>
              <a:rPr lang="en-US" dirty="0" smtClean="0"/>
              <a:t> “ser”  </a:t>
            </a:r>
            <a:br>
              <a:rPr lang="en-US" dirty="0" smtClean="0"/>
            </a:br>
            <a:r>
              <a:rPr lang="en-US" sz="1600" dirty="0" smtClean="0"/>
              <a:t>the verb “to be” </a:t>
            </a:r>
            <a:endParaRPr lang="en-US" sz="1600" dirty="0"/>
          </a:p>
        </p:txBody>
      </p:sp>
      <p:sp>
        <p:nvSpPr>
          <p:cNvPr id="3" name="Content Placeholder 2"/>
          <p:cNvSpPr>
            <a:spLocks noGrp="1"/>
          </p:cNvSpPr>
          <p:nvPr>
            <p:ph sz="quarter" idx="1"/>
          </p:nvPr>
        </p:nvSpPr>
        <p:spPr/>
        <p:txBody>
          <a:bodyPr/>
          <a:lstStyle/>
          <a:p>
            <a:r>
              <a:rPr lang="en-US" b="1" dirty="0" smtClean="0"/>
              <a:t>Ser	</a:t>
            </a:r>
            <a:r>
              <a:rPr lang="en-US" dirty="0" smtClean="0"/>
              <a:t>				</a:t>
            </a:r>
            <a:r>
              <a:rPr lang="en-US" i="1" dirty="0" smtClean="0"/>
              <a:t>To be</a:t>
            </a:r>
          </a:p>
          <a:p>
            <a:endParaRPr lang="en-US" dirty="0" smtClean="0"/>
          </a:p>
          <a:p>
            <a:r>
              <a:rPr lang="en-US" dirty="0" smtClean="0"/>
              <a:t>(</a:t>
            </a:r>
            <a:r>
              <a:rPr lang="en-US" dirty="0" err="1" smtClean="0"/>
              <a:t>Yo</a:t>
            </a:r>
            <a:r>
              <a:rPr lang="en-US" dirty="0" smtClean="0"/>
              <a:t>) Soy				</a:t>
            </a:r>
            <a:r>
              <a:rPr lang="en-US" i="1" dirty="0" smtClean="0"/>
              <a:t>I am</a:t>
            </a:r>
          </a:p>
          <a:p>
            <a:r>
              <a:rPr lang="en-US" dirty="0" smtClean="0"/>
              <a:t>(</a:t>
            </a:r>
            <a:r>
              <a:rPr lang="en-US" dirty="0" err="1" smtClean="0"/>
              <a:t>Tú</a:t>
            </a:r>
            <a:r>
              <a:rPr lang="en-US" dirty="0" smtClean="0"/>
              <a:t>) </a:t>
            </a:r>
            <a:r>
              <a:rPr lang="en-US" dirty="0" err="1" smtClean="0"/>
              <a:t>Eres</a:t>
            </a:r>
            <a:r>
              <a:rPr lang="en-US" dirty="0" smtClean="0"/>
              <a:t>				</a:t>
            </a:r>
            <a:r>
              <a:rPr lang="en-US" i="1" dirty="0" smtClean="0"/>
              <a:t>You are</a:t>
            </a:r>
          </a:p>
          <a:p>
            <a:r>
              <a:rPr lang="en-US" dirty="0" smtClean="0"/>
              <a:t>(</a:t>
            </a:r>
            <a:r>
              <a:rPr lang="en-US" dirty="0" err="1" smtClean="0"/>
              <a:t>Él</a:t>
            </a:r>
            <a:r>
              <a:rPr lang="en-US" dirty="0" smtClean="0"/>
              <a:t>/</a:t>
            </a:r>
            <a:r>
              <a:rPr lang="en-US" dirty="0" err="1" smtClean="0"/>
              <a:t>ella</a:t>
            </a:r>
            <a:r>
              <a:rPr lang="en-US" dirty="0" smtClean="0"/>
              <a:t>/</a:t>
            </a:r>
            <a:r>
              <a:rPr lang="en-US" dirty="0" err="1" smtClean="0"/>
              <a:t>usted</a:t>
            </a:r>
            <a:r>
              <a:rPr lang="en-US" dirty="0" smtClean="0"/>
              <a:t>) Es			</a:t>
            </a:r>
            <a:r>
              <a:rPr lang="en-US" i="1" dirty="0" smtClean="0"/>
              <a:t>S/he is/You are</a:t>
            </a:r>
          </a:p>
          <a:p>
            <a:r>
              <a:rPr lang="en-US" dirty="0" smtClean="0"/>
              <a:t>(</a:t>
            </a:r>
            <a:r>
              <a:rPr lang="en-US" dirty="0" err="1" smtClean="0"/>
              <a:t>Nosotros</a:t>
            </a:r>
            <a:r>
              <a:rPr lang="en-US" dirty="0" smtClean="0"/>
              <a:t>)	</a:t>
            </a:r>
            <a:r>
              <a:rPr lang="en-US" dirty="0" err="1" smtClean="0"/>
              <a:t>Somos</a:t>
            </a:r>
            <a:r>
              <a:rPr lang="en-US" dirty="0" smtClean="0"/>
              <a:t>			</a:t>
            </a:r>
            <a:r>
              <a:rPr lang="en-US" i="1" dirty="0" smtClean="0"/>
              <a:t>We are</a:t>
            </a:r>
          </a:p>
          <a:p>
            <a:r>
              <a:rPr lang="en-US" dirty="0" smtClean="0"/>
              <a:t>(</a:t>
            </a:r>
            <a:r>
              <a:rPr lang="en-US" dirty="0" err="1" smtClean="0"/>
              <a:t>Vosotros</a:t>
            </a:r>
            <a:r>
              <a:rPr lang="en-US" dirty="0" smtClean="0"/>
              <a:t>)	</a:t>
            </a:r>
            <a:r>
              <a:rPr lang="en-US" dirty="0" err="1" smtClean="0"/>
              <a:t>Soís</a:t>
            </a:r>
            <a:r>
              <a:rPr lang="en-US" dirty="0" smtClean="0"/>
              <a:t>	</a:t>
            </a:r>
            <a:r>
              <a:rPr lang="en-US" i="1" dirty="0" smtClean="0"/>
              <a:t>		You are</a:t>
            </a:r>
          </a:p>
          <a:p>
            <a:r>
              <a:rPr lang="en-US" dirty="0" smtClean="0"/>
              <a:t>(</a:t>
            </a:r>
            <a:r>
              <a:rPr lang="en-US" dirty="0" err="1" smtClean="0"/>
              <a:t>Ellos</a:t>
            </a:r>
            <a:r>
              <a:rPr lang="en-US" dirty="0" smtClean="0"/>
              <a:t>/</a:t>
            </a:r>
            <a:r>
              <a:rPr lang="en-US" dirty="0" err="1" smtClean="0"/>
              <a:t>ellas</a:t>
            </a:r>
            <a:r>
              <a:rPr lang="en-US" dirty="0" smtClean="0"/>
              <a:t>/</a:t>
            </a:r>
            <a:r>
              <a:rPr lang="en-US" dirty="0" err="1" smtClean="0"/>
              <a:t>ustedes</a:t>
            </a:r>
            <a:r>
              <a:rPr lang="en-US" dirty="0" smtClean="0"/>
              <a:t>) son		</a:t>
            </a:r>
            <a:r>
              <a:rPr lang="en-US" i="1" dirty="0" smtClean="0"/>
              <a:t>They are/You are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fontScale="70000" lnSpcReduction="20000"/>
          </a:bodyPr>
          <a:lstStyle/>
          <a:p>
            <a:r>
              <a:rPr lang="en-US" sz="3400" b="1" dirty="0" smtClean="0"/>
              <a:t>The verb “Ser” is not the only verb in Spanish that means “to be”, another verb “</a:t>
            </a:r>
            <a:r>
              <a:rPr lang="en-US" sz="3400" b="1" dirty="0" err="1" smtClean="0"/>
              <a:t>Estar</a:t>
            </a:r>
            <a:r>
              <a:rPr lang="en-US" sz="3400" b="1" dirty="0" smtClean="0"/>
              <a:t>” is also used to describe temporary emotional states</a:t>
            </a:r>
            <a:r>
              <a:rPr lang="en-US" sz="3400" b="1" i="1" dirty="0" smtClean="0"/>
              <a:t>.   </a:t>
            </a:r>
          </a:p>
          <a:p>
            <a:endParaRPr lang="en-US" sz="3400" b="1" i="1" dirty="0" smtClean="0"/>
          </a:p>
          <a:p>
            <a:r>
              <a:rPr lang="en-US" sz="3400" b="1" i="1" dirty="0" smtClean="0"/>
              <a:t> </a:t>
            </a:r>
            <a:r>
              <a:rPr lang="en-US" sz="3400" i="1" dirty="0" smtClean="0"/>
              <a:t>“¿</a:t>
            </a:r>
            <a:r>
              <a:rPr lang="en-US" sz="3400" i="1" dirty="0" err="1" smtClean="0"/>
              <a:t>Cómo</a:t>
            </a:r>
            <a:r>
              <a:rPr lang="en-US" sz="3400" i="1" dirty="0" smtClean="0"/>
              <a:t> </a:t>
            </a:r>
            <a:r>
              <a:rPr lang="en-US" sz="3400" i="1" dirty="0" err="1" smtClean="0"/>
              <a:t>está</a:t>
            </a:r>
            <a:r>
              <a:rPr lang="en-US" sz="3400" i="1" dirty="0" smtClean="0"/>
              <a:t> Enrique?” = How is Enrique? “¿</a:t>
            </a:r>
            <a:r>
              <a:rPr lang="en-US" sz="3400" i="1" dirty="0" err="1" smtClean="0"/>
              <a:t>Cómo</a:t>
            </a:r>
            <a:r>
              <a:rPr lang="en-US" sz="3400" i="1" dirty="0" smtClean="0"/>
              <a:t> </a:t>
            </a:r>
            <a:r>
              <a:rPr lang="en-US" sz="3400" i="1" dirty="0" err="1" smtClean="0"/>
              <a:t>es</a:t>
            </a:r>
            <a:r>
              <a:rPr lang="en-US" sz="3400" i="1" dirty="0" smtClean="0"/>
              <a:t> Enrique?” = What is Enrique like?.</a:t>
            </a:r>
          </a:p>
          <a:p>
            <a:endParaRPr lang="en-US" sz="3400" dirty="0" smtClean="0"/>
          </a:p>
          <a:p>
            <a:r>
              <a:rPr lang="en-US" sz="3400" b="1" dirty="0" smtClean="0"/>
              <a:t>-Ser is used to describe permanent conditions such as nationality, personality, identity, place of origin and occupation.   </a:t>
            </a:r>
          </a:p>
          <a:p>
            <a:endParaRPr lang="en-US" dirty="0" smtClean="0"/>
          </a:p>
          <a:p>
            <a:r>
              <a:rPr lang="en-US" sz="3600" i="1" dirty="0" err="1" smtClean="0"/>
              <a:t>Yo</a:t>
            </a:r>
            <a:r>
              <a:rPr lang="en-US" sz="3600" i="1" dirty="0" smtClean="0"/>
              <a:t> soy </a:t>
            </a:r>
            <a:r>
              <a:rPr lang="en-US" sz="3600" i="1" dirty="0" err="1" smtClean="0"/>
              <a:t>canadiense</a:t>
            </a:r>
            <a:r>
              <a:rPr lang="en-US" sz="3600" i="1" dirty="0" smtClean="0"/>
              <a:t>.</a:t>
            </a:r>
          </a:p>
          <a:p>
            <a:r>
              <a:rPr lang="en-US" sz="3600" i="1" dirty="0" err="1" smtClean="0"/>
              <a:t>Tú</a:t>
            </a:r>
            <a:r>
              <a:rPr lang="en-US" sz="3600" i="1" dirty="0" smtClean="0"/>
              <a:t> </a:t>
            </a:r>
            <a:r>
              <a:rPr lang="en-US" sz="3600" i="1" dirty="0" err="1" smtClean="0"/>
              <a:t>eres</a:t>
            </a:r>
            <a:r>
              <a:rPr lang="en-US" sz="3600" i="1" dirty="0" smtClean="0"/>
              <a:t> </a:t>
            </a:r>
            <a:r>
              <a:rPr lang="en-US" sz="3600" i="1" dirty="0" err="1" smtClean="0"/>
              <a:t>pragmático</a:t>
            </a:r>
            <a:r>
              <a:rPr lang="en-US" sz="3600" i="1" dirty="0" smtClean="0"/>
              <a:t>; </a:t>
            </a:r>
            <a:r>
              <a:rPr lang="en-US" sz="3600" i="1" dirty="0" err="1" smtClean="0"/>
              <a:t>tu</a:t>
            </a:r>
            <a:r>
              <a:rPr lang="en-US" sz="3600" i="1" dirty="0" smtClean="0"/>
              <a:t> </a:t>
            </a:r>
            <a:r>
              <a:rPr lang="en-US" sz="3600" i="1" dirty="0" err="1" smtClean="0"/>
              <a:t>amiga</a:t>
            </a:r>
            <a:r>
              <a:rPr lang="en-US" sz="3600" i="1" dirty="0" smtClean="0"/>
              <a:t> </a:t>
            </a:r>
            <a:r>
              <a:rPr lang="en-US" sz="3600" i="1" dirty="0" err="1" smtClean="0"/>
              <a:t>es</a:t>
            </a:r>
            <a:r>
              <a:rPr lang="en-US" sz="3600" i="1" dirty="0" smtClean="0"/>
              <a:t> </a:t>
            </a:r>
            <a:r>
              <a:rPr lang="en-US" sz="3600" i="1" dirty="0" err="1" smtClean="0"/>
              <a:t>romántica</a:t>
            </a:r>
            <a:r>
              <a:rPr lang="en-US" sz="3600" i="1" dirty="0" smtClean="0"/>
              <a:t>.</a:t>
            </a:r>
          </a:p>
          <a:p>
            <a:r>
              <a:rPr lang="en-US" sz="3600" i="1" dirty="0" smtClean="0"/>
              <a:t>Mi </a:t>
            </a:r>
            <a:r>
              <a:rPr lang="en-US" sz="3600" i="1" dirty="0" err="1" smtClean="0"/>
              <a:t>mamá</a:t>
            </a:r>
            <a:r>
              <a:rPr lang="en-US" sz="3600" i="1" dirty="0" smtClean="0"/>
              <a:t> </a:t>
            </a:r>
            <a:r>
              <a:rPr lang="en-US" sz="3600" i="1" dirty="0" err="1" smtClean="0"/>
              <a:t>es</a:t>
            </a:r>
            <a:r>
              <a:rPr lang="en-US" sz="3600" i="1" dirty="0" smtClean="0"/>
              <a:t> </a:t>
            </a:r>
            <a:r>
              <a:rPr lang="en-US" sz="3600" i="1" dirty="0" err="1" smtClean="0"/>
              <a:t>doctora</a:t>
            </a:r>
            <a:r>
              <a:rPr lang="en-US" sz="4100" i="1" dirty="0" smtClean="0"/>
              <a:t>.</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Conjugation of “</a:t>
            </a:r>
            <a:r>
              <a:rPr lang="en-US" dirty="0" err="1" smtClean="0"/>
              <a:t>Estar</a:t>
            </a:r>
            <a:r>
              <a:rPr lang="en-US" dirty="0" smtClean="0"/>
              <a:t>”</a:t>
            </a:r>
            <a:endParaRPr lang="en-CA" dirty="0"/>
          </a:p>
        </p:txBody>
      </p:sp>
      <p:sp>
        <p:nvSpPr>
          <p:cNvPr id="3" name="Content Placeholder 2"/>
          <p:cNvSpPr>
            <a:spLocks noGrp="1"/>
          </p:cNvSpPr>
          <p:nvPr>
            <p:ph sz="quarter" idx="1"/>
          </p:nvPr>
        </p:nvSpPr>
        <p:spPr/>
        <p:txBody>
          <a:bodyPr/>
          <a:lstStyle/>
          <a:p>
            <a:endParaRPr lang="en-US" dirty="0" smtClean="0"/>
          </a:p>
          <a:p>
            <a:endParaRPr lang="en-US" dirty="0"/>
          </a:p>
          <a:p>
            <a:r>
              <a:rPr lang="en-US" dirty="0" err="1" smtClean="0"/>
              <a:t>Yo</a:t>
            </a:r>
            <a:r>
              <a:rPr lang="en-US" dirty="0" smtClean="0"/>
              <a:t> 			</a:t>
            </a:r>
            <a:r>
              <a:rPr lang="en-US" dirty="0" err="1" smtClean="0"/>
              <a:t>estoy</a:t>
            </a:r>
            <a:r>
              <a:rPr lang="en-US" dirty="0" smtClean="0"/>
              <a:t>	</a:t>
            </a:r>
          </a:p>
          <a:p>
            <a:r>
              <a:rPr lang="en-US" dirty="0" err="1" smtClean="0"/>
              <a:t>Tú</a:t>
            </a:r>
            <a:r>
              <a:rPr lang="en-US" dirty="0" smtClean="0"/>
              <a:t>   		</a:t>
            </a:r>
            <a:r>
              <a:rPr lang="en-US" dirty="0" err="1" smtClean="0"/>
              <a:t>estás</a:t>
            </a:r>
            <a:endParaRPr lang="en-US" dirty="0" smtClean="0"/>
          </a:p>
          <a:p>
            <a:r>
              <a:rPr lang="en-US" dirty="0" err="1" smtClean="0"/>
              <a:t>Él</a:t>
            </a:r>
            <a:r>
              <a:rPr lang="en-US" dirty="0" smtClean="0"/>
              <a:t>, </a:t>
            </a:r>
            <a:r>
              <a:rPr lang="en-US" dirty="0" err="1" smtClean="0"/>
              <a:t>ella</a:t>
            </a:r>
            <a:r>
              <a:rPr lang="en-US" dirty="0" smtClean="0"/>
              <a:t>,		</a:t>
            </a:r>
            <a:r>
              <a:rPr lang="en-US" dirty="0" err="1" smtClean="0"/>
              <a:t>está</a:t>
            </a:r>
            <a:r>
              <a:rPr lang="en-US" dirty="0" smtClean="0"/>
              <a:t> </a:t>
            </a:r>
          </a:p>
          <a:p>
            <a:r>
              <a:rPr lang="en-US" dirty="0" err="1" smtClean="0"/>
              <a:t>Ud</a:t>
            </a:r>
            <a:r>
              <a:rPr lang="en-US" dirty="0" smtClean="0"/>
              <a:t>.	</a:t>
            </a:r>
          </a:p>
          <a:p>
            <a:r>
              <a:rPr lang="en-US" dirty="0" err="1" smtClean="0"/>
              <a:t>Nosotros</a:t>
            </a:r>
            <a:r>
              <a:rPr lang="en-US" dirty="0"/>
              <a:t>	</a:t>
            </a:r>
            <a:r>
              <a:rPr lang="en-US" dirty="0" smtClean="0"/>
              <a:t>	</a:t>
            </a:r>
            <a:r>
              <a:rPr lang="en-US" dirty="0" err="1" smtClean="0"/>
              <a:t>estamos</a:t>
            </a:r>
            <a:endParaRPr lang="en-US" dirty="0" smtClean="0"/>
          </a:p>
          <a:p>
            <a:r>
              <a:rPr lang="en-US" dirty="0" err="1" smtClean="0"/>
              <a:t>Vosotros</a:t>
            </a:r>
            <a:r>
              <a:rPr lang="en-US" dirty="0" smtClean="0"/>
              <a:t>		</a:t>
            </a:r>
            <a:r>
              <a:rPr lang="en-US" dirty="0" err="1" smtClean="0"/>
              <a:t>estáis</a:t>
            </a:r>
            <a:endParaRPr lang="en-US" dirty="0" smtClean="0"/>
          </a:p>
          <a:p>
            <a:r>
              <a:rPr lang="en-US" dirty="0" err="1" smtClean="0"/>
              <a:t>Ellos</a:t>
            </a:r>
            <a:r>
              <a:rPr lang="en-US" dirty="0" smtClean="0"/>
              <a:t>, </a:t>
            </a:r>
            <a:r>
              <a:rPr lang="en-US" dirty="0" err="1" smtClean="0"/>
              <a:t>ellas</a:t>
            </a:r>
            <a:r>
              <a:rPr lang="en-US" dirty="0" smtClean="0"/>
              <a:t> 	</a:t>
            </a:r>
            <a:r>
              <a:rPr lang="en-US" dirty="0" err="1" smtClean="0"/>
              <a:t>están</a:t>
            </a:r>
            <a:endParaRPr lang="en-US" dirty="0" smtClean="0"/>
          </a:p>
          <a:p>
            <a:r>
              <a:rPr lang="en-US" dirty="0" err="1" smtClean="0"/>
              <a:t>Uds</a:t>
            </a:r>
            <a:r>
              <a:rPr lang="en-US" dirty="0" smtClean="0"/>
              <a:t>.	 </a:t>
            </a:r>
          </a:p>
          <a:p>
            <a:endParaRPr lang="en-US" dirty="0" smtClean="0"/>
          </a:p>
        </p:txBody>
      </p:sp>
    </p:spTree>
    <p:extLst>
      <p:ext uri="{BB962C8B-B14F-4D97-AF65-F5344CB8AC3E}">
        <p14:creationId xmlns:p14="http://schemas.microsoft.com/office/powerpoint/2010/main" val="240228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r>
              <a:rPr lang="en-US" b="1" dirty="0" smtClean="0"/>
              <a:t>-Using subject pronouns with verb conjugations is optional in Spanish, the conjugated form usually implies who the speaker is.  In cases where there is confusion between several third persons the subject pronoun is used to clarify the subject of the action.  </a:t>
            </a:r>
          </a:p>
          <a:p>
            <a:endParaRPr lang="en-US" dirty="0" smtClean="0"/>
          </a:p>
          <a:p>
            <a:r>
              <a:rPr lang="en-US" i="1" dirty="0" smtClean="0"/>
              <a:t>Enrique </a:t>
            </a:r>
            <a:r>
              <a:rPr lang="en-US" i="1" dirty="0" err="1" smtClean="0"/>
              <a:t>es</a:t>
            </a:r>
            <a:r>
              <a:rPr lang="en-US" i="1" dirty="0" smtClean="0"/>
              <a:t> mi amigo.  Es de </a:t>
            </a:r>
            <a:r>
              <a:rPr lang="en-US" i="1" dirty="0" err="1" smtClean="0"/>
              <a:t>colombia</a:t>
            </a:r>
            <a:r>
              <a:rPr lang="en-US" i="1" dirty="0" smtClean="0"/>
              <a:t>.  </a:t>
            </a:r>
          </a:p>
          <a:p>
            <a:r>
              <a:rPr lang="en-US" i="1" dirty="0" smtClean="0"/>
              <a:t>Enrique y </a:t>
            </a:r>
            <a:r>
              <a:rPr lang="en-US" i="1" dirty="0" err="1" smtClean="0"/>
              <a:t>María</a:t>
            </a:r>
            <a:r>
              <a:rPr lang="en-US" i="1" dirty="0" smtClean="0"/>
              <a:t> son </a:t>
            </a:r>
            <a:r>
              <a:rPr lang="en-US" i="1" dirty="0" err="1" smtClean="0"/>
              <a:t>mis</a:t>
            </a:r>
            <a:r>
              <a:rPr lang="en-US" i="1" dirty="0" smtClean="0"/>
              <a:t> amigos.  Ella </a:t>
            </a:r>
            <a:r>
              <a:rPr lang="en-US" i="1" dirty="0" err="1" smtClean="0"/>
              <a:t>es</a:t>
            </a:r>
            <a:r>
              <a:rPr lang="en-US" i="1" dirty="0" smtClean="0"/>
              <a:t> </a:t>
            </a:r>
            <a:r>
              <a:rPr lang="en-US" i="1" dirty="0" err="1" smtClean="0"/>
              <a:t>mexicana</a:t>
            </a:r>
            <a:r>
              <a:rPr lang="en-US" i="1" dirty="0" smtClean="0"/>
              <a:t>, </a:t>
            </a:r>
            <a:r>
              <a:rPr lang="en-US" i="1" dirty="0" err="1" smtClean="0"/>
              <a:t>él</a:t>
            </a:r>
            <a:r>
              <a:rPr lang="en-US" i="1" dirty="0" smtClean="0"/>
              <a:t> </a:t>
            </a:r>
            <a:r>
              <a:rPr lang="en-US" i="1" dirty="0" err="1" smtClean="0"/>
              <a:t>es</a:t>
            </a:r>
            <a:r>
              <a:rPr lang="en-US" i="1" dirty="0" smtClean="0"/>
              <a:t> de </a:t>
            </a:r>
            <a:r>
              <a:rPr lang="en-US" i="1" dirty="0" err="1" smtClean="0"/>
              <a:t>colombia</a:t>
            </a:r>
            <a:r>
              <a:rPr lang="en-US" i="1"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Caracter</a:t>
            </a:r>
            <a:r>
              <a:rPr lang="en-US" dirty="0" err="1" smtClean="0"/>
              <a:t>ísticas</a:t>
            </a:r>
            <a:r>
              <a:rPr lang="en-US" dirty="0" smtClean="0"/>
              <a:t> </a:t>
            </a:r>
            <a:r>
              <a:rPr lang="en-US" dirty="0" err="1" smtClean="0"/>
              <a:t>personales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Personal and physical characteristics often use the verb “</a:t>
            </a:r>
            <a:r>
              <a:rPr lang="en-US" dirty="0" err="1" smtClean="0"/>
              <a:t>Ser</a:t>
            </a:r>
            <a:r>
              <a:rPr lang="en-US" dirty="0" smtClean="0"/>
              <a:t>” in Spanish. </a:t>
            </a:r>
            <a:r>
              <a:rPr lang="en-US" dirty="0"/>
              <a:t>A</a:t>
            </a:r>
            <a:r>
              <a:rPr lang="en-US" dirty="0" smtClean="0"/>
              <a:t>djectives of personal characteristics change gender or number with the speaker.</a:t>
            </a:r>
          </a:p>
          <a:p>
            <a:endParaRPr lang="en-US" dirty="0"/>
          </a:p>
          <a:p>
            <a:r>
              <a:rPr lang="en-US" dirty="0" smtClean="0"/>
              <a:t>Liberal 		In pairs use the appropriate form of “</a:t>
            </a:r>
            <a:r>
              <a:rPr lang="en-US" dirty="0" err="1" smtClean="0"/>
              <a:t>ser</a:t>
            </a:r>
            <a:r>
              <a:rPr lang="en-US" dirty="0" smtClean="0"/>
              <a:t>”</a:t>
            </a:r>
          </a:p>
          <a:p>
            <a:r>
              <a:rPr lang="en-US" dirty="0" err="1" smtClean="0"/>
              <a:t>Conservador</a:t>
            </a:r>
            <a:r>
              <a:rPr lang="en-US" dirty="0" smtClean="0"/>
              <a:t> (a)	to describe the following:</a:t>
            </a:r>
          </a:p>
          <a:p>
            <a:r>
              <a:rPr lang="en-US" dirty="0" err="1" smtClean="0"/>
              <a:t>Rom</a:t>
            </a:r>
            <a:r>
              <a:rPr lang="en-US" dirty="0" err="1" smtClean="0"/>
              <a:t>ántico</a:t>
            </a:r>
            <a:r>
              <a:rPr lang="en-US" dirty="0" smtClean="0"/>
              <a:t> (a)		</a:t>
            </a:r>
          </a:p>
          <a:p>
            <a:r>
              <a:rPr lang="en-US" dirty="0" err="1" smtClean="0"/>
              <a:t>Pragmático</a:t>
            </a:r>
            <a:r>
              <a:rPr lang="en-US" dirty="0" smtClean="0"/>
              <a:t>		</a:t>
            </a:r>
            <a:r>
              <a:rPr lang="en-US" dirty="0" err="1" smtClean="0"/>
              <a:t>Yo</a:t>
            </a:r>
            <a:endParaRPr lang="en-US" dirty="0" smtClean="0"/>
          </a:p>
          <a:p>
            <a:r>
              <a:rPr lang="en-US" dirty="0" err="1" smtClean="0"/>
              <a:t>Optimista</a:t>
            </a:r>
            <a:r>
              <a:rPr lang="en-US" dirty="0" smtClean="0"/>
              <a:t>		</a:t>
            </a:r>
            <a:r>
              <a:rPr lang="en-US" dirty="0" err="1" smtClean="0"/>
              <a:t>Mi</a:t>
            </a:r>
            <a:r>
              <a:rPr lang="en-US" dirty="0" smtClean="0"/>
              <a:t> </a:t>
            </a:r>
            <a:r>
              <a:rPr lang="en-US" dirty="0" err="1" smtClean="0"/>
              <a:t>madre</a:t>
            </a:r>
            <a:endParaRPr lang="en-US" dirty="0" smtClean="0"/>
          </a:p>
          <a:p>
            <a:r>
              <a:rPr lang="en-US" dirty="0" err="1" smtClean="0"/>
              <a:t>Pesimista</a:t>
            </a:r>
            <a:r>
              <a:rPr lang="en-US" dirty="0" smtClean="0"/>
              <a:t>		</a:t>
            </a:r>
            <a:r>
              <a:rPr lang="en-US" dirty="0" err="1" smtClean="0"/>
              <a:t>Mis</a:t>
            </a:r>
            <a:r>
              <a:rPr lang="en-US" dirty="0" smtClean="0"/>
              <a:t> </a:t>
            </a:r>
            <a:r>
              <a:rPr lang="en-US" dirty="0" err="1" smtClean="0"/>
              <a:t>mejores</a:t>
            </a:r>
            <a:r>
              <a:rPr lang="en-US" dirty="0" smtClean="0"/>
              <a:t> amigos</a:t>
            </a:r>
          </a:p>
          <a:p>
            <a:r>
              <a:rPr lang="en-US" dirty="0" err="1" smtClean="0"/>
              <a:t>Estudioso</a:t>
            </a:r>
            <a:r>
              <a:rPr lang="en-US" dirty="0" smtClean="0"/>
              <a:t>		</a:t>
            </a:r>
            <a:r>
              <a:rPr lang="en-US" dirty="0" err="1" smtClean="0"/>
              <a:t>Mi</a:t>
            </a:r>
            <a:r>
              <a:rPr lang="en-US" dirty="0" smtClean="0"/>
              <a:t> </a:t>
            </a:r>
            <a:r>
              <a:rPr lang="en-US" dirty="0" err="1" smtClean="0"/>
              <a:t>compa</a:t>
            </a:r>
            <a:r>
              <a:rPr lang="en-US" dirty="0" err="1" smtClean="0"/>
              <a:t>ñero</a:t>
            </a:r>
            <a:r>
              <a:rPr lang="en-US" dirty="0" smtClean="0"/>
              <a:t> de </a:t>
            </a:r>
            <a:r>
              <a:rPr lang="en-US" dirty="0" err="1" smtClean="0"/>
              <a:t>cuarto</a:t>
            </a:r>
            <a:endParaRPr lang="en-US" dirty="0" smtClean="0"/>
          </a:p>
          <a:p>
            <a:r>
              <a:rPr lang="en-US" dirty="0" err="1" smtClean="0"/>
              <a:t>Paciente</a:t>
            </a:r>
            <a:r>
              <a:rPr lang="en-US" dirty="0" smtClean="0"/>
              <a:t>		</a:t>
            </a:r>
            <a:r>
              <a:rPr lang="en-US" dirty="0" err="1" smtClean="0"/>
              <a:t>Nosotros</a:t>
            </a:r>
            <a:r>
              <a:rPr lang="en-US" dirty="0" smtClean="0"/>
              <a:t> los </a:t>
            </a:r>
            <a:r>
              <a:rPr lang="en-US" dirty="0" err="1" smtClean="0"/>
              <a:t>j</a:t>
            </a:r>
            <a:r>
              <a:rPr lang="en-US" dirty="0" err="1" smtClean="0"/>
              <a:t>ó</a:t>
            </a:r>
            <a:r>
              <a:rPr lang="en-US" dirty="0" err="1" smtClean="0"/>
              <a:t>venes</a:t>
            </a:r>
            <a:r>
              <a:rPr lang="en-US" dirty="0" smtClean="0"/>
              <a:t> (</a:t>
            </a:r>
            <a:r>
              <a:rPr lang="en-US" dirty="0" err="1" smtClean="0"/>
              <a:t>millennials</a:t>
            </a:r>
            <a:r>
              <a:rPr lang="en-US" dirty="0" smtClean="0"/>
              <a:t>)</a:t>
            </a:r>
          </a:p>
          <a:p>
            <a:r>
              <a:rPr lang="en-US" dirty="0" err="1"/>
              <a:t>I</a:t>
            </a:r>
            <a:r>
              <a:rPr lang="en-US" dirty="0" err="1" smtClean="0"/>
              <a:t>mpaciente</a:t>
            </a:r>
            <a:r>
              <a:rPr lang="en-US" dirty="0" smtClean="0"/>
              <a:t>		</a:t>
            </a:r>
            <a:r>
              <a:rPr lang="en-US" dirty="0" err="1"/>
              <a:t>T</a:t>
            </a:r>
            <a:r>
              <a:rPr lang="en-US" dirty="0" err="1" smtClean="0"/>
              <a:t>ú</a:t>
            </a:r>
            <a:endParaRPr lang="en-US" dirty="0" smtClean="0"/>
          </a:p>
          <a:p>
            <a:r>
              <a:rPr lang="en-US" dirty="0" err="1" smtClean="0"/>
              <a:t>Atl</a:t>
            </a:r>
            <a:r>
              <a:rPr lang="en-US" dirty="0" err="1" smtClean="0"/>
              <a:t>ético</a:t>
            </a:r>
            <a:r>
              <a:rPr lang="en-US" dirty="0" smtClean="0"/>
              <a:t>		</a:t>
            </a:r>
          </a:p>
          <a:p>
            <a:r>
              <a:rPr lang="en-US" dirty="0" err="1" smtClean="0"/>
              <a:t>Tímido</a:t>
            </a:r>
            <a:r>
              <a:rPr lang="en-US" dirty="0" smtClean="0"/>
              <a:t>.</a:t>
            </a:r>
          </a:p>
          <a:p>
            <a:r>
              <a:rPr lang="en-US" dirty="0" err="1" smtClean="0"/>
              <a:t>Inteligente</a:t>
            </a:r>
            <a:endParaRPr lang="en-US" dirty="0" smtClean="0"/>
          </a:p>
          <a:p>
            <a:endParaRPr lang="en-US" dirty="0"/>
          </a:p>
        </p:txBody>
      </p:sp>
    </p:spTree>
    <p:extLst>
      <p:ext uri="{BB962C8B-B14F-4D97-AF65-F5344CB8AC3E}">
        <p14:creationId xmlns:p14="http://schemas.microsoft.com/office/powerpoint/2010/main" val="2596097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460</Words>
  <Application>Microsoft Macintosh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Los pronombres y el verbo “Ser”</vt:lpstr>
      <vt:lpstr>Pronombres personales Subject pronouns</vt:lpstr>
      <vt:lpstr>PowerPoint Presentation</vt:lpstr>
      <vt:lpstr>PowerPoint Presentation</vt:lpstr>
      <vt:lpstr>el verbo “ser”   the verb “to be” </vt:lpstr>
      <vt:lpstr>PowerPoint Presentation</vt:lpstr>
      <vt:lpstr>Conjugation of “Estar”</vt:lpstr>
      <vt:lpstr>PowerPoint Presentation</vt:lpstr>
      <vt:lpstr>Características personales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pronombres y el verbo “Ser”</dc:title>
  <dc:creator>User</dc:creator>
  <cp:lastModifiedBy>Barbara Valencia</cp:lastModifiedBy>
  <cp:revision>10</cp:revision>
  <dcterms:created xsi:type="dcterms:W3CDTF">2009-09-16T16:52:23Z</dcterms:created>
  <dcterms:modified xsi:type="dcterms:W3CDTF">2018-05-17T16:59:17Z</dcterms:modified>
</cp:coreProperties>
</file>