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248" autoAdjust="0"/>
  </p:normalViewPr>
  <p:slideViewPr>
    <p:cSldViewPr>
      <p:cViewPr varScale="1">
        <p:scale>
          <a:sx n="51" d="100"/>
          <a:sy n="51" d="100"/>
        </p:scale>
        <p:origin x="-105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le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2" name="Subtitle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1/15/2010</a:t>
            </a:fld>
            <a:endParaRPr lang="en-US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1/15/2010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10" name="Rectangle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1/15/2010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1/15/2010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1/15/2010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6" name="Rectangle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54AB02A5-4FE5-49D9-9E24-09F23B90C450}" type="datetimeFigureOut">
              <a:rPr lang="en-US" smtClean="0"/>
              <a:pPr/>
              <a:t>1/15/2010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kumimoji="0"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6294C92D-0306-4E69-9CD3-20855E849650}" type="slidenum">
              <a:rPr kumimoji="0" lang="en-US" smtClean="0"/>
              <a:pPr/>
              <a:t>‹#›</a:t>
            </a:fld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9" name="Flowchart: Proces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Flowchart: Proces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ie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Donut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Placeholder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Text Placeholder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4" name="Date Placeholder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pPr algn="r" eaLnBrk="1" latinLnBrk="0" hangingPunct="1"/>
            <a:fld id="{54AB02A5-4FE5-49D9-9E24-09F23B90C450}" type="datetimeFigureOut">
              <a:rPr lang="en-US" smtClean="0"/>
              <a:pPr algn="r" eaLnBrk="1" latinLnBrk="0" hangingPunct="1"/>
              <a:t>1/15/2010</a:t>
            </a:fld>
            <a:endParaRPr lang="en-US" sz="1200">
              <a:solidFill>
                <a:schemeClr val="bg2">
                  <a:shade val="50000"/>
                </a:schemeClr>
              </a:solidFill>
            </a:endParaRPr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pPr algn="ctr" eaLnBrk="1" latinLnBrk="0" hangingPunct="1"/>
            <a:fld id="{6294C92D-0306-4E69-9CD3-20855E849650}" type="slidenum">
              <a:rPr kumimoji="0" lang="en-US" smtClean="0"/>
              <a:pPr algn="ctr" eaLnBrk="1" latinLnBrk="0" hangingPunct="1"/>
              <a:t>‹#›</a:t>
            </a:fld>
            <a:endParaRPr kumimoji="0" lang="en-US" sz="1200">
              <a:solidFill>
                <a:schemeClr val="bg2">
                  <a:shade val="50000"/>
                </a:schemeClr>
              </a:solidFill>
              <a:effectLst/>
            </a:endParaRPr>
          </a:p>
        </p:txBody>
      </p:sp>
      <p:sp>
        <p:nvSpPr>
          <p:cNvPr id="15" name="Rectangle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More on Gender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Always Feminine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1447800"/>
            <a:ext cx="7498080" cy="54102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In Spanish:  Any word which ends in </a:t>
            </a:r>
            <a:r>
              <a:rPr lang="es-ES" dirty="0" smtClean="0"/>
              <a:t>ión(</a:t>
            </a:r>
            <a:r>
              <a:rPr lang="es-ES" dirty="0" err="1" smtClean="0"/>
              <a:t>sión</a:t>
            </a:r>
            <a:r>
              <a:rPr lang="es-ES" dirty="0" smtClean="0"/>
              <a:t> </a:t>
            </a:r>
            <a:r>
              <a:rPr lang="es-ES" dirty="0" err="1" smtClean="0"/>
              <a:t>or</a:t>
            </a:r>
            <a:r>
              <a:rPr lang="es-ES" dirty="0" smtClean="0"/>
              <a:t> </a:t>
            </a:r>
            <a:r>
              <a:rPr lang="es-ES" dirty="0" err="1" smtClean="0"/>
              <a:t>ción</a:t>
            </a:r>
            <a:r>
              <a:rPr lang="es-ES" dirty="0" smtClean="0"/>
              <a:t>)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always</a:t>
            </a:r>
            <a:r>
              <a:rPr lang="es-ES" dirty="0" smtClean="0"/>
              <a:t> </a:t>
            </a:r>
            <a:r>
              <a:rPr lang="es-ES" dirty="0" err="1" smtClean="0"/>
              <a:t>feminine</a:t>
            </a:r>
            <a:r>
              <a:rPr lang="es-ES" dirty="0" smtClean="0"/>
              <a:t>:  </a:t>
            </a:r>
          </a:p>
          <a:p>
            <a:endParaRPr lang="es-ES" dirty="0" smtClean="0"/>
          </a:p>
          <a:p>
            <a:r>
              <a:rPr lang="es-ES" i="1" dirty="0" smtClean="0"/>
              <a:t>La situación, La lección , La televisión, La nación.</a:t>
            </a:r>
          </a:p>
          <a:p>
            <a:endParaRPr lang="es-ES" dirty="0" smtClean="0"/>
          </a:p>
          <a:p>
            <a:r>
              <a:rPr lang="es-ES" dirty="0" err="1" smtClean="0"/>
              <a:t>These</a:t>
            </a:r>
            <a:r>
              <a:rPr lang="es-ES" dirty="0" smtClean="0"/>
              <a:t> are </a:t>
            </a:r>
            <a:r>
              <a:rPr lang="es-ES" dirty="0" err="1" smtClean="0"/>
              <a:t>usually</a:t>
            </a:r>
            <a:r>
              <a:rPr lang="es-ES" dirty="0" smtClean="0"/>
              <a:t> </a:t>
            </a:r>
            <a:r>
              <a:rPr lang="es-ES" dirty="0" err="1" smtClean="0"/>
              <a:t>cognates</a:t>
            </a:r>
            <a:r>
              <a:rPr lang="es-ES" dirty="0" smtClean="0"/>
              <a:t>. </a:t>
            </a:r>
            <a:r>
              <a:rPr lang="es-ES" dirty="0" err="1" smtClean="0"/>
              <a:t>However</a:t>
            </a:r>
            <a:r>
              <a:rPr lang="es-ES" dirty="0" smtClean="0"/>
              <a:t>, </a:t>
            </a:r>
            <a:r>
              <a:rPr lang="es-ES" dirty="0" err="1" smtClean="0"/>
              <a:t>Spanish</a:t>
            </a:r>
            <a:r>
              <a:rPr lang="es-ES" dirty="0" smtClean="0"/>
              <a:t> uses “</a:t>
            </a:r>
            <a:r>
              <a:rPr lang="es-ES" dirty="0" err="1" smtClean="0"/>
              <a:t>ción</a:t>
            </a:r>
            <a:r>
              <a:rPr lang="es-ES" dirty="0" smtClean="0"/>
              <a:t>” </a:t>
            </a:r>
            <a:r>
              <a:rPr lang="es-ES" dirty="0" err="1" smtClean="0"/>
              <a:t>instead</a:t>
            </a:r>
            <a:r>
              <a:rPr lang="es-ES" dirty="0" smtClean="0"/>
              <a:t> of “</a:t>
            </a:r>
            <a:r>
              <a:rPr lang="es-ES" dirty="0" err="1" smtClean="0"/>
              <a:t>tion</a:t>
            </a:r>
            <a:r>
              <a:rPr lang="es-ES" dirty="0" smtClean="0"/>
              <a:t>”. </a:t>
            </a:r>
          </a:p>
          <a:p>
            <a:endParaRPr lang="es-ES" dirty="0" smtClean="0"/>
          </a:p>
          <a:p>
            <a:r>
              <a:rPr lang="es-ES" dirty="0" err="1" smtClean="0"/>
              <a:t>When</a:t>
            </a:r>
            <a:r>
              <a:rPr lang="es-ES" dirty="0" smtClean="0"/>
              <a:t> </a:t>
            </a:r>
            <a:r>
              <a:rPr lang="es-ES" dirty="0" err="1" smtClean="0"/>
              <a:t>these</a:t>
            </a:r>
            <a:r>
              <a:rPr lang="es-ES" dirty="0" smtClean="0"/>
              <a:t> are </a:t>
            </a:r>
            <a:r>
              <a:rPr lang="es-ES" dirty="0" err="1" smtClean="0"/>
              <a:t>made</a:t>
            </a:r>
            <a:r>
              <a:rPr lang="es-ES" dirty="0" smtClean="0"/>
              <a:t> plural </a:t>
            </a:r>
            <a:r>
              <a:rPr lang="es-ES" dirty="0" err="1" smtClean="0"/>
              <a:t>the</a:t>
            </a:r>
            <a:r>
              <a:rPr lang="es-ES" dirty="0" smtClean="0"/>
              <a:t> </a:t>
            </a:r>
            <a:r>
              <a:rPr lang="es-ES" dirty="0" err="1" smtClean="0"/>
              <a:t>accent</a:t>
            </a:r>
            <a:r>
              <a:rPr lang="es-ES" dirty="0" smtClean="0"/>
              <a:t> </a:t>
            </a:r>
            <a:r>
              <a:rPr lang="es-ES" dirty="0" err="1" smtClean="0"/>
              <a:t>is</a:t>
            </a:r>
            <a:r>
              <a:rPr lang="es-ES" dirty="0" smtClean="0"/>
              <a:t> </a:t>
            </a:r>
            <a:r>
              <a:rPr lang="es-ES" dirty="0" err="1" smtClean="0"/>
              <a:t>dropped</a:t>
            </a:r>
            <a:r>
              <a:rPr lang="es-ES" dirty="0" smtClean="0"/>
              <a:t>:  </a:t>
            </a:r>
            <a:r>
              <a:rPr lang="es-ES" i="1" dirty="0" smtClean="0"/>
              <a:t>Las naciones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35608" y="381000"/>
            <a:ext cx="7498080" cy="5867400"/>
          </a:xfrm>
        </p:spPr>
        <p:txBody>
          <a:bodyPr/>
          <a:lstStyle/>
          <a:p>
            <a:r>
              <a:rPr lang="es-ES" dirty="0" err="1" smtClean="0"/>
              <a:t>Nouns</a:t>
            </a:r>
            <a:r>
              <a:rPr lang="es-ES" dirty="0" smtClean="0"/>
              <a:t> </a:t>
            </a:r>
            <a:r>
              <a:rPr lang="es-ES" dirty="0" err="1" smtClean="0"/>
              <a:t>which</a:t>
            </a:r>
            <a:r>
              <a:rPr lang="es-ES" dirty="0" smtClean="0"/>
              <a:t> </a:t>
            </a:r>
            <a:r>
              <a:rPr lang="es-ES" dirty="0" err="1" smtClean="0"/>
              <a:t>end</a:t>
            </a:r>
            <a:r>
              <a:rPr lang="es-ES" dirty="0" smtClean="0"/>
              <a:t> in –</a:t>
            </a:r>
            <a:r>
              <a:rPr lang="es-ES" dirty="0" err="1" smtClean="0"/>
              <a:t>tad</a:t>
            </a:r>
            <a:r>
              <a:rPr lang="es-ES" dirty="0" smtClean="0"/>
              <a:t> </a:t>
            </a:r>
            <a:r>
              <a:rPr lang="es-ES" dirty="0" smtClean="0"/>
              <a:t>and –dad are </a:t>
            </a:r>
            <a:r>
              <a:rPr lang="es-ES" dirty="0" err="1" smtClean="0"/>
              <a:t>also</a:t>
            </a:r>
            <a:r>
              <a:rPr lang="es-ES" dirty="0" smtClean="0"/>
              <a:t> </a:t>
            </a:r>
            <a:r>
              <a:rPr lang="es-ES" dirty="0" err="1" smtClean="0"/>
              <a:t>always</a:t>
            </a:r>
            <a:r>
              <a:rPr lang="es-ES" dirty="0" smtClean="0"/>
              <a:t> </a:t>
            </a:r>
            <a:r>
              <a:rPr lang="es-ES" dirty="0" err="1" smtClean="0"/>
              <a:t>feminine</a:t>
            </a:r>
            <a:endParaRPr lang="es-ES" dirty="0" smtClean="0"/>
          </a:p>
          <a:p>
            <a:endParaRPr lang="es-ES" dirty="0" smtClean="0"/>
          </a:p>
          <a:p>
            <a:r>
              <a:rPr lang="es-ES" i="1" dirty="0" smtClean="0"/>
              <a:t>La ciudad, la universidad, la realidad, la libertad. </a:t>
            </a:r>
          </a:p>
          <a:p>
            <a:endParaRPr lang="es-ES" i="1" dirty="0" smtClean="0"/>
          </a:p>
          <a:p>
            <a:r>
              <a:rPr lang="es-ES" dirty="0" err="1" smtClean="0"/>
              <a:t>These</a:t>
            </a:r>
            <a:r>
              <a:rPr lang="es-ES" dirty="0" smtClean="0"/>
              <a:t> are </a:t>
            </a:r>
            <a:r>
              <a:rPr lang="es-ES" dirty="0" err="1" smtClean="0"/>
              <a:t>also</a:t>
            </a:r>
            <a:r>
              <a:rPr lang="es-ES" dirty="0" smtClean="0"/>
              <a:t> </a:t>
            </a:r>
            <a:r>
              <a:rPr lang="es-ES" dirty="0" err="1" smtClean="0"/>
              <a:t>cognates</a:t>
            </a:r>
            <a:r>
              <a:rPr lang="es-ES" dirty="0" smtClean="0"/>
              <a:t> </a:t>
            </a:r>
            <a:r>
              <a:rPr lang="es-ES" dirty="0" err="1" smtClean="0"/>
              <a:t>which</a:t>
            </a:r>
            <a:r>
              <a:rPr lang="es-ES" dirty="0" smtClean="0"/>
              <a:t> </a:t>
            </a:r>
            <a:r>
              <a:rPr lang="es-ES" dirty="0" err="1" smtClean="0"/>
              <a:t>correspond</a:t>
            </a:r>
            <a:r>
              <a:rPr lang="es-ES" dirty="0" smtClean="0"/>
              <a:t> </a:t>
            </a:r>
            <a:r>
              <a:rPr lang="es-ES" dirty="0" err="1" smtClean="0"/>
              <a:t>to</a:t>
            </a:r>
            <a:r>
              <a:rPr lang="es-ES" dirty="0" smtClean="0"/>
              <a:t> </a:t>
            </a:r>
            <a:r>
              <a:rPr lang="es-ES" dirty="0" err="1" smtClean="0"/>
              <a:t>English</a:t>
            </a:r>
            <a:r>
              <a:rPr lang="es-ES" dirty="0" smtClean="0"/>
              <a:t> </a:t>
            </a:r>
            <a:r>
              <a:rPr lang="es-ES" dirty="0" err="1" smtClean="0"/>
              <a:t>words</a:t>
            </a:r>
            <a:r>
              <a:rPr lang="es-ES" dirty="0" smtClean="0"/>
              <a:t> </a:t>
            </a:r>
            <a:r>
              <a:rPr lang="es-ES" dirty="0" err="1" smtClean="0"/>
              <a:t>ending</a:t>
            </a:r>
            <a:r>
              <a:rPr lang="es-ES" dirty="0" smtClean="0"/>
              <a:t> in “-</a:t>
            </a:r>
            <a:r>
              <a:rPr lang="es-ES" dirty="0" err="1" smtClean="0"/>
              <a:t>ity</a:t>
            </a:r>
            <a:r>
              <a:rPr lang="es-ES" dirty="0" smtClean="0"/>
              <a:t>” (</a:t>
            </a:r>
            <a:r>
              <a:rPr lang="es-ES" dirty="0" err="1" smtClean="0"/>
              <a:t>exceptions</a:t>
            </a:r>
            <a:r>
              <a:rPr lang="es-ES" dirty="0" smtClean="0"/>
              <a:t>: </a:t>
            </a:r>
            <a:r>
              <a:rPr lang="es-ES" dirty="0" err="1" smtClean="0"/>
              <a:t>c</a:t>
            </a:r>
            <a:r>
              <a:rPr lang="es-ES" dirty="0" err="1" smtClean="0"/>
              <a:t>hristianity</a:t>
            </a:r>
            <a:r>
              <a:rPr lang="es-ES" dirty="0" smtClean="0"/>
              <a:t> and </a:t>
            </a:r>
            <a:r>
              <a:rPr lang="es-ES" dirty="0" err="1" smtClean="0"/>
              <a:t>homosexuality</a:t>
            </a:r>
            <a:r>
              <a:rPr lang="es-ES" dirty="0" smtClean="0"/>
              <a:t>)</a:t>
            </a:r>
          </a:p>
          <a:p>
            <a:r>
              <a:rPr lang="es-ES" dirty="0" smtClean="0"/>
              <a:t> </a:t>
            </a:r>
            <a:endParaRPr lang="en-US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Always masculine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Words of Greek origin that end in –ma are masculine (exception:  La </a:t>
            </a:r>
            <a:r>
              <a:rPr lang="en-US" dirty="0" err="1" smtClean="0"/>
              <a:t>rima</a:t>
            </a:r>
            <a:r>
              <a:rPr lang="en-US" dirty="0" smtClean="0"/>
              <a:t>)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smtClean="0"/>
              <a:t>El </a:t>
            </a:r>
            <a:r>
              <a:rPr lang="en-US" dirty="0" err="1" smtClean="0"/>
              <a:t>programa</a:t>
            </a:r>
            <a:r>
              <a:rPr lang="en-US" dirty="0" smtClean="0"/>
              <a:t>, el </a:t>
            </a:r>
            <a:r>
              <a:rPr lang="en-US" dirty="0" err="1" smtClean="0"/>
              <a:t>problema</a:t>
            </a:r>
            <a:r>
              <a:rPr lang="en-US" dirty="0" smtClean="0"/>
              <a:t>, el </a:t>
            </a:r>
            <a:r>
              <a:rPr lang="en-US" dirty="0" err="1" smtClean="0"/>
              <a:t>sistema</a:t>
            </a:r>
            <a:r>
              <a:rPr lang="en-US" dirty="0" smtClean="0"/>
              <a:t>, el </a:t>
            </a:r>
            <a:r>
              <a:rPr lang="en-US" dirty="0" err="1" smtClean="0"/>
              <a:t>tema</a:t>
            </a:r>
            <a:r>
              <a:rPr lang="en-US" dirty="0" smtClean="0"/>
              <a:t>, el </a:t>
            </a:r>
            <a:r>
              <a:rPr lang="en-US" dirty="0" err="1" smtClean="0"/>
              <a:t>idioma</a:t>
            </a:r>
            <a:r>
              <a:rPr lang="en-US" dirty="0" smtClean="0"/>
              <a:t>, el </a:t>
            </a:r>
            <a:r>
              <a:rPr lang="en-US" dirty="0" err="1" smtClean="0"/>
              <a:t>clima</a:t>
            </a:r>
            <a:r>
              <a:rPr lang="en-US" dirty="0" smtClean="0"/>
              <a:t>,  el </a:t>
            </a:r>
            <a:r>
              <a:rPr lang="en-US" dirty="0" err="1" smtClean="0"/>
              <a:t>poema</a:t>
            </a:r>
            <a:r>
              <a:rPr lang="en-US" dirty="0" smtClean="0"/>
              <a:t>. </a:t>
            </a:r>
          </a:p>
          <a:p>
            <a:endParaRPr lang="en-US" dirty="0" smtClean="0"/>
          </a:p>
          <a:p>
            <a:r>
              <a:rPr lang="en-US" dirty="0" smtClean="0"/>
              <a:t>Most of these are cognates, though some only vaguely (el </a:t>
            </a:r>
            <a:r>
              <a:rPr lang="en-US" dirty="0" err="1" smtClean="0"/>
              <a:t>clima</a:t>
            </a:r>
            <a:r>
              <a:rPr lang="en-US" dirty="0" smtClean="0"/>
              <a:t>=climate, el </a:t>
            </a:r>
            <a:r>
              <a:rPr lang="en-US" dirty="0" err="1" smtClean="0"/>
              <a:t>tema</a:t>
            </a:r>
            <a:r>
              <a:rPr lang="en-US" dirty="0" smtClean="0"/>
              <a:t>= theme)</a:t>
            </a:r>
            <a:endParaRPr lang="en-US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ce">
  <a:themeElements>
    <a:clrScheme name="Solstic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Solstic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Solstic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17</TotalTime>
  <Words>168</Words>
  <Application>Microsoft Office PowerPoint</Application>
  <PresentationFormat>On-screen Show (4:3)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Solstice</vt:lpstr>
      <vt:lpstr>More on Gender</vt:lpstr>
      <vt:lpstr>Always Feminine</vt:lpstr>
      <vt:lpstr>Slide 3</vt:lpstr>
      <vt:lpstr>Always masculine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on Gender</dc:title>
  <dc:creator>User</dc:creator>
  <cp:lastModifiedBy>User</cp:lastModifiedBy>
  <cp:revision>2</cp:revision>
  <dcterms:created xsi:type="dcterms:W3CDTF">2010-01-15T20:55:20Z</dcterms:created>
  <dcterms:modified xsi:type="dcterms:W3CDTF">2010-01-15T21:12:50Z</dcterms:modified>
</cp:coreProperties>
</file>