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10/20/2011</a:t>
            </a:fld>
            <a:endParaRPr lang="en-US" sz="16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10/20/2011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10/20/2011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personal “a</a:t>
            </a:r>
            <a:r>
              <a:rPr lang="en-US" sz="4000" dirty="0" smtClean="0"/>
              <a:t>”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3600" dirty="0" err="1" smtClean="0"/>
              <a:t>Elements</a:t>
            </a:r>
            <a:r>
              <a:rPr lang="es-ES" sz="3600" dirty="0" smtClean="0"/>
              <a:t> of </a:t>
            </a:r>
            <a:r>
              <a:rPr lang="es-ES" sz="3600" dirty="0" err="1" smtClean="0"/>
              <a:t>Spanish</a:t>
            </a:r>
            <a:r>
              <a:rPr lang="es-ES" sz="3600" dirty="0" smtClean="0"/>
              <a:t> </a:t>
            </a:r>
            <a:r>
              <a:rPr lang="es-ES" sz="3600" dirty="0" err="1" smtClean="0"/>
              <a:t>Sentences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sentences</a:t>
            </a:r>
            <a:r>
              <a:rPr lang="es-ES" dirty="0" smtClean="0"/>
              <a:t>, </a:t>
            </a:r>
            <a:r>
              <a:rPr lang="es-ES" dirty="0" err="1" smtClean="0"/>
              <a:t>like</a:t>
            </a:r>
            <a:r>
              <a:rPr lang="es-ES" dirty="0" smtClean="0"/>
              <a:t> </a:t>
            </a:r>
            <a:r>
              <a:rPr lang="es-ES" dirty="0" err="1" smtClean="0"/>
              <a:t>English</a:t>
            </a:r>
            <a:r>
              <a:rPr lang="es-ES" dirty="0" smtClean="0"/>
              <a:t> </a:t>
            </a:r>
            <a:r>
              <a:rPr lang="es-ES" dirty="0" err="1" smtClean="0"/>
              <a:t>ones</a:t>
            </a:r>
            <a:r>
              <a:rPr lang="es-ES" dirty="0" smtClean="0"/>
              <a:t> </a:t>
            </a:r>
            <a:r>
              <a:rPr lang="es-ES" dirty="0" err="1" smtClean="0"/>
              <a:t>contain</a:t>
            </a:r>
            <a:r>
              <a:rPr lang="es-ES" dirty="0" smtClean="0"/>
              <a:t> a </a:t>
            </a:r>
            <a:r>
              <a:rPr lang="es-ES" dirty="0" err="1" smtClean="0">
                <a:solidFill>
                  <a:srgbClr val="002060"/>
                </a:solidFill>
              </a:rPr>
              <a:t>subject</a:t>
            </a:r>
            <a:r>
              <a:rPr lang="es-ES" dirty="0" smtClean="0"/>
              <a:t>, a </a:t>
            </a:r>
            <a:r>
              <a:rPr lang="es-ES" dirty="0" err="1" smtClean="0">
                <a:solidFill>
                  <a:srgbClr val="C00000"/>
                </a:solidFill>
              </a:rPr>
              <a:t>verb</a:t>
            </a:r>
            <a:r>
              <a:rPr lang="es-ES" dirty="0" smtClean="0">
                <a:solidFill>
                  <a:srgbClr val="C00000"/>
                </a:solidFill>
              </a:rPr>
              <a:t> </a:t>
            </a:r>
            <a:r>
              <a:rPr lang="es-ES" dirty="0" smtClean="0"/>
              <a:t>and </a:t>
            </a:r>
            <a:r>
              <a:rPr lang="es-ES" dirty="0" err="1" smtClean="0"/>
              <a:t>an</a:t>
            </a:r>
            <a:r>
              <a:rPr lang="es-ES" dirty="0" smtClean="0"/>
              <a:t> </a:t>
            </a:r>
            <a:r>
              <a:rPr lang="es-ES" dirty="0" err="1" smtClean="0">
                <a:solidFill>
                  <a:srgbClr val="00B050"/>
                </a:solidFill>
              </a:rPr>
              <a:t>object</a:t>
            </a:r>
            <a:r>
              <a:rPr lang="es-ES" dirty="0" smtClean="0">
                <a:solidFill>
                  <a:srgbClr val="00B050"/>
                </a:solidFill>
              </a:rPr>
              <a:t>.</a:t>
            </a:r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b="1" dirty="0" smtClean="0">
                <a:solidFill>
                  <a:srgbClr val="002060"/>
                </a:solidFill>
              </a:rPr>
              <a:t>Yo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C00000"/>
                </a:solidFill>
              </a:rPr>
              <a:t>escucho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la radio</a:t>
            </a:r>
          </a:p>
          <a:p>
            <a:r>
              <a:rPr lang="es-ES" b="1" dirty="0" smtClean="0">
                <a:solidFill>
                  <a:srgbClr val="002060"/>
                </a:solidFill>
              </a:rPr>
              <a:t>S</a:t>
            </a:r>
            <a:r>
              <a:rPr lang="es-ES" dirty="0" smtClean="0"/>
              <a:t>	</a:t>
            </a:r>
            <a:r>
              <a:rPr lang="es-ES" b="1" dirty="0" smtClean="0">
                <a:solidFill>
                  <a:srgbClr val="C00000"/>
                </a:solidFill>
              </a:rPr>
              <a:t>V</a:t>
            </a:r>
            <a:r>
              <a:rPr lang="es-ES" dirty="0" smtClean="0"/>
              <a:t>		</a:t>
            </a:r>
            <a:r>
              <a:rPr lang="es-ES" b="1" dirty="0" smtClean="0">
                <a:solidFill>
                  <a:srgbClr val="00B050"/>
                </a:solidFill>
              </a:rPr>
              <a:t>O</a:t>
            </a:r>
          </a:p>
          <a:p>
            <a:r>
              <a:rPr lang="es-ES" dirty="0" smtClean="0"/>
              <a:t>	</a:t>
            </a:r>
          </a:p>
          <a:p>
            <a:r>
              <a:rPr lang="es-ES" dirty="0" smtClean="0">
                <a:solidFill>
                  <a:srgbClr val="002060"/>
                </a:solidFill>
              </a:rPr>
              <a:t>Mi amigo </a:t>
            </a:r>
            <a:r>
              <a:rPr lang="es-ES" dirty="0" smtClean="0">
                <a:solidFill>
                  <a:srgbClr val="C00000"/>
                </a:solidFill>
              </a:rPr>
              <a:t>come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00B050"/>
                </a:solidFill>
              </a:rPr>
              <a:t>papas fritas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>
                <a:solidFill>
                  <a:srgbClr val="C00000"/>
                </a:solidFill>
              </a:rPr>
              <a:t>T</a:t>
            </a:r>
            <a:r>
              <a:rPr lang="es-ES" dirty="0" smtClean="0">
                <a:solidFill>
                  <a:srgbClr val="002060"/>
                </a:solidFill>
              </a:rPr>
              <a:t>o</a:t>
            </a:r>
            <a:r>
              <a:rPr lang="es-ES" dirty="0" smtClean="0">
                <a:solidFill>
                  <a:srgbClr val="C00000"/>
                </a:solidFill>
              </a:rPr>
              <a:t>m</a:t>
            </a:r>
            <a:r>
              <a:rPr lang="es-ES" dirty="0" smtClean="0">
                <a:solidFill>
                  <a:srgbClr val="002060"/>
                </a:solidFill>
              </a:rPr>
              <a:t>a</a:t>
            </a:r>
            <a:r>
              <a:rPr lang="es-ES" dirty="0" smtClean="0">
                <a:solidFill>
                  <a:srgbClr val="C00000"/>
                </a:solidFill>
              </a:rPr>
              <a:t>m</a:t>
            </a:r>
            <a:r>
              <a:rPr lang="es-ES" dirty="0" smtClean="0">
                <a:solidFill>
                  <a:srgbClr val="002060"/>
                </a:solidFill>
              </a:rPr>
              <a:t>o</a:t>
            </a:r>
            <a:r>
              <a:rPr lang="es-ES" dirty="0" smtClean="0">
                <a:solidFill>
                  <a:srgbClr val="C00000"/>
                </a:solidFill>
              </a:rPr>
              <a:t>s</a:t>
            </a:r>
            <a:r>
              <a:rPr lang="es-ES" dirty="0" smtClean="0"/>
              <a:t> </a:t>
            </a:r>
            <a:r>
              <a:rPr lang="es-ES" dirty="0" smtClean="0">
                <a:solidFill>
                  <a:srgbClr val="00B050"/>
                </a:solidFill>
              </a:rPr>
              <a:t>vino</a:t>
            </a:r>
            <a:r>
              <a:rPr lang="es-ES" dirty="0" smtClean="0"/>
              <a:t> por la mañana.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La “a” 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err="1" smtClean="0"/>
              <a:t>The</a:t>
            </a:r>
            <a:r>
              <a:rPr lang="es-ES" dirty="0" smtClean="0"/>
              <a:t> personal </a:t>
            </a:r>
            <a:r>
              <a:rPr lang="es-ES" b="1" dirty="0" smtClean="0"/>
              <a:t>“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/>
              <a:t>”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used</a:t>
            </a:r>
            <a:r>
              <a:rPr lang="es-ES" dirty="0" smtClean="0"/>
              <a:t> </a:t>
            </a:r>
            <a:r>
              <a:rPr lang="es-ES" dirty="0" err="1" smtClean="0"/>
              <a:t>when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>
                <a:solidFill>
                  <a:srgbClr val="00B050"/>
                </a:solidFill>
              </a:rPr>
              <a:t>object</a:t>
            </a:r>
            <a:r>
              <a:rPr lang="es-ES" dirty="0" smtClean="0">
                <a:solidFill>
                  <a:srgbClr val="00B050"/>
                </a:solidFill>
              </a:rPr>
              <a:t> </a:t>
            </a:r>
            <a:r>
              <a:rPr lang="es-ES" dirty="0" smtClean="0"/>
              <a:t>of a </a:t>
            </a:r>
            <a:r>
              <a:rPr lang="es-ES" dirty="0" err="1" smtClean="0"/>
              <a:t>Spanish</a:t>
            </a:r>
            <a:r>
              <a:rPr lang="es-ES" dirty="0" smtClean="0"/>
              <a:t> </a:t>
            </a:r>
            <a:r>
              <a:rPr lang="es-ES" dirty="0" err="1" smtClean="0"/>
              <a:t>sentence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a </a:t>
            </a:r>
            <a:r>
              <a:rPr lang="es-ES" dirty="0" err="1" smtClean="0"/>
              <a:t>person</a:t>
            </a:r>
            <a:r>
              <a:rPr lang="es-ES" dirty="0" smtClean="0"/>
              <a:t> </a:t>
            </a:r>
            <a:r>
              <a:rPr lang="es-ES" dirty="0" err="1" smtClean="0"/>
              <a:t>or</a:t>
            </a:r>
            <a:r>
              <a:rPr lang="es-ES" dirty="0" smtClean="0"/>
              <a:t> </a:t>
            </a:r>
            <a:r>
              <a:rPr lang="es-ES" dirty="0" err="1" smtClean="0"/>
              <a:t>persons</a:t>
            </a:r>
            <a:r>
              <a:rPr lang="es-ES" dirty="0" smtClean="0"/>
              <a:t>.  </a:t>
            </a:r>
            <a:r>
              <a:rPr lang="es-ES" dirty="0" err="1" smtClean="0"/>
              <a:t>There</a:t>
            </a:r>
            <a:r>
              <a:rPr lang="es-ES" dirty="0" smtClean="0"/>
              <a:t> </a:t>
            </a:r>
            <a:r>
              <a:rPr lang="es-ES" dirty="0" err="1" smtClean="0"/>
              <a:t>is</a:t>
            </a:r>
            <a:r>
              <a:rPr lang="es-ES" dirty="0" smtClean="0"/>
              <a:t> no </a:t>
            </a:r>
            <a:r>
              <a:rPr lang="es-ES" dirty="0" err="1" smtClean="0"/>
              <a:t>equivalent</a:t>
            </a:r>
            <a:r>
              <a:rPr lang="es-ES" dirty="0" smtClean="0"/>
              <a:t> in </a:t>
            </a:r>
            <a:r>
              <a:rPr lang="es-ES" dirty="0" err="1" smtClean="0"/>
              <a:t>English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Llamo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mi amiga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Invitamos</a:t>
            </a:r>
            <a:r>
              <a:rPr lang="es-ES" b="1" dirty="0" smtClean="0">
                <a:solidFill>
                  <a:srgbClr val="00B0F0"/>
                </a:solidFill>
              </a:rPr>
              <a:t> a </a:t>
            </a:r>
            <a:r>
              <a:rPr lang="es-ES" b="1" dirty="0" smtClean="0">
                <a:solidFill>
                  <a:srgbClr val="00B050"/>
                </a:solidFill>
              </a:rPr>
              <a:t>Celia</a:t>
            </a:r>
            <a:r>
              <a:rPr lang="es-ES" dirty="0" smtClean="0"/>
              <a:t> a la fiesta.</a:t>
            </a:r>
          </a:p>
          <a:p>
            <a:endParaRPr lang="es-ES" dirty="0" smtClean="0"/>
          </a:p>
          <a:p>
            <a:r>
              <a:rPr lang="es-ES" dirty="0" smtClean="0"/>
              <a:t>Juana escribe una carta </a:t>
            </a:r>
            <a:r>
              <a:rPr lang="es-ES" b="1" dirty="0" smtClean="0">
                <a:solidFill>
                  <a:srgbClr val="00B0F0"/>
                </a:solidFill>
              </a:rPr>
              <a:t>a </a:t>
            </a:r>
            <a:r>
              <a:rPr lang="es-ES" b="1" dirty="0" smtClean="0">
                <a:solidFill>
                  <a:srgbClr val="00B050"/>
                </a:solidFill>
              </a:rPr>
              <a:t>Juanita</a:t>
            </a:r>
            <a:r>
              <a:rPr lang="es-ES" b="1" dirty="0" smtClean="0">
                <a:solidFill>
                  <a:srgbClr val="00B0F0"/>
                </a:solidFill>
              </a:rPr>
              <a:t>.</a:t>
            </a:r>
          </a:p>
          <a:p>
            <a:endParaRPr lang="es-E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Common Verbs where people can be objects.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Llamar</a:t>
            </a:r>
            <a:r>
              <a:rPr lang="en-US" dirty="0" smtClean="0"/>
              <a:t>		To call (someone)</a:t>
            </a:r>
          </a:p>
          <a:p>
            <a:r>
              <a:rPr lang="en-US" dirty="0" err="1" smtClean="0"/>
              <a:t>Llevar</a:t>
            </a:r>
            <a:r>
              <a:rPr lang="en-US" dirty="0" smtClean="0"/>
              <a:t>		To take (someone somewhere)</a:t>
            </a:r>
          </a:p>
          <a:p>
            <a:r>
              <a:rPr lang="en-US" dirty="0" err="1" smtClean="0"/>
              <a:t>Invitar</a:t>
            </a:r>
            <a:r>
              <a:rPr lang="en-US" dirty="0" smtClean="0"/>
              <a:t>		To invite (someone)</a:t>
            </a:r>
          </a:p>
          <a:p>
            <a:r>
              <a:rPr lang="en-US" dirty="0" err="1" smtClean="0"/>
              <a:t>Escribir</a:t>
            </a:r>
            <a:r>
              <a:rPr lang="en-US" dirty="0" smtClean="0"/>
              <a:t>		To write  (someone something)</a:t>
            </a:r>
          </a:p>
          <a:p>
            <a:r>
              <a:rPr lang="en-US" dirty="0" err="1" smtClean="0"/>
              <a:t>Conocer</a:t>
            </a:r>
            <a:r>
              <a:rPr lang="en-US" dirty="0" smtClean="0"/>
              <a:t>		To know (someone)</a:t>
            </a:r>
          </a:p>
          <a:p>
            <a:r>
              <a:rPr lang="en-US" dirty="0" err="1" smtClean="0"/>
              <a:t>Ver</a:t>
            </a:r>
            <a:r>
              <a:rPr lang="en-US" dirty="0" smtClean="0"/>
              <a:t>			To see (someone)</a:t>
            </a:r>
          </a:p>
          <a:p>
            <a:r>
              <a:rPr lang="en-US" dirty="0" err="1" smtClean="0"/>
              <a:t>Amar</a:t>
            </a:r>
            <a:r>
              <a:rPr lang="en-US" dirty="0" smtClean="0"/>
              <a:t>		To love (someone)</a:t>
            </a:r>
          </a:p>
          <a:p>
            <a:r>
              <a:rPr lang="en-US" dirty="0" err="1" smtClean="0"/>
              <a:t>Hablar</a:t>
            </a:r>
            <a:r>
              <a:rPr lang="en-US" dirty="0" smtClean="0"/>
              <a:t>		To talk (to someone)*	</a:t>
            </a:r>
          </a:p>
          <a:p>
            <a:r>
              <a:rPr lang="en-US" dirty="0" err="1" smtClean="0"/>
              <a:t>Mandar</a:t>
            </a:r>
            <a:r>
              <a:rPr lang="en-US" dirty="0" smtClean="0"/>
              <a:t>/</a:t>
            </a:r>
            <a:r>
              <a:rPr lang="en-US" dirty="0" err="1" smtClean="0"/>
              <a:t>enviar</a:t>
            </a:r>
            <a:r>
              <a:rPr lang="en-US" dirty="0" smtClean="0"/>
              <a:t>	To send (someone something)</a:t>
            </a:r>
          </a:p>
          <a:p>
            <a:r>
              <a:rPr lang="es-ES" dirty="0" smtClean="0"/>
              <a:t>Dar			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give</a:t>
            </a:r>
            <a:r>
              <a:rPr lang="es-ES" dirty="0" smtClean="0"/>
              <a:t> (</a:t>
            </a:r>
            <a:r>
              <a:rPr lang="es-ES" dirty="0" err="1" smtClean="0"/>
              <a:t>someone</a:t>
            </a:r>
            <a:r>
              <a:rPr lang="es-ES" dirty="0" smtClean="0"/>
              <a:t> </a:t>
            </a:r>
            <a:r>
              <a:rPr lang="es-ES" dirty="0" err="1" smtClean="0"/>
              <a:t>something</a:t>
            </a:r>
            <a:r>
              <a:rPr lang="es-ES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err="1" smtClean="0">
                <a:solidFill>
                  <a:schemeClr val="tx1"/>
                </a:solidFill>
              </a:rPr>
              <a:t>The</a:t>
            </a:r>
            <a:r>
              <a:rPr lang="es-ES" dirty="0" smtClean="0">
                <a:solidFill>
                  <a:schemeClr val="tx1"/>
                </a:solidFill>
              </a:rPr>
              <a:t> personal a </a:t>
            </a:r>
            <a:r>
              <a:rPr lang="es-ES" dirty="0" err="1" smtClean="0">
                <a:solidFill>
                  <a:schemeClr val="tx1"/>
                </a:solidFill>
              </a:rPr>
              <a:t>is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not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 err="1" smtClean="0">
                <a:solidFill>
                  <a:schemeClr val="tx1"/>
                </a:solidFill>
              </a:rPr>
              <a:t>used</a:t>
            </a:r>
            <a:r>
              <a:rPr lang="es-ES" dirty="0" smtClean="0">
                <a:solidFill>
                  <a:schemeClr val="tx1"/>
                </a:solidFill>
              </a:rPr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i="1" dirty="0" err="1" smtClean="0"/>
              <a:t>When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object</a:t>
            </a:r>
            <a:r>
              <a:rPr lang="es-ES" b="1" i="1" dirty="0" smtClean="0"/>
              <a:t> of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sentence</a:t>
            </a:r>
            <a:r>
              <a:rPr lang="es-ES" b="1" i="1" dirty="0" smtClean="0"/>
              <a:t> </a:t>
            </a:r>
            <a:r>
              <a:rPr lang="es-ES" b="1" i="1" dirty="0" err="1" smtClean="0"/>
              <a:t>is</a:t>
            </a:r>
            <a:r>
              <a:rPr lang="es-ES" b="1" i="1" dirty="0" smtClean="0"/>
              <a:t> </a:t>
            </a:r>
            <a:r>
              <a:rPr lang="es-ES" b="1" i="1" dirty="0" err="1" smtClean="0"/>
              <a:t>not</a:t>
            </a:r>
            <a:r>
              <a:rPr lang="es-ES" b="1" i="1" dirty="0" smtClean="0"/>
              <a:t> </a:t>
            </a:r>
            <a:r>
              <a:rPr lang="es-ES" b="1" i="1" dirty="0" err="1" smtClean="0"/>
              <a:t>human</a:t>
            </a:r>
            <a:r>
              <a:rPr lang="es-ES" b="1" i="1" dirty="0" smtClean="0"/>
              <a:t>…</a:t>
            </a:r>
          </a:p>
          <a:p>
            <a:endParaRPr lang="es-ES" i="1" dirty="0" smtClean="0"/>
          </a:p>
          <a:p>
            <a:endParaRPr lang="es-ES" dirty="0" smtClean="0"/>
          </a:p>
          <a:p>
            <a:r>
              <a:rPr lang="es-ES" dirty="0" smtClean="0"/>
              <a:t>Karla lleva </a:t>
            </a:r>
            <a:r>
              <a:rPr lang="es-ES" b="1" dirty="0" smtClean="0">
                <a:solidFill>
                  <a:srgbClr val="00B050"/>
                </a:solidFill>
              </a:rPr>
              <a:t>los libros </a:t>
            </a:r>
            <a:r>
              <a:rPr lang="es-ES" dirty="0" smtClean="0"/>
              <a:t>a la biblioteca</a:t>
            </a:r>
          </a:p>
          <a:p>
            <a:r>
              <a:rPr lang="es-ES" i="1" dirty="0" smtClean="0"/>
              <a:t>Karla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books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library</a:t>
            </a:r>
            <a:r>
              <a:rPr lang="es-ES" i="1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Karla lleva</a:t>
            </a:r>
            <a:r>
              <a:rPr lang="es-ES" b="1" dirty="0" smtClean="0">
                <a:solidFill>
                  <a:srgbClr val="00B0F0"/>
                </a:solidFill>
              </a:rPr>
              <a:t> a</a:t>
            </a:r>
            <a:r>
              <a:rPr lang="es-ES" b="1" dirty="0" smtClean="0">
                <a:solidFill>
                  <a:srgbClr val="00B050"/>
                </a:solidFill>
              </a:rPr>
              <a:t> su hermana </a:t>
            </a:r>
            <a:r>
              <a:rPr lang="es-ES" dirty="0" smtClean="0"/>
              <a:t>a la biblioteca.</a:t>
            </a:r>
          </a:p>
          <a:p>
            <a:r>
              <a:rPr lang="es-ES" i="1" dirty="0" smtClean="0"/>
              <a:t>Karla </a:t>
            </a:r>
            <a:r>
              <a:rPr lang="es-ES" i="1" dirty="0" err="1" smtClean="0"/>
              <a:t>is</a:t>
            </a:r>
            <a:r>
              <a:rPr lang="es-ES" i="1" dirty="0" smtClean="0"/>
              <a:t> </a:t>
            </a:r>
            <a:r>
              <a:rPr lang="es-ES" i="1" dirty="0" err="1" smtClean="0"/>
              <a:t>taking</a:t>
            </a:r>
            <a:r>
              <a:rPr lang="es-ES" i="1" dirty="0" smtClean="0"/>
              <a:t> </a:t>
            </a:r>
            <a:r>
              <a:rPr lang="es-ES" i="1" dirty="0" err="1" smtClean="0"/>
              <a:t>her</a:t>
            </a:r>
            <a:r>
              <a:rPr lang="es-ES" i="1" dirty="0" smtClean="0"/>
              <a:t> </a:t>
            </a:r>
            <a:r>
              <a:rPr lang="es-ES" i="1" dirty="0" err="1" smtClean="0"/>
              <a:t>sister</a:t>
            </a:r>
            <a:r>
              <a:rPr lang="es-ES" i="1" dirty="0" smtClean="0"/>
              <a:t> </a:t>
            </a:r>
            <a:r>
              <a:rPr lang="es-ES" i="1" dirty="0" err="1" smtClean="0"/>
              <a:t>to</a:t>
            </a:r>
            <a:r>
              <a:rPr lang="es-ES" i="1" dirty="0" smtClean="0"/>
              <a:t> </a:t>
            </a:r>
            <a:r>
              <a:rPr lang="es-ES" i="1" dirty="0" err="1" smtClean="0"/>
              <a:t>the</a:t>
            </a:r>
            <a:r>
              <a:rPr lang="es-ES" i="1" dirty="0" smtClean="0"/>
              <a:t> </a:t>
            </a:r>
            <a:r>
              <a:rPr lang="es-ES" i="1" dirty="0" err="1" smtClean="0"/>
              <a:t>library</a:t>
            </a:r>
            <a:r>
              <a:rPr lang="es-ES" i="1" dirty="0" smtClean="0"/>
              <a:t>.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txBody>
          <a:bodyPr>
            <a:normAutofit fontScale="92500" lnSpcReduction="10000"/>
          </a:bodyPr>
          <a:lstStyle/>
          <a:p>
            <a:r>
              <a:rPr lang="es-ES" b="1" i="1" dirty="0" err="1" smtClean="0"/>
              <a:t>Neither</a:t>
            </a:r>
            <a:r>
              <a:rPr lang="es-ES" b="1" i="1" dirty="0" smtClean="0"/>
              <a:t> </a:t>
            </a:r>
            <a:r>
              <a:rPr lang="es-ES" b="1" i="1" dirty="0" err="1" smtClean="0"/>
              <a:t>is</a:t>
            </a:r>
            <a:r>
              <a:rPr lang="es-ES" b="1" i="1" dirty="0" smtClean="0"/>
              <a:t> </a:t>
            </a:r>
            <a:r>
              <a:rPr lang="es-ES" b="1" i="1" dirty="0" err="1" smtClean="0"/>
              <a:t>it</a:t>
            </a:r>
            <a:r>
              <a:rPr lang="es-ES" b="1" i="1" dirty="0" smtClean="0"/>
              <a:t> </a:t>
            </a:r>
            <a:r>
              <a:rPr lang="es-ES" b="1" i="1" dirty="0" err="1" smtClean="0"/>
              <a:t>used</a:t>
            </a:r>
            <a:r>
              <a:rPr lang="es-ES" b="1" i="1" dirty="0" smtClean="0"/>
              <a:t> </a:t>
            </a:r>
            <a:r>
              <a:rPr lang="es-ES" b="1" i="1" dirty="0" err="1" smtClean="0"/>
              <a:t>with</a:t>
            </a:r>
            <a:r>
              <a:rPr lang="es-ES" b="1" i="1" dirty="0" smtClean="0"/>
              <a:t> </a:t>
            </a:r>
            <a:r>
              <a:rPr lang="es-ES" b="1" i="1" dirty="0" err="1" smtClean="0"/>
              <a:t>the</a:t>
            </a:r>
            <a:r>
              <a:rPr lang="es-ES" b="1" i="1" dirty="0" smtClean="0"/>
              <a:t> </a:t>
            </a:r>
            <a:r>
              <a:rPr lang="es-ES" b="1" i="1" dirty="0" err="1" smtClean="0"/>
              <a:t>verb</a:t>
            </a:r>
            <a:r>
              <a:rPr lang="es-ES" b="1" i="1" dirty="0" smtClean="0"/>
              <a:t> “tener”</a:t>
            </a:r>
          </a:p>
          <a:p>
            <a:endParaRPr lang="es-ES" i="1" dirty="0" smtClean="0"/>
          </a:p>
          <a:p>
            <a:endParaRPr lang="es-ES" i="1" dirty="0" smtClean="0"/>
          </a:p>
          <a:p>
            <a:r>
              <a:rPr lang="es-ES" dirty="0" smtClean="0"/>
              <a:t>Tengo </a:t>
            </a:r>
            <a:r>
              <a:rPr lang="es-ES" b="1" dirty="0" smtClean="0">
                <a:solidFill>
                  <a:srgbClr val="00B050"/>
                </a:solidFill>
              </a:rPr>
              <a:t>muchos amigos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many</a:t>
            </a:r>
            <a:r>
              <a:rPr lang="es-ES" dirty="0" smtClean="0"/>
              <a:t> </a:t>
            </a:r>
            <a:r>
              <a:rPr lang="es-ES" dirty="0" err="1" smtClean="0"/>
              <a:t>friends</a:t>
            </a:r>
            <a:endParaRPr lang="es-ES" dirty="0" smtClean="0"/>
          </a:p>
          <a:p>
            <a:r>
              <a:rPr lang="es-ES" dirty="0" smtClean="0"/>
              <a:t>Llevo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b="1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mis amigos</a:t>
            </a:r>
            <a:r>
              <a:rPr lang="es-ES" b="1" dirty="0" smtClean="0"/>
              <a:t> </a:t>
            </a:r>
            <a:r>
              <a:rPr lang="es-ES" dirty="0" smtClean="0"/>
              <a:t>al cine.</a:t>
            </a:r>
          </a:p>
          <a:p>
            <a:pPr lvl="1"/>
            <a:r>
              <a:rPr lang="es-ES" dirty="0" smtClean="0"/>
              <a:t>I </a:t>
            </a:r>
            <a:r>
              <a:rPr lang="es-ES" dirty="0" err="1" smtClean="0"/>
              <a:t>take</a:t>
            </a:r>
            <a:r>
              <a:rPr lang="es-ES" dirty="0" smtClean="0"/>
              <a:t> my </a:t>
            </a:r>
            <a:r>
              <a:rPr lang="es-ES" dirty="0" err="1" smtClean="0"/>
              <a:t>friends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movies</a:t>
            </a:r>
            <a:r>
              <a:rPr lang="es-ES" dirty="0" smtClean="0"/>
              <a:t>.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Juan tiene </a:t>
            </a:r>
            <a:r>
              <a:rPr lang="es-ES" b="1" dirty="0" smtClean="0">
                <a:solidFill>
                  <a:srgbClr val="00B050"/>
                </a:solidFill>
              </a:rPr>
              <a:t>cinco novias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Juan has </a:t>
            </a:r>
            <a:r>
              <a:rPr lang="es-ES" dirty="0" err="1" smtClean="0"/>
              <a:t>five</a:t>
            </a:r>
            <a:r>
              <a:rPr lang="es-ES" dirty="0" smtClean="0"/>
              <a:t> </a:t>
            </a:r>
            <a:r>
              <a:rPr lang="es-ES" dirty="0" err="1" smtClean="0"/>
              <a:t>girlfriends</a:t>
            </a:r>
            <a:r>
              <a:rPr lang="es-ES" dirty="0" smtClean="0"/>
              <a:t>.</a:t>
            </a:r>
          </a:p>
          <a:p>
            <a:r>
              <a:rPr lang="es-ES" dirty="0" smtClean="0"/>
              <a:t>Juan invita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/>
              <a:t> </a:t>
            </a:r>
            <a:r>
              <a:rPr lang="es-ES" b="1" dirty="0" smtClean="0">
                <a:solidFill>
                  <a:srgbClr val="00B050"/>
                </a:solidFill>
              </a:rPr>
              <a:t>sus novias </a:t>
            </a:r>
            <a:r>
              <a:rPr lang="es-ES" dirty="0" smtClean="0"/>
              <a:t>a comer en </a:t>
            </a:r>
            <a:r>
              <a:rPr lang="es-ES" dirty="0" err="1" smtClean="0"/>
              <a:t>McDonalds</a:t>
            </a:r>
            <a:r>
              <a:rPr lang="es-ES" dirty="0" smtClean="0"/>
              <a:t> porque no tiene dinero</a:t>
            </a:r>
          </a:p>
          <a:p>
            <a:pPr lvl="1"/>
            <a:r>
              <a:rPr lang="es-ES" dirty="0" smtClean="0"/>
              <a:t>Juan invites </a:t>
            </a:r>
            <a:r>
              <a:rPr lang="es-ES" dirty="0" err="1" smtClean="0"/>
              <a:t>his</a:t>
            </a:r>
            <a:r>
              <a:rPr lang="es-ES" dirty="0" smtClean="0"/>
              <a:t> </a:t>
            </a:r>
            <a:r>
              <a:rPr lang="es-ES" dirty="0" err="1" smtClean="0"/>
              <a:t>girlfriends</a:t>
            </a:r>
            <a:r>
              <a:rPr lang="es-ES" dirty="0" smtClean="0"/>
              <a:t>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at </a:t>
            </a:r>
            <a:r>
              <a:rPr lang="es-ES" dirty="0" err="1" smtClean="0"/>
              <a:t>McDonalds</a:t>
            </a:r>
            <a:r>
              <a:rPr lang="es-ES" dirty="0" smtClean="0"/>
              <a:t> </a:t>
            </a:r>
            <a:r>
              <a:rPr lang="es-ES" dirty="0" err="1" smtClean="0"/>
              <a:t>because</a:t>
            </a:r>
            <a:r>
              <a:rPr lang="es-ES" dirty="0" smtClean="0"/>
              <a:t> he </a:t>
            </a:r>
            <a:r>
              <a:rPr lang="es-ES" dirty="0" err="1" smtClean="0"/>
              <a:t>doesn’t</a:t>
            </a:r>
            <a:r>
              <a:rPr lang="es-ES" dirty="0" smtClean="0"/>
              <a:t> </a:t>
            </a:r>
            <a:r>
              <a:rPr lang="es-ES" dirty="0" err="1" smtClean="0"/>
              <a:t>have</a:t>
            </a:r>
            <a:r>
              <a:rPr lang="es-ES" dirty="0" smtClean="0"/>
              <a:t> </a:t>
            </a:r>
            <a:r>
              <a:rPr lang="es-ES" dirty="0" err="1" smtClean="0"/>
              <a:t>money</a:t>
            </a:r>
            <a:r>
              <a:rPr lang="es-E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09600"/>
            <a:ext cx="8229600" cy="5547360"/>
          </a:xfrm>
        </p:spPr>
        <p:txBody>
          <a:bodyPr/>
          <a:lstStyle/>
          <a:p>
            <a:r>
              <a:rPr lang="es-ES" dirty="0" err="1" smtClean="0"/>
              <a:t>If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objects</a:t>
            </a:r>
            <a:r>
              <a:rPr lang="es-ES" dirty="0" smtClean="0"/>
              <a:t> of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sentence</a:t>
            </a:r>
            <a:r>
              <a:rPr lang="es-ES" dirty="0" smtClean="0"/>
              <a:t> </a:t>
            </a:r>
            <a:r>
              <a:rPr lang="es-ES" dirty="0" err="1" smtClean="0"/>
              <a:t>include</a:t>
            </a:r>
            <a:r>
              <a:rPr lang="es-ES" dirty="0" smtClean="0"/>
              <a:t> </a:t>
            </a:r>
            <a:r>
              <a:rPr lang="es-ES" dirty="0" err="1" smtClean="0"/>
              <a:t>several</a:t>
            </a:r>
            <a:r>
              <a:rPr lang="es-ES" dirty="0" smtClean="0"/>
              <a:t> individual </a:t>
            </a:r>
            <a:r>
              <a:rPr lang="es-ES" dirty="0" err="1" smtClean="0"/>
              <a:t>people</a:t>
            </a:r>
            <a:r>
              <a:rPr lang="es-ES" dirty="0" smtClean="0"/>
              <a:t>, </a:t>
            </a:r>
            <a:r>
              <a:rPr lang="es-ES" dirty="0" err="1" smtClean="0"/>
              <a:t>the</a:t>
            </a:r>
            <a:r>
              <a:rPr lang="es-ES" dirty="0" smtClean="0"/>
              <a:t> “a” </a:t>
            </a:r>
            <a:r>
              <a:rPr lang="es-ES" dirty="0" err="1" smtClean="0"/>
              <a:t>is</a:t>
            </a:r>
            <a:r>
              <a:rPr lang="es-ES" dirty="0" smtClean="0"/>
              <a:t> placed </a:t>
            </a:r>
            <a:r>
              <a:rPr lang="es-ES" dirty="0" err="1" smtClean="0"/>
              <a:t>before</a:t>
            </a:r>
            <a:r>
              <a:rPr lang="es-ES" dirty="0" smtClean="0"/>
              <a:t> </a:t>
            </a:r>
            <a:r>
              <a:rPr lang="es-ES" dirty="0" err="1" smtClean="0"/>
              <a:t>each</a:t>
            </a:r>
            <a:r>
              <a:rPr lang="es-ES" dirty="0" smtClean="0"/>
              <a:t> </a:t>
            </a:r>
            <a:r>
              <a:rPr lang="es-ES" dirty="0" err="1" smtClean="0"/>
              <a:t>one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dirty="0" smtClean="0"/>
              <a:t>Juan invita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 </a:t>
            </a:r>
            <a:r>
              <a:rPr lang="es-ES" b="1" dirty="0" smtClean="0"/>
              <a:t>María</a:t>
            </a:r>
            <a:r>
              <a:rPr lang="es-ES" dirty="0" smtClean="0"/>
              <a:t>,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 </a:t>
            </a:r>
            <a:r>
              <a:rPr lang="es-ES" b="1" dirty="0" smtClean="0"/>
              <a:t>Claudia</a:t>
            </a:r>
            <a:r>
              <a:rPr lang="es-ES" dirty="0" smtClean="0"/>
              <a:t>,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b="1" dirty="0" smtClean="0"/>
              <a:t> Sofía</a:t>
            </a:r>
            <a:r>
              <a:rPr lang="es-ES" dirty="0" smtClean="0"/>
              <a:t>,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b="1" dirty="0" smtClean="0"/>
              <a:t> Isabel </a:t>
            </a:r>
            <a:r>
              <a:rPr lang="es-ES" dirty="0" smtClean="0"/>
              <a:t>y</a:t>
            </a:r>
            <a:r>
              <a:rPr lang="es-ES" b="1" dirty="0" smtClean="0">
                <a:solidFill>
                  <a:srgbClr val="00B0F0"/>
                </a:solidFill>
              </a:rPr>
              <a:t> a </a:t>
            </a:r>
            <a:r>
              <a:rPr lang="es-ES" b="1" dirty="0" smtClean="0"/>
              <a:t>Rosita Chiquita </a:t>
            </a:r>
            <a:r>
              <a:rPr lang="es-ES" dirty="0" smtClean="0"/>
              <a:t>a comer en </a:t>
            </a:r>
            <a:r>
              <a:rPr lang="es-ES" dirty="0" err="1" smtClean="0"/>
              <a:t>McDonalds</a:t>
            </a:r>
            <a:r>
              <a:rPr lang="es-ES" dirty="0" smtClean="0"/>
              <a:t>.</a:t>
            </a:r>
          </a:p>
          <a:p>
            <a:pPr lvl="1"/>
            <a:r>
              <a:rPr lang="es-ES" dirty="0" smtClean="0"/>
              <a:t>Juan invites </a:t>
            </a:r>
            <a:r>
              <a:rPr lang="es-ES" dirty="0" err="1" smtClean="0"/>
              <a:t>Maria</a:t>
            </a:r>
            <a:r>
              <a:rPr lang="es-ES" dirty="0" smtClean="0"/>
              <a:t>, Claudia, </a:t>
            </a:r>
            <a:r>
              <a:rPr lang="es-ES" dirty="0" err="1" smtClean="0"/>
              <a:t>Sophia</a:t>
            </a:r>
            <a:r>
              <a:rPr lang="es-ES" dirty="0" smtClean="0"/>
              <a:t>, Isabel and Rosita </a:t>
            </a:r>
            <a:r>
              <a:rPr lang="es-ES" dirty="0" err="1" smtClean="0"/>
              <a:t>to</a:t>
            </a:r>
            <a:r>
              <a:rPr lang="es-ES" dirty="0" smtClean="0"/>
              <a:t> </a:t>
            </a:r>
            <a:r>
              <a:rPr lang="es-ES" dirty="0" err="1" smtClean="0"/>
              <a:t>eat</a:t>
            </a:r>
            <a:r>
              <a:rPr lang="es-ES" dirty="0" smtClean="0"/>
              <a:t> at Mc </a:t>
            </a:r>
            <a:r>
              <a:rPr lang="es-ES" dirty="0" err="1" smtClean="0"/>
              <a:t>Donalds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77</TotalTime>
  <Words>271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Origin</vt:lpstr>
      <vt:lpstr>The personal “a”</vt:lpstr>
      <vt:lpstr>Elements of Spanish Sentences</vt:lpstr>
      <vt:lpstr>La “a” personal</vt:lpstr>
      <vt:lpstr>Common Verbs where people can be objects.</vt:lpstr>
      <vt:lpstr>The personal a is not used…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“a” personal</dc:title>
  <dc:creator>User</dc:creator>
  <cp:lastModifiedBy>Barbara Fraser</cp:lastModifiedBy>
  <cp:revision>10</cp:revision>
  <dcterms:created xsi:type="dcterms:W3CDTF">2009-10-19T18:13:25Z</dcterms:created>
  <dcterms:modified xsi:type="dcterms:W3CDTF">2011-10-21T05:49:37Z</dcterms:modified>
</cp:coreProperties>
</file>