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10/20/2011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10/20/2011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personal “a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err="1" smtClean="0"/>
              <a:t>Elements</a:t>
            </a:r>
            <a:r>
              <a:rPr lang="es-ES" sz="3600" dirty="0" smtClean="0"/>
              <a:t> of </a:t>
            </a:r>
            <a:r>
              <a:rPr lang="es-ES" sz="3600" dirty="0" err="1" smtClean="0"/>
              <a:t>Spanish</a:t>
            </a:r>
            <a:r>
              <a:rPr lang="es-ES" sz="3600" dirty="0" smtClean="0"/>
              <a:t> </a:t>
            </a:r>
            <a:r>
              <a:rPr lang="es-ES" sz="3600" dirty="0" err="1" smtClean="0"/>
              <a:t>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,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a </a:t>
            </a:r>
            <a:r>
              <a:rPr lang="es-ES" dirty="0" err="1" smtClean="0">
                <a:solidFill>
                  <a:srgbClr val="002060"/>
                </a:solidFill>
              </a:rPr>
              <a:t>subject</a:t>
            </a:r>
            <a:r>
              <a:rPr lang="es-ES" dirty="0" smtClean="0"/>
              <a:t>, a </a:t>
            </a:r>
            <a:r>
              <a:rPr lang="es-ES" dirty="0" err="1" smtClean="0">
                <a:solidFill>
                  <a:srgbClr val="C00000"/>
                </a:solidFill>
              </a:rPr>
              <a:t>verb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/>
              <a:t>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002060"/>
                </a:solidFill>
              </a:rPr>
              <a:t>Yo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escucho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la radio</a:t>
            </a:r>
          </a:p>
          <a:p>
            <a:r>
              <a:rPr lang="es-ES" b="1" dirty="0" smtClean="0">
                <a:solidFill>
                  <a:srgbClr val="002060"/>
                </a:solidFill>
              </a:rPr>
              <a:t>S</a:t>
            </a:r>
            <a:r>
              <a:rPr lang="es-ES" dirty="0" smtClean="0"/>
              <a:t>	</a:t>
            </a:r>
            <a:r>
              <a:rPr lang="es-ES" b="1" dirty="0" smtClean="0">
                <a:solidFill>
                  <a:srgbClr val="C00000"/>
                </a:solidFill>
              </a:rPr>
              <a:t>V</a:t>
            </a:r>
            <a:r>
              <a:rPr lang="es-ES" dirty="0" smtClean="0"/>
              <a:t>		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>
                <a:solidFill>
                  <a:srgbClr val="002060"/>
                </a:solidFill>
              </a:rPr>
              <a:t>Mi amigo </a:t>
            </a:r>
            <a:r>
              <a:rPr lang="es-ES" dirty="0" smtClean="0">
                <a:solidFill>
                  <a:srgbClr val="C00000"/>
                </a:solidFill>
              </a:rPr>
              <a:t>come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papas fritas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T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vino</a:t>
            </a:r>
            <a:r>
              <a:rPr lang="es-ES" dirty="0" smtClean="0"/>
              <a:t> por la mañana.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“a”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personal </a:t>
            </a:r>
            <a:r>
              <a:rPr lang="es-ES" b="1" dirty="0" smtClean="0"/>
              <a:t>“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of a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persons</a:t>
            </a:r>
            <a:r>
              <a:rPr lang="es-ES" dirty="0" smtClean="0"/>
              <a:t>.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equivalent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Llamo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mi amiga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Invitamos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>
                <a:solidFill>
                  <a:srgbClr val="00B050"/>
                </a:solidFill>
              </a:rPr>
              <a:t>Celia</a:t>
            </a:r>
            <a:r>
              <a:rPr lang="es-ES" dirty="0" smtClean="0"/>
              <a:t> a la fiesta.</a:t>
            </a:r>
          </a:p>
          <a:p>
            <a:endParaRPr lang="es-ES" dirty="0" smtClean="0"/>
          </a:p>
          <a:p>
            <a:r>
              <a:rPr lang="es-ES" dirty="0" smtClean="0"/>
              <a:t>Juana escribe una carta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>
                <a:solidFill>
                  <a:srgbClr val="00B050"/>
                </a:solidFill>
              </a:rPr>
              <a:t>Juanita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Verbs where people can be objects.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Llamar</a:t>
            </a:r>
            <a:r>
              <a:rPr lang="en-US" dirty="0" smtClean="0"/>
              <a:t>		To call (someone)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		To take (someone somewhere)</a:t>
            </a:r>
          </a:p>
          <a:p>
            <a:r>
              <a:rPr lang="en-US" dirty="0" err="1" smtClean="0"/>
              <a:t>Invitar</a:t>
            </a:r>
            <a:r>
              <a:rPr lang="en-US" dirty="0" smtClean="0"/>
              <a:t>		To invite (someone)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		To write  (someone something)</a:t>
            </a:r>
          </a:p>
          <a:p>
            <a:r>
              <a:rPr lang="en-US" dirty="0" err="1" smtClean="0"/>
              <a:t>Conocer</a:t>
            </a:r>
            <a:r>
              <a:rPr lang="en-US" dirty="0" smtClean="0"/>
              <a:t>		To know (someone)</a:t>
            </a:r>
          </a:p>
          <a:p>
            <a:r>
              <a:rPr lang="en-US" dirty="0" err="1" smtClean="0"/>
              <a:t>Ver</a:t>
            </a:r>
            <a:r>
              <a:rPr lang="en-US" dirty="0" smtClean="0"/>
              <a:t>			To see (someone)</a:t>
            </a:r>
          </a:p>
          <a:p>
            <a:r>
              <a:rPr lang="en-US" dirty="0" err="1" smtClean="0"/>
              <a:t>Amar</a:t>
            </a:r>
            <a:r>
              <a:rPr lang="en-US" dirty="0" smtClean="0"/>
              <a:t>		To love (someone)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		To talk (to someone)*	</a:t>
            </a:r>
          </a:p>
          <a:p>
            <a:r>
              <a:rPr lang="en-US" dirty="0" err="1" smtClean="0"/>
              <a:t>Mandar</a:t>
            </a:r>
            <a:r>
              <a:rPr lang="en-US" dirty="0" smtClean="0"/>
              <a:t>/</a:t>
            </a:r>
            <a:r>
              <a:rPr lang="en-US" dirty="0" err="1" smtClean="0"/>
              <a:t>enviar</a:t>
            </a:r>
            <a:r>
              <a:rPr lang="en-US" dirty="0" smtClean="0"/>
              <a:t>	To send (someone something)</a:t>
            </a:r>
          </a:p>
          <a:p>
            <a:r>
              <a:rPr lang="es-ES" dirty="0" smtClean="0"/>
              <a:t>Dar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(</a:t>
            </a:r>
            <a:r>
              <a:rPr lang="es-ES" dirty="0" err="1" smtClean="0"/>
              <a:t>someone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personal a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used</a:t>
            </a:r>
            <a:r>
              <a:rPr lang="es-ES" dirty="0" smtClean="0">
                <a:solidFill>
                  <a:schemeClr val="tx1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i="1" dirty="0" err="1" smtClean="0"/>
              <a:t>When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object</a:t>
            </a:r>
            <a:r>
              <a:rPr lang="es-ES" b="1" i="1" dirty="0" smtClean="0"/>
              <a:t> of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sentence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not</a:t>
            </a:r>
            <a:r>
              <a:rPr lang="es-ES" b="1" i="1" dirty="0" smtClean="0"/>
              <a:t> </a:t>
            </a:r>
            <a:r>
              <a:rPr lang="es-ES" b="1" i="1" dirty="0" err="1" smtClean="0"/>
              <a:t>human</a:t>
            </a:r>
            <a:r>
              <a:rPr lang="es-ES" b="1" i="1" dirty="0" smtClean="0"/>
              <a:t>…</a:t>
            </a:r>
          </a:p>
          <a:p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Karla lleva </a:t>
            </a:r>
            <a:r>
              <a:rPr lang="es-ES" b="1" dirty="0" smtClean="0">
                <a:solidFill>
                  <a:srgbClr val="00B050"/>
                </a:solidFill>
              </a:rPr>
              <a:t>los libros </a:t>
            </a:r>
            <a:r>
              <a:rPr lang="es-ES" dirty="0" smtClean="0"/>
              <a:t>a la biblioteca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books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Karla lleva</a:t>
            </a:r>
            <a:r>
              <a:rPr lang="es-ES" b="1" dirty="0" smtClean="0">
                <a:solidFill>
                  <a:srgbClr val="00B0F0"/>
                </a:solidFill>
              </a:rPr>
              <a:t> a</a:t>
            </a:r>
            <a:r>
              <a:rPr lang="es-ES" b="1" dirty="0" smtClean="0">
                <a:solidFill>
                  <a:srgbClr val="00B050"/>
                </a:solidFill>
              </a:rPr>
              <a:t> su hermana </a:t>
            </a:r>
            <a:r>
              <a:rPr lang="es-ES" dirty="0" smtClean="0"/>
              <a:t>a la biblioteca.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 </a:t>
            </a:r>
            <a:r>
              <a:rPr lang="es-ES" i="1" dirty="0" err="1" smtClean="0"/>
              <a:t>sister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txBody>
          <a:bodyPr>
            <a:normAutofit fontScale="92500" lnSpcReduction="10000"/>
          </a:bodyPr>
          <a:lstStyle/>
          <a:p>
            <a:r>
              <a:rPr lang="es-ES" b="1" i="1" dirty="0" err="1" smtClean="0"/>
              <a:t>Neither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it</a:t>
            </a:r>
            <a:r>
              <a:rPr lang="es-ES" b="1" i="1" dirty="0" smtClean="0"/>
              <a:t> </a:t>
            </a:r>
            <a:r>
              <a:rPr lang="es-ES" b="1" i="1" dirty="0" err="1" smtClean="0"/>
              <a:t>used</a:t>
            </a:r>
            <a:r>
              <a:rPr lang="es-ES" b="1" i="1" dirty="0" smtClean="0"/>
              <a:t> </a:t>
            </a:r>
            <a:r>
              <a:rPr lang="es-ES" b="1" i="1" dirty="0" err="1" smtClean="0"/>
              <a:t>with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verb</a:t>
            </a:r>
            <a:r>
              <a:rPr lang="es-ES" b="1" i="1" dirty="0" smtClean="0"/>
              <a:t> “tener”</a:t>
            </a:r>
          </a:p>
          <a:p>
            <a:endParaRPr lang="es-ES" i="1" dirty="0" smtClean="0"/>
          </a:p>
          <a:p>
            <a:endParaRPr lang="es-ES" i="1" dirty="0" smtClean="0"/>
          </a:p>
          <a:p>
            <a:r>
              <a:rPr lang="es-ES" dirty="0" smtClean="0"/>
              <a:t>Tengo </a:t>
            </a:r>
            <a:r>
              <a:rPr lang="es-ES" b="1" dirty="0" smtClean="0">
                <a:solidFill>
                  <a:srgbClr val="00B050"/>
                </a:solidFill>
              </a:rPr>
              <a:t>muchos amigos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endParaRPr lang="es-ES" dirty="0" smtClean="0"/>
          </a:p>
          <a:p>
            <a:r>
              <a:rPr lang="es-ES" dirty="0" smtClean="0"/>
              <a:t>Llevo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mis amigos</a:t>
            </a:r>
            <a:r>
              <a:rPr lang="es-ES" b="1" dirty="0" smtClean="0"/>
              <a:t> </a:t>
            </a:r>
            <a:r>
              <a:rPr lang="es-ES" dirty="0" smtClean="0"/>
              <a:t>al cine.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take</a:t>
            </a:r>
            <a:r>
              <a:rPr lang="es-ES" dirty="0" smtClean="0"/>
              <a:t> my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Juan tiene </a:t>
            </a:r>
            <a:r>
              <a:rPr lang="es-ES" b="1" dirty="0" smtClean="0">
                <a:solidFill>
                  <a:srgbClr val="00B050"/>
                </a:solidFill>
              </a:rPr>
              <a:t>cinco novias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has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.</a:t>
            </a:r>
          </a:p>
          <a:p>
            <a:r>
              <a:rPr lang="es-ES" dirty="0" smtClean="0"/>
              <a:t>Juan invita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sus novias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 porque no tiene dinero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</a:t>
            </a:r>
            <a:r>
              <a:rPr lang="es-ES" dirty="0" err="1" smtClean="0"/>
              <a:t>McDonalds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he </a:t>
            </a:r>
            <a:r>
              <a:rPr lang="es-ES" dirty="0" err="1" smtClean="0"/>
              <a:t>doesn’t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individual </a:t>
            </a:r>
            <a:r>
              <a:rPr lang="es-ES" dirty="0" err="1" smtClean="0"/>
              <a:t>people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“a” </a:t>
            </a:r>
            <a:r>
              <a:rPr lang="es-ES" dirty="0" err="1" smtClean="0"/>
              <a:t>is</a:t>
            </a:r>
            <a:r>
              <a:rPr lang="es-ES" dirty="0" smtClean="0"/>
              <a:t> placed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Juan invita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María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Claudia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Sofía</a:t>
            </a:r>
            <a:r>
              <a:rPr lang="es-ES" dirty="0" smtClean="0"/>
              <a:t>,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Isabel </a:t>
            </a:r>
            <a:r>
              <a:rPr lang="es-ES" dirty="0" smtClean="0"/>
              <a:t>y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/>
              <a:t>Rosita Chiquita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Maria</a:t>
            </a:r>
            <a:r>
              <a:rPr lang="es-ES" dirty="0" smtClean="0"/>
              <a:t>, Claudia, </a:t>
            </a:r>
            <a:r>
              <a:rPr lang="es-ES" dirty="0" err="1" smtClean="0"/>
              <a:t>Sophia</a:t>
            </a:r>
            <a:r>
              <a:rPr lang="es-ES" dirty="0" smtClean="0"/>
              <a:t>, Isabel and Rosita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Mc </a:t>
            </a:r>
            <a:r>
              <a:rPr lang="es-ES" dirty="0" err="1" smtClean="0"/>
              <a:t>Donalds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271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The personal “a”</vt:lpstr>
      <vt:lpstr>Elements of Spanish Sentences</vt:lpstr>
      <vt:lpstr>La “a” personal</vt:lpstr>
      <vt:lpstr>Common Verbs where people can be objects.</vt:lpstr>
      <vt:lpstr>The personal a is not used…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“a” personal</dc:title>
  <dc:creator>User</dc:creator>
  <cp:lastModifiedBy>Barbara Fraser</cp:lastModifiedBy>
  <cp:revision>10</cp:revision>
  <dcterms:created xsi:type="dcterms:W3CDTF">2009-10-19T18:13:25Z</dcterms:created>
  <dcterms:modified xsi:type="dcterms:W3CDTF">2011-10-21T05:49:37Z</dcterms:modified>
</cp:coreProperties>
</file>