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Lst>
  <p:notesMasterIdLst>
    <p:notesMasterId r:id="rId21"/>
  </p:notesMasterIdLst>
  <p:sldIdLst>
    <p:sldId id="430" r:id="rId3"/>
    <p:sldId id="432" r:id="rId4"/>
    <p:sldId id="433" r:id="rId5"/>
    <p:sldId id="434" r:id="rId6"/>
    <p:sldId id="435" r:id="rId7"/>
    <p:sldId id="436" r:id="rId8"/>
    <p:sldId id="437" r:id="rId9"/>
    <p:sldId id="438" r:id="rId10"/>
    <p:sldId id="439" r:id="rId11"/>
    <p:sldId id="440" r:id="rId12"/>
    <p:sldId id="441" r:id="rId13"/>
    <p:sldId id="442" r:id="rId14"/>
    <p:sldId id="443" r:id="rId15"/>
    <p:sldId id="444" r:id="rId16"/>
    <p:sldId id="445" r:id="rId17"/>
    <p:sldId id="446" r:id="rId18"/>
    <p:sldId id="447" r:id="rId19"/>
    <p:sldId id="448"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ippa Rowcliffe" initials="PR" lastIdx="9" clrIdx="0"/>
  <p:cmAuthor id="1" name="Chan, Madeline" initials="CM" lastIdx="7" clrIdx="1">
    <p:extLst>
      <p:ext uri="{19B8F6BF-5375-455C-9EA6-DF929625EA0E}">
        <p15:presenceInfo xmlns:p15="http://schemas.microsoft.com/office/powerpoint/2012/main" userId="S-1-5-21-3458574638-2780845101-4193349012-391372" providerId="AD"/>
      </p:ext>
    </p:extLst>
  </p:cmAuthor>
  <p:cmAuthor id="2" name="Kira Koepke" initials="KK" lastIdx="4" clrIdx="2">
    <p:extLst>
      <p:ext uri="{19B8F6BF-5375-455C-9EA6-DF929625EA0E}">
        <p15:presenceInfo xmlns:p15="http://schemas.microsoft.com/office/powerpoint/2012/main" userId="230afa8ecdf5c68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B565"/>
    <a:srgbClr val="5EAFA6"/>
    <a:srgbClr val="8064A2"/>
    <a:srgbClr val="80A1B6"/>
    <a:srgbClr val="72BE00"/>
    <a:srgbClr val="86B756"/>
    <a:srgbClr val="D5EAC1"/>
    <a:srgbClr val="B1AB9D"/>
    <a:srgbClr val="6DB811"/>
    <a:srgbClr val="F3D4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230" autoAdjust="0"/>
    <p:restoredTop sz="65876" autoAdjust="0"/>
  </p:normalViewPr>
  <p:slideViewPr>
    <p:cSldViewPr snapToGrid="0">
      <p:cViewPr varScale="1">
        <p:scale>
          <a:sx n="76" d="100"/>
          <a:sy n="76" d="100"/>
        </p:scale>
        <p:origin x="2256"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D7EB2E-CC48-45D7-9C52-6A031F0DF90E}" type="datetimeFigureOut">
              <a:rPr lang="en-US" smtClean="0"/>
              <a:t>6/11/2019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280C14-FD51-40A3-A9B8-7B215FECCA20}" type="slidenum">
              <a:rPr lang="en-US" smtClean="0"/>
              <a:t>‹#›</a:t>
            </a:fld>
            <a:endParaRPr lang="en-US"/>
          </a:p>
        </p:txBody>
      </p:sp>
    </p:spTree>
    <p:extLst>
      <p:ext uri="{BB962C8B-B14F-4D97-AF65-F5344CB8AC3E}">
        <p14:creationId xmlns:p14="http://schemas.microsoft.com/office/powerpoint/2010/main" val="4098944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Hello</a:t>
            </a:r>
          </a:p>
          <a:p>
            <a:r>
              <a:rPr lang="en-US" baseline="0" dirty="0"/>
              <a:t>You have come to the TDI Facilitator Training for our 2019-2020 Pilot Study.</a:t>
            </a:r>
          </a:p>
          <a:p>
            <a:r>
              <a:rPr lang="en-US" baseline="0" dirty="0"/>
              <a:t>This module has been developed at the Human Early Learning Partnership at the University of British Columbia.</a:t>
            </a:r>
            <a:endParaRPr lang="en-US" dirty="0"/>
          </a:p>
        </p:txBody>
      </p:sp>
      <p:sp>
        <p:nvSpPr>
          <p:cNvPr id="4" name="Slide Number Placeholder 3"/>
          <p:cNvSpPr>
            <a:spLocks noGrp="1"/>
          </p:cNvSpPr>
          <p:nvPr>
            <p:ph type="sldNum" sz="quarter" idx="10"/>
          </p:nvPr>
        </p:nvSpPr>
        <p:spPr/>
        <p:txBody>
          <a:bodyPr/>
          <a:lstStyle/>
          <a:p>
            <a:fld id="{B5280C14-FD51-40A3-A9B8-7B215FECCA20}" type="slidenum">
              <a:rPr lang="en-US" smtClean="0"/>
              <a:pPr/>
              <a:t>1</a:t>
            </a:fld>
            <a:endParaRPr lang="en-US"/>
          </a:p>
        </p:txBody>
      </p:sp>
    </p:spTree>
    <p:extLst>
      <p:ext uri="{BB962C8B-B14F-4D97-AF65-F5344CB8AC3E}">
        <p14:creationId xmlns:p14="http://schemas.microsoft.com/office/powerpoint/2010/main" val="4038347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TDI is part</a:t>
            </a:r>
            <a:r>
              <a:rPr lang="en-US" baseline="0" dirty="0"/>
              <a:t> of a longitudinal child</a:t>
            </a:r>
            <a:r>
              <a:rPr lang="en-US" baseline="0" dirty="0" smtClean="0"/>
              <a:t> development monitoring </a:t>
            </a:r>
            <a:r>
              <a:rPr lang="en-US" baseline="0" dirty="0"/>
              <a:t>system at the Human Early Learning Partnership, UBC. Some of you may be familiar with some of the other HELP </a:t>
            </a:r>
            <a:r>
              <a:rPr lang="en-US" baseline="0" dirty="0" smtClean="0"/>
              <a:t>tools and data resources </a:t>
            </a:r>
            <a:r>
              <a:rPr lang="en-US" baseline="0" dirty="0"/>
              <a:t>– you may even have used information collected through these tools to inform decision making within your organization or community.</a:t>
            </a:r>
          </a:p>
          <a:p>
            <a:endParaRPr lang="en-US" baseline="0" dirty="0"/>
          </a:p>
          <a:p>
            <a:r>
              <a:rPr lang="en-US" dirty="0"/>
              <a:t>If</a:t>
            </a:r>
            <a:r>
              <a:rPr lang="en-US" baseline="0" dirty="0"/>
              <a:t> we are able to demonstrate the feasibility of using the TDI in </a:t>
            </a:r>
            <a:r>
              <a:rPr lang="en-US" baseline="0" dirty="0" smtClean="0"/>
              <a:t>communities such as yours, </a:t>
            </a:r>
            <a:r>
              <a:rPr lang="en-US" baseline="0" dirty="0"/>
              <a:t>the long-term goal is to link </a:t>
            </a:r>
            <a:r>
              <a:rPr lang="en-US" baseline="0" dirty="0" smtClean="0"/>
              <a:t>the TDI </a:t>
            </a:r>
            <a:r>
              <a:rPr lang="en-US" baseline="0" dirty="0"/>
              <a:t>information</a:t>
            </a:r>
            <a:r>
              <a:rPr lang="en-US" baseline="0" dirty="0" smtClean="0"/>
              <a:t> on families with young children with data from the other tools -- so </a:t>
            </a:r>
            <a:r>
              <a:rPr lang="en-US" baseline="0" dirty="0"/>
              <a:t>that we can observe what is happening with children over </a:t>
            </a:r>
            <a:r>
              <a:rPr lang="en-US" baseline="0" dirty="0" smtClean="0"/>
              <a:t>time, and which factors make a difference for the health and wellbeing of our children.</a:t>
            </a:r>
          </a:p>
          <a:p>
            <a:endParaRPr lang="en-US" baseline="0" dirty="0" smtClean="0"/>
          </a:p>
          <a:p>
            <a:r>
              <a:rPr lang="en-US" baseline="0" dirty="0" smtClean="0"/>
              <a:t>We anticipate that Collecting and sharing data from the TDI and </a:t>
            </a:r>
            <a:r>
              <a:rPr lang="en-US" baseline="0" dirty="0" err="1" smtClean="0"/>
              <a:t>HELP’s</a:t>
            </a:r>
            <a:r>
              <a:rPr lang="en-US" baseline="0" dirty="0" smtClean="0"/>
              <a:t> other child monitoring tools will </a:t>
            </a:r>
            <a:r>
              <a:rPr lang="en-US" baseline="0" dirty="0"/>
              <a:t>help us understand how </a:t>
            </a:r>
            <a:r>
              <a:rPr lang="en-US" baseline="0" dirty="0" smtClean="0"/>
              <a:t>we, in communities in British Columbia, </a:t>
            </a:r>
            <a:r>
              <a:rPr lang="en-US" baseline="0" dirty="0"/>
              <a:t>can build </a:t>
            </a:r>
            <a:r>
              <a:rPr lang="en-US" baseline="0" dirty="0" smtClean="0"/>
              <a:t>a early childhood support </a:t>
            </a:r>
            <a:r>
              <a:rPr lang="en-US" baseline="0" dirty="0"/>
              <a:t>system</a:t>
            </a:r>
            <a:r>
              <a:rPr lang="en-US" baseline="0" dirty="0" smtClean="0"/>
              <a:t> that helps </a:t>
            </a:r>
            <a:r>
              <a:rPr lang="en-US" baseline="0" dirty="0"/>
              <a:t>all children and families thrive.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5280C14-FD51-40A3-A9B8-7B215FECCA20}" type="slidenum">
              <a:rPr lang="en-US" smtClean="0"/>
              <a:pPr/>
              <a:t>10</a:t>
            </a:fld>
            <a:endParaRPr lang="en-US"/>
          </a:p>
        </p:txBody>
      </p:sp>
    </p:spTree>
    <p:extLst>
      <p:ext uri="{BB962C8B-B14F-4D97-AF65-F5344CB8AC3E}">
        <p14:creationId xmlns:p14="http://schemas.microsoft.com/office/powerpoint/2010/main" val="2829838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With HELP’s monitoring system, we are trying to capture the voices of parents, teachers, and children themselves.</a:t>
            </a:r>
            <a:r>
              <a:rPr lang="en-US" baseline="0" dirty="0"/>
              <a:t> </a:t>
            </a:r>
            <a:r>
              <a:rPr lang="en-US" dirty="0"/>
              <a:t>The TDI is completed by parents of toddlers</a:t>
            </a:r>
            <a:r>
              <a:rPr lang="en-US" dirty="0" smtClean="0"/>
              <a:t>.</a:t>
            </a:r>
          </a:p>
          <a:p>
            <a:endParaRPr lang="en-US" dirty="0" smtClean="0"/>
          </a:p>
          <a:p>
            <a:r>
              <a:rPr lang="en-US" dirty="0" smtClean="0"/>
              <a:t>A</a:t>
            </a:r>
            <a:r>
              <a:rPr lang="en-US" baseline="0" dirty="0" smtClean="0"/>
              <a:t> unique aspect of </a:t>
            </a:r>
            <a:r>
              <a:rPr lang="en-US" baseline="0" dirty="0" err="1" smtClean="0"/>
              <a:t>HELP’s</a:t>
            </a:r>
            <a:r>
              <a:rPr lang="en-US" baseline="0" dirty="0" smtClean="0"/>
              <a:t> monitoring system is that the different surveys capture the voices of different stakeholder groups.</a:t>
            </a:r>
          </a:p>
          <a:p>
            <a:endParaRPr lang="en-US" baseline="0" dirty="0" smtClean="0"/>
          </a:p>
          <a:p>
            <a:r>
              <a:rPr lang="en-US" dirty="0" smtClean="0"/>
              <a:t>The TDI is completed by parents of toddlers.</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5280C14-FD51-40A3-A9B8-7B215FECCA20}" type="slidenum">
              <a:rPr lang="en-US" smtClean="0"/>
              <a:pPr/>
              <a:t>11</a:t>
            </a:fld>
            <a:endParaRPr lang="en-US"/>
          </a:p>
        </p:txBody>
      </p:sp>
    </p:spTree>
    <p:extLst>
      <p:ext uri="{BB962C8B-B14F-4D97-AF65-F5344CB8AC3E}">
        <p14:creationId xmlns:p14="http://schemas.microsoft.com/office/powerpoint/2010/main" val="1911785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CHEQ – which stands for Childhood Experiences Questionnaire – is similar to the </a:t>
            </a:r>
            <a:r>
              <a:rPr lang="en-US" dirty="0" smtClean="0"/>
              <a:t>TDI.</a:t>
            </a:r>
            <a:r>
              <a:rPr lang="en-US" baseline="0" dirty="0" smtClean="0"/>
              <a:t> It contains similar questions and </a:t>
            </a:r>
            <a:r>
              <a:rPr lang="en-US" dirty="0" smtClean="0"/>
              <a:t>is also completed </a:t>
            </a:r>
            <a:r>
              <a:rPr lang="en-US" dirty="0"/>
              <a:t>by </a:t>
            </a:r>
            <a:r>
              <a:rPr lang="en-US" dirty="0" smtClean="0"/>
              <a:t>parents.</a:t>
            </a:r>
          </a:p>
          <a:p>
            <a:r>
              <a:rPr lang="en-US" dirty="0" smtClean="0"/>
              <a:t>The</a:t>
            </a:r>
            <a:r>
              <a:rPr lang="en-US" baseline="0" dirty="0" smtClean="0"/>
              <a:t> important difference is that the CHEQ is filled out by parents when their children start school – that is, parents complete the CHEQ </a:t>
            </a:r>
            <a:r>
              <a:rPr lang="en-US" dirty="0" err="1" smtClean="0"/>
              <a:t>t</a:t>
            </a:r>
            <a:r>
              <a:rPr lang="en-US" dirty="0" smtClean="0"/>
              <a:t> </a:t>
            </a:r>
            <a:r>
              <a:rPr lang="en-US" dirty="0"/>
              <a:t>the beginning of</a:t>
            </a:r>
            <a:r>
              <a:rPr lang="en-US" dirty="0" smtClean="0"/>
              <a:t> the kindergarten year.</a:t>
            </a:r>
            <a:endParaRPr lang="en-US" dirty="0"/>
          </a:p>
          <a:p>
            <a:endParaRPr lang="en-US" dirty="0"/>
          </a:p>
        </p:txBody>
      </p:sp>
      <p:sp>
        <p:nvSpPr>
          <p:cNvPr id="4" name="Slide Number Placeholder 3"/>
          <p:cNvSpPr>
            <a:spLocks noGrp="1"/>
          </p:cNvSpPr>
          <p:nvPr>
            <p:ph type="sldNum" sz="quarter" idx="10"/>
          </p:nvPr>
        </p:nvSpPr>
        <p:spPr/>
        <p:txBody>
          <a:bodyPr/>
          <a:lstStyle/>
          <a:p>
            <a:fld id="{B5280C14-FD51-40A3-A9B8-7B215FECCA20}" type="slidenum">
              <a:rPr lang="en-US" smtClean="0"/>
              <a:pPr/>
              <a:t>12</a:t>
            </a:fld>
            <a:endParaRPr lang="en-US"/>
          </a:p>
        </p:txBody>
      </p:sp>
    </p:spTree>
    <p:extLst>
      <p:ext uri="{BB962C8B-B14F-4D97-AF65-F5344CB8AC3E}">
        <p14:creationId xmlns:p14="http://schemas.microsoft.com/office/powerpoint/2010/main" val="190684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EDI – which stands for Early Development Instrument –</a:t>
            </a:r>
            <a:r>
              <a:rPr lang="en-US" dirty="0" smtClean="0"/>
              <a:t> captures the voice of teachers. The EDI is </a:t>
            </a:r>
            <a:r>
              <a:rPr lang="en-US" dirty="0"/>
              <a:t>completed by kindergarten teachers</a:t>
            </a:r>
            <a:r>
              <a:rPr lang="en-US" dirty="0" smtClean="0"/>
              <a:t> during the middle of the kindergarten year, and </a:t>
            </a:r>
            <a:r>
              <a:rPr lang="en-US" dirty="0"/>
              <a:t>gives us</a:t>
            </a:r>
            <a:r>
              <a:rPr lang="en-US" dirty="0" smtClean="0"/>
              <a:t> holistic information </a:t>
            </a:r>
            <a:r>
              <a:rPr lang="en-US" dirty="0"/>
              <a:t>on children’s</a:t>
            </a:r>
            <a:r>
              <a:rPr lang="en-US" dirty="0" smtClean="0"/>
              <a:t> social competence, emotional maturity, physical health and wellbeing, their </a:t>
            </a:r>
            <a:r>
              <a:rPr lang="en-US" dirty="0"/>
              <a:t>cognitive</a:t>
            </a:r>
            <a:r>
              <a:rPr lang="en-US" dirty="0" smtClean="0"/>
              <a:t> development, and their communication skills.</a:t>
            </a:r>
            <a:endParaRPr lang="en-US" dirty="0"/>
          </a:p>
          <a:p>
            <a:endParaRPr lang="en-US" dirty="0"/>
          </a:p>
        </p:txBody>
      </p:sp>
      <p:sp>
        <p:nvSpPr>
          <p:cNvPr id="4" name="Slide Number Placeholder 3"/>
          <p:cNvSpPr>
            <a:spLocks noGrp="1"/>
          </p:cNvSpPr>
          <p:nvPr>
            <p:ph type="sldNum" sz="quarter" idx="10"/>
          </p:nvPr>
        </p:nvSpPr>
        <p:spPr/>
        <p:txBody>
          <a:bodyPr/>
          <a:lstStyle/>
          <a:p>
            <a:fld id="{B5280C14-FD51-40A3-A9B8-7B215FECCA20}" type="slidenum">
              <a:rPr lang="en-US" smtClean="0"/>
              <a:pPr/>
              <a:t>13</a:t>
            </a:fld>
            <a:endParaRPr lang="en-US"/>
          </a:p>
        </p:txBody>
      </p:sp>
    </p:spTree>
    <p:extLst>
      <p:ext uri="{BB962C8B-B14F-4D97-AF65-F5344CB8AC3E}">
        <p14:creationId xmlns:p14="http://schemas.microsoft.com/office/powerpoint/2010/main" val="712860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MDI – the Middle Years Development Instrument</a:t>
            </a:r>
            <a:r>
              <a:rPr lang="en-US" dirty="0" smtClean="0"/>
              <a:t> – captures the voice of children themselves.</a:t>
            </a:r>
          </a:p>
          <a:p>
            <a:r>
              <a:rPr lang="en-US" dirty="0" smtClean="0"/>
              <a:t>The MDI is completed by children in elementary school, in grades 4 and grade 7.</a:t>
            </a:r>
            <a:r>
              <a:rPr lang="en-US" baseline="0" dirty="0" smtClean="0"/>
              <a:t> </a:t>
            </a:r>
            <a:r>
              <a:rPr lang="en-US" dirty="0" smtClean="0"/>
              <a:t>On </a:t>
            </a:r>
            <a:r>
              <a:rPr lang="en-US" dirty="0"/>
              <a:t>the MDI, children</a:t>
            </a:r>
            <a:r>
              <a:rPr lang="en-US" dirty="0" smtClean="0"/>
              <a:t> can tell </a:t>
            </a:r>
            <a:r>
              <a:rPr lang="en-US" dirty="0"/>
              <a:t>us about their wellbeing, their social </a:t>
            </a:r>
            <a:r>
              <a:rPr lang="en-US" dirty="0" smtClean="0"/>
              <a:t>relationships with peers and with adults, and </a:t>
            </a:r>
            <a:r>
              <a:rPr lang="en-US" dirty="0"/>
              <a:t>how they spend their time out of school.</a:t>
            </a:r>
          </a:p>
          <a:p>
            <a:endParaRPr lang="en-US" dirty="0"/>
          </a:p>
        </p:txBody>
      </p:sp>
      <p:sp>
        <p:nvSpPr>
          <p:cNvPr id="4" name="Slide Number Placeholder 3"/>
          <p:cNvSpPr>
            <a:spLocks noGrp="1"/>
          </p:cNvSpPr>
          <p:nvPr>
            <p:ph type="sldNum" sz="quarter" idx="10"/>
          </p:nvPr>
        </p:nvSpPr>
        <p:spPr/>
        <p:txBody>
          <a:bodyPr/>
          <a:lstStyle/>
          <a:p>
            <a:fld id="{B5280C14-FD51-40A3-A9B8-7B215FECCA20}" type="slidenum">
              <a:rPr lang="en-US" smtClean="0"/>
              <a:pPr/>
              <a:t>14</a:t>
            </a:fld>
            <a:endParaRPr lang="en-US"/>
          </a:p>
        </p:txBody>
      </p:sp>
    </p:spTree>
    <p:extLst>
      <p:ext uri="{BB962C8B-B14F-4D97-AF65-F5344CB8AC3E}">
        <p14:creationId xmlns:p14="http://schemas.microsoft.com/office/powerpoint/2010/main" val="3836215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Further information on HELP’s monitoring system and all our surveys can be found at HELP’s website:</a:t>
            </a:r>
            <a:r>
              <a:rPr lang="en-US" baseline="0" dirty="0"/>
              <a:t> </a:t>
            </a:r>
            <a:r>
              <a:rPr lang="en-US" dirty="0"/>
              <a:t>help.ubc.ca</a:t>
            </a:r>
          </a:p>
          <a:p>
            <a:endParaRPr lang="en-US" dirty="0"/>
          </a:p>
        </p:txBody>
      </p:sp>
      <p:sp>
        <p:nvSpPr>
          <p:cNvPr id="4" name="Slide Number Placeholder 3"/>
          <p:cNvSpPr>
            <a:spLocks noGrp="1"/>
          </p:cNvSpPr>
          <p:nvPr>
            <p:ph type="sldNum" sz="quarter" idx="10"/>
          </p:nvPr>
        </p:nvSpPr>
        <p:spPr/>
        <p:txBody>
          <a:bodyPr/>
          <a:lstStyle/>
          <a:p>
            <a:fld id="{B5280C14-FD51-40A3-A9B8-7B215FECCA20}" type="slidenum">
              <a:rPr lang="en-US" smtClean="0"/>
              <a:pPr/>
              <a:t>15</a:t>
            </a:fld>
            <a:endParaRPr lang="en-US"/>
          </a:p>
        </p:txBody>
      </p:sp>
    </p:spTree>
    <p:extLst>
      <p:ext uri="{BB962C8B-B14F-4D97-AF65-F5344CB8AC3E}">
        <p14:creationId xmlns:p14="http://schemas.microsoft.com/office/powerpoint/2010/main" val="522822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65" name="Google Shape;465;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Research</a:t>
            </a:r>
            <a:r>
              <a:rPr lang="en-US" baseline="0" dirty="0"/>
              <a:t> has repeatedly shown that c</a:t>
            </a:r>
            <a:r>
              <a:rPr lang="en-US" dirty="0"/>
              <a:t>hildren’s early experiences</a:t>
            </a:r>
            <a:r>
              <a:rPr lang="en-US" baseline="0" dirty="0"/>
              <a:t> are</a:t>
            </a:r>
            <a:r>
              <a:rPr lang="en-US" baseline="0" dirty="0" smtClean="0"/>
              <a:t> fundamentally </a:t>
            </a:r>
            <a:r>
              <a:rPr lang="en-US" baseline="0" dirty="0"/>
              <a:t>important</a:t>
            </a:r>
            <a:r>
              <a:rPr lang="en-US" baseline="0" dirty="0" smtClean="0"/>
              <a:t> for lifelong </a:t>
            </a:r>
            <a:r>
              <a:rPr lang="en-US" baseline="0" dirty="0"/>
              <a:t>health and wellbeing. This is true of both positive and adverse experiences. </a:t>
            </a:r>
            <a:r>
              <a:rPr lang="en-US" sz="1200" dirty="0">
                <a:latin typeface="Times"/>
                <a:ea typeface="Times"/>
                <a:cs typeface="Times"/>
                <a:sym typeface="Times"/>
              </a:rPr>
              <a:t>This</a:t>
            </a:r>
            <a:r>
              <a:rPr lang="en-US" sz="1200" dirty="0" smtClean="0">
                <a:latin typeface="Times"/>
                <a:ea typeface="Times"/>
                <a:cs typeface="Times"/>
                <a:sym typeface="Times"/>
              </a:rPr>
              <a:t> first</a:t>
            </a:r>
            <a:r>
              <a:rPr lang="en-US" sz="1200" baseline="0" dirty="0" smtClean="0">
                <a:latin typeface="Times"/>
                <a:ea typeface="Times"/>
                <a:cs typeface="Times"/>
                <a:sym typeface="Times"/>
              </a:rPr>
              <a:t> years</a:t>
            </a:r>
            <a:r>
              <a:rPr lang="en-US" sz="1200" dirty="0" smtClean="0">
                <a:latin typeface="Times"/>
                <a:ea typeface="Times"/>
                <a:cs typeface="Times"/>
                <a:sym typeface="Times"/>
              </a:rPr>
              <a:t> </a:t>
            </a:r>
            <a:r>
              <a:rPr lang="en-US" sz="1200" dirty="0">
                <a:latin typeface="Times"/>
                <a:ea typeface="Times"/>
                <a:cs typeface="Times"/>
                <a:sym typeface="Times"/>
              </a:rPr>
              <a:t>of the life course </a:t>
            </a:r>
            <a:r>
              <a:rPr lang="en-US" sz="1200" dirty="0" smtClean="0">
                <a:latin typeface="Times"/>
                <a:ea typeface="Times"/>
                <a:cs typeface="Times"/>
                <a:sym typeface="Times"/>
              </a:rPr>
              <a:t>exhibit </a:t>
            </a:r>
            <a:r>
              <a:rPr lang="en-US" sz="1200" dirty="0">
                <a:latin typeface="Times"/>
                <a:ea typeface="Times"/>
                <a:cs typeface="Times"/>
                <a:sym typeface="Times"/>
              </a:rPr>
              <a:t>the</a:t>
            </a:r>
            <a:r>
              <a:rPr lang="en-US" sz="1200" dirty="0" smtClean="0">
                <a:latin typeface="Times"/>
                <a:ea typeface="Times"/>
                <a:cs typeface="Times"/>
                <a:sym typeface="Times"/>
              </a:rPr>
              <a:t> period during which the </a:t>
            </a:r>
            <a:r>
              <a:rPr lang="en-US" sz="1200" dirty="0">
                <a:latin typeface="Times"/>
                <a:ea typeface="Times"/>
                <a:cs typeface="Times"/>
                <a:sym typeface="Times"/>
              </a:rPr>
              <a:t>brain </a:t>
            </a:r>
            <a:r>
              <a:rPr lang="en-US" sz="1200" dirty="0" smtClean="0">
                <a:latin typeface="Times"/>
                <a:ea typeface="Times"/>
                <a:cs typeface="Times"/>
                <a:sym typeface="Times"/>
              </a:rPr>
              <a:t>develops</a:t>
            </a:r>
            <a:r>
              <a:rPr lang="en-US" sz="1200" baseline="0" dirty="0" smtClean="0">
                <a:latin typeface="Times"/>
                <a:ea typeface="Times"/>
                <a:cs typeface="Times"/>
                <a:sym typeface="Times"/>
              </a:rPr>
              <a:t> most rapidly.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imes"/>
                <a:ea typeface="Times"/>
                <a:cs typeface="Times"/>
                <a:sym typeface="Times"/>
              </a:rPr>
              <a:t>At this time, the brain is the most sensitive to external influences and </a:t>
            </a:r>
            <a:r>
              <a:rPr lang="en-US" sz="1200" dirty="0" smtClean="0">
                <a:latin typeface="Times"/>
                <a:ea typeface="Times"/>
                <a:cs typeface="Times"/>
                <a:sym typeface="Times"/>
              </a:rPr>
              <a:t>experiences.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FF0000"/>
              </a:solidFill>
              <a:latin typeface="Times"/>
              <a:ea typeface="Times"/>
              <a:cs typeface="Times"/>
              <a:sym typeface="Time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latin typeface="Times"/>
                <a:ea typeface="Times"/>
                <a:cs typeface="Times"/>
                <a:sym typeface="Times"/>
              </a:rPr>
              <a:t>Given that early experiences shape our brains and set the foundations for lifelong learning and health, the</a:t>
            </a:r>
            <a:r>
              <a:rPr lang="en-US" sz="1200" baseline="0" dirty="0" smtClean="0">
                <a:solidFill>
                  <a:srgbClr val="FF0000"/>
                </a:solidFill>
                <a:latin typeface="Times"/>
                <a:ea typeface="Times"/>
                <a:cs typeface="Times"/>
                <a:sym typeface="Times"/>
              </a:rPr>
              <a:t> period from conception to school entry</a:t>
            </a:r>
            <a:r>
              <a:rPr lang="en-US" sz="1200" dirty="0" smtClean="0">
                <a:solidFill>
                  <a:srgbClr val="FF0000"/>
                </a:solidFill>
                <a:latin typeface="Times"/>
                <a:ea typeface="Times"/>
                <a:cs typeface="Times"/>
                <a:sym typeface="Times"/>
              </a:rPr>
              <a:t> is the optimal time to invest in children.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latin typeface="Times"/>
                <a:ea typeface="Times"/>
                <a:cs typeface="Times"/>
                <a:sym typeface="Times"/>
              </a:rPr>
              <a:t>In fact, research shows </a:t>
            </a:r>
            <a:r>
              <a:rPr lang="en-US" dirty="0" smtClean="0">
                <a:solidFill>
                  <a:srgbClr val="FF0000"/>
                </a:solidFill>
              </a:rPr>
              <a:t>that for every</a:t>
            </a:r>
            <a:r>
              <a:rPr lang="en-US" baseline="0" dirty="0" smtClean="0">
                <a:solidFill>
                  <a:srgbClr val="FF0000"/>
                </a:solidFill>
              </a:rPr>
              <a:t> dollar our society invests to support children during the early years, we gain multiple dollars back in the long term, due to future gains and savings </a:t>
            </a:r>
            <a:r>
              <a:rPr lang="en-US" baseline="0" dirty="0">
                <a:solidFill>
                  <a:srgbClr val="FF0000"/>
                </a:solidFill>
              </a:rPr>
              <a:t>in </a:t>
            </a:r>
            <a:r>
              <a:rPr lang="en-US" baseline="0" dirty="0" smtClean="0">
                <a:solidFill>
                  <a:srgbClr val="FF0000"/>
                </a:solidFill>
              </a:rPr>
              <a:t>health care costs, education outcomes, employment, and justice services.</a:t>
            </a:r>
            <a:endParaRPr lang="en-US" dirty="0" smtClean="0">
              <a:solidFill>
                <a:srgbClr val="FF0000"/>
              </a:solidFill>
            </a:endParaRPr>
          </a:p>
          <a:p>
            <a:pPr marL="0" lvl="0" indent="0" algn="l" rtl="0">
              <a:spcBef>
                <a:spcPts val="0"/>
              </a:spcBef>
              <a:spcAft>
                <a:spcPts val="0"/>
              </a:spcAft>
              <a:buNone/>
            </a:pPr>
            <a:endParaRPr lang="en-US" baseline="0" dirty="0"/>
          </a:p>
        </p:txBody>
      </p:sp>
    </p:spTree>
    <p:extLst>
      <p:ext uri="{BB962C8B-B14F-4D97-AF65-F5344CB8AC3E}">
        <p14:creationId xmlns:p14="http://schemas.microsoft.com/office/powerpoint/2010/main" val="2732912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Of course, early childhood experiences do not happen in a vacuum.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They happen in the context of our families, communities, and social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At</a:t>
            </a:r>
            <a:r>
              <a:rPr lang="en-US" baseline="0" dirty="0" smtClean="0"/>
              <a:t> </a:t>
            </a:r>
            <a:r>
              <a:rPr lang="en-US" baseline="0" dirty="0"/>
              <a:t>HELP,</a:t>
            </a:r>
            <a:r>
              <a:rPr lang="en-US" baseline="0" dirty="0" smtClean="0"/>
              <a:t> we use the </a:t>
            </a:r>
            <a:r>
              <a:rPr lang="en-US" baseline="0" dirty="0" err="1" smtClean="0"/>
              <a:t>bioecological</a:t>
            </a:r>
            <a:r>
              <a:rPr lang="en-US" baseline="0" dirty="0" smtClean="0"/>
              <a:t> model of child development  to conceptualize how child development is affected by a rage of </a:t>
            </a:r>
            <a:r>
              <a:rPr lang="en-US" baseline="0" dirty="0"/>
              <a:t>different environments. In other words</a:t>
            </a:r>
            <a:r>
              <a:rPr lang="en-US" baseline="0" dirty="0" smtClean="0"/>
              <a:t>, to understand early childhood experiences and child development, we must understand them in the context of the the </a:t>
            </a:r>
            <a:r>
              <a:rPr lang="en-US" baseline="0" dirty="0"/>
              <a:t>family, community</a:t>
            </a:r>
            <a:r>
              <a:rPr lang="en-US" baseline="0" dirty="0" smtClean="0"/>
              <a:t>, the characteristics of the  residential area, the resources, programs, and services that exist within a region, and the policies and economic dynamics that happen at the the provincial or national or global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r>
              <a:rPr lang="en-US" baseline="0" dirty="0"/>
              <a:t>and even global context as well as the interactions between these experiences. This understanding of the importance of different environments or “ecologies” that impact child development is referred to as a bioecological model of child development. </a:t>
            </a:r>
          </a:p>
          <a:p>
            <a:endParaRPr lang="en-US" dirty="0"/>
          </a:p>
        </p:txBody>
      </p:sp>
      <p:sp>
        <p:nvSpPr>
          <p:cNvPr id="4" name="Slide Number Placeholder 3"/>
          <p:cNvSpPr>
            <a:spLocks noGrp="1"/>
          </p:cNvSpPr>
          <p:nvPr>
            <p:ph type="sldNum" sz="quarter" idx="10"/>
          </p:nvPr>
        </p:nvSpPr>
        <p:spPr/>
        <p:txBody>
          <a:bodyPr/>
          <a:lstStyle/>
          <a:p>
            <a:fld id="{B5280C14-FD51-40A3-A9B8-7B215FECCA20}" type="slidenum">
              <a:rPr lang="en-US" smtClean="0"/>
              <a:pPr/>
              <a:t>17</a:t>
            </a:fld>
            <a:endParaRPr lang="en-US"/>
          </a:p>
        </p:txBody>
      </p:sp>
    </p:spTree>
    <p:extLst>
      <p:ext uri="{BB962C8B-B14F-4D97-AF65-F5344CB8AC3E}">
        <p14:creationId xmlns:p14="http://schemas.microsoft.com/office/powerpoint/2010/main" val="267423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Given</a:t>
            </a:r>
            <a:r>
              <a:rPr lang="en-US" baseline="0" dirty="0"/>
              <a:t> early experiences are so important, what are the ways in which we measure them in British Columbia?</a:t>
            </a:r>
          </a:p>
          <a:p>
            <a:endParaRPr lang="en-US" baseline="0" dirty="0"/>
          </a:p>
          <a:p>
            <a:r>
              <a:rPr lang="en-US" dirty="0"/>
              <a:t>Right now there</a:t>
            </a:r>
            <a:r>
              <a:rPr lang="en-US" baseline="0" dirty="0"/>
              <a:t> is a gap in information about children’s experiences in early childhood. There are some tools that seek to track children’s development at this age, but the use of these tools varies across (and even within) </a:t>
            </a:r>
            <a:r>
              <a:rPr lang="en-US" baseline="0" dirty="0" smtClean="0"/>
              <a:t>provinces and territories across Canada. Also, most </a:t>
            </a:r>
            <a:r>
              <a:rPr lang="en-US" baseline="0" dirty="0" err="1" smtClean="0"/>
              <a:t>exising</a:t>
            </a:r>
            <a:r>
              <a:rPr lang="en-US" baseline="0" dirty="0" smtClean="0"/>
              <a:t> tools </a:t>
            </a:r>
            <a:r>
              <a:rPr lang="en-US" baseline="0" dirty="0"/>
              <a:t>focus</a:t>
            </a:r>
            <a:r>
              <a:rPr lang="en-US" baseline="0" dirty="0" smtClean="0"/>
              <a:t> on developmental outcomes of </a:t>
            </a:r>
            <a:r>
              <a:rPr lang="en-US" baseline="0" dirty="0"/>
              <a:t>the individual child </a:t>
            </a:r>
            <a:r>
              <a:rPr lang="en-US" baseline="0" dirty="0" smtClean="0"/>
              <a:t>and they </a:t>
            </a:r>
            <a:r>
              <a:rPr lang="en-US" baseline="0" dirty="0"/>
              <a:t>do not cover a child’s experiences</a:t>
            </a:r>
            <a:r>
              <a:rPr lang="en-US" baseline="0" dirty="0" smtClean="0"/>
              <a:t> and do not address the </a:t>
            </a:r>
            <a:r>
              <a:rPr lang="en-US" baseline="0" dirty="0"/>
              <a:t>social </a:t>
            </a:r>
            <a:r>
              <a:rPr lang="en-US" baseline="0" dirty="0" smtClean="0"/>
              <a:t>context and conditions in which children grow up.</a:t>
            </a:r>
          </a:p>
          <a:p>
            <a:endParaRPr lang="en-US" baseline="0" dirty="0"/>
          </a:p>
          <a:p>
            <a:r>
              <a:rPr lang="en-US" baseline="0" dirty="0"/>
              <a:t>In summary, currently in </a:t>
            </a:r>
            <a:r>
              <a:rPr lang="en-US" baseline="0" dirty="0" smtClean="0"/>
              <a:t>BC, or anywhere else in Canada, </a:t>
            </a:r>
            <a:r>
              <a:rPr lang="en-US" baseline="0" dirty="0"/>
              <a:t>there is no system in place to regularly collect and share information on children’s </a:t>
            </a:r>
            <a:r>
              <a:rPr lang="en-US" baseline="0" dirty="0" smtClean="0"/>
              <a:t>experiences </a:t>
            </a:r>
            <a:r>
              <a:rPr lang="en-US" baseline="0" dirty="0"/>
              <a:t>before school age – filling this gap is part of the vision for the Toddler Development Instrument! </a:t>
            </a:r>
            <a:endParaRPr lang="en-US" dirty="0"/>
          </a:p>
        </p:txBody>
      </p:sp>
      <p:sp>
        <p:nvSpPr>
          <p:cNvPr id="4" name="Slide Number Placeholder 3"/>
          <p:cNvSpPr>
            <a:spLocks noGrp="1"/>
          </p:cNvSpPr>
          <p:nvPr>
            <p:ph type="sldNum" sz="quarter" idx="10"/>
          </p:nvPr>
        </p:nvSpPr>
        <p:spPr/>
        <p:txBody>
          <a:bodyPr/>
          <a:lstStyle/>
          <a:p>
            <a:fld id="{B5280C14-FD51-40A3-A9B8-7B215FECCA20}" type="slidenum">
              <a:rPr lang="en-US" smtClean="0"/>
              <a:pPr/>
              <a:t>18</a:t>
            </a:fld>
            <a:endParaRPr lang="en-US"/>
          </a:p>
        </p:txBody>
      </p:sp>
    </p:spTree>
    <p:extLst>
      <p:ext uri="{BB962C8B-B14F-4D97-AF65-F5344CB8AC3E}">
        <p14:creationId xmlns:p14="http://schemas.microsoft.com/office/powerpoint/2010/main" val="3663878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l"/>
            <a:r>
              <a:rPr lang="en-US" dirty="0"/>
              <a:t>Welcome to the TDI facilitator training for</a:t>
            </a:r>
            <a:r>
              <a:rPr lang="en-US" baseline="0" dirty="0"/>
              <a:t> the 2019 TDI pilot.</a:t>
            </a:r>
          </a:p>
          <a:p>
            <a:pPr algn="l"/>
            <a:endParaRPr lang="en-US" baseline="0" dirty="0"/>
          </a:p>
          <a:p>
            <a:pPr algn="l"/>
            <a:r>
              <a:rPr lang="en-US" sz="1200" dirty="0"/>
              <a:t>We are so grateful that your community has agreed to take part in the Toddler Development Instrument (TDI) pilot project.</a:t>
            </a:r>
          </a:p>
          <a:p>
            <a:pPr algn="l"/>
            <a:endParaRPr lang="en-US" sz="800" dirty="0"/>
          </a:p>
          <a:p>
            <a:pPr algn="l"/>
            <a:r>
              <a:rPr lang="en-US" sz="1200" dirty="0"/>
              <a:t>This presentation will provide you with more information about the project and your important role as a facilitator of the TDI.</a:t>
            </a:r>
          </a:p>
          <a:p>
            <a:endParaRPr lang="en-US" dirty="0"/>
          </a:p>
        </p:txBody>
      </p:sp>
      <p:sp>
        <p:nvSpPr>
          <p:cNvPr id="4" name="Slide Number Placeholder 3"/>
          <p:cNvSpPr>
            <a:spLocks noGrp="1"/>
          </p:cNvSpPr>
          <p:nvPr>
            <p:ph type="sldNum" sz="quarter" idx="10"/>
          </p:nvPr>
        </p:nvSpPr>
        <p:spPr/>
        <p:txBody>
          <a:bodyPr/>
          <a:lstStyle/>
          <a:p>
            <a:fld id="{B5280C14-FD51-40A3-A9B8-7B215FECCA20}" type="slidenum">
              <a:rPr lang="en-US" smtClean="0"/>
              <a:pPr/>
              <a:t>2</a:t>
            </a:fld>
            <a:endParaRPr lang="en-US"/>
          </a:p>
        </p:txBody>
      </p:sp>
    </p:spTree>
    <p:extLst>
      <p:ext uri="{BB962C8B-B14F-4D97-AF65-F5344CB8AC3E}">
        <p14:creationId xmlns:p14="http://schemas.microsoft.com/office/powerpoint/2010/main" val="2863300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Here is an overview of the material we will be covering.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training will begin with an introduction to the TDI. I will explain: what is the TDI, I will provide you with some background information, and I will explain the purpose of the TDI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the second part, we provide details for the TDI pilot project. We will show the timeline for the TDI project and we will also show you which communities and which professionals working with young children and their families  are participating.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Finally, we will provide you with all of the key information you and your community need for facilitating the TDI. We will walk through the steps you need to know in your role as a TDI facilitator. We will explain how to make sure that all ethics requirements are in place, and we will point you to additional TDI materials and resources that we prepared for you.</a:t>
            </a:r>
            <a:endParaRPr lang="en-US" dirty="0"/>
          </a:p>
        </p:txBody>
      </p:sp>
      <p:sp>
        <p:nvSpPr>
          <p:cNvPr id="4" name="Slide Number Placeholder 3"/>
          <p:cNvSpPr>
            <a:spLocks noGrp="1"/>
          </p:cNvSpPr>
          <p:nvPr>
            <p:ph type="sldNum" sz="quarter" idx="10"/>
          </p:nvPr>
        </p:nvSpPr>
        <p:spPr/>
        <p:txBody>
          <a:bodyPr/>
          <a:lstStyle/>
          <a:p>
            <a:fld id="{B5280C14-FD51-40A3-A9B8-7B215FECCA20}" type="slidenum">
              <a:rPr lang="en-US" smtClean="0"/>
              <a:pPr/>
              <a:t>3</a:t>
            </a:fld>
            <a:endParaRPr lang="en-US"/>
          </a:p>
        </p:txBody>
      </p:sp>
    </p:spTree>
    <p:extLst>
      <p:ext uri="{BB962C8B-B14F-4D97-AF65-F5344CB8AC3E}">
        <p14:creationId xmlns:p14="http://schemas.microsoft.com/office/powerpoint/2010/main" val="4077613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So, let me introduce the TDI to you.</a:t>
            </a:r>
          </a:p>
        </p:txBody>
      </p:sp>
      <p:sp>
        <p:nvSpPr>
          <p:cNvPr id="4" name="Slide Number Placeholder 3"/>
          <p:cNvSpPr>
            <a:spLocks noGrp="1"/>
          </p:cNvSpPr>
          <p:nvPr>
            <p:ph type="sldNum" sz="quarter" idx="10"/>
          </p:nvPr>
        </p:nvSpPr>
        <p:spPr/>
        <p:txBody>
          <a:bodyPr/>
          <a:lstStyle/>
          <a:p>
            <a:fld id="{B5280C14-FD51-40A3-A9B8-7B215FECCA20}" type="slidenum">
              <a:rPr lang="en-US" smtClean="0"/>
              <a:pPr/>
              <a:t>4</a:t>
            </a:fld>
            <a:endParaRPr lang="en-US"/>
          </a:p>
        </p:txBody>
      </p:sp>
    </p:spTree>
    <p:extLst>
      <p:ext uri="{BB962C8B-B14F-4D97-AF65-F5344CB8AC3E}">
        <p14:creationId xmlns:p14="http://schemas.microsoft.com/office/powerpoint/2010/main" val="1100181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What is the TDI?</a:t>
            </a:r>
            <a:r>
              <a:rPr lang="en-US" baseline="0" dirty="0"/>
              <a:t> </a:t>
            </a:r>
            <a:r>
              <a:rPr lang="en-US" dirty="0"/>
              <a:t>The TDI is a survey for collecting information on the experiences of toddlers and their families. The</a:t>
            </a:r>
            <a:r>
              <a:rPr lang="en-US" baseline="0" dirty="0"/>
              <a:t> TDI was d</a:t>
            </a:r>
            <a:r>
              <a:rPr lang="en-US" dirty="0"/>
              <a:t>eveloped at</a:t>
            </a:r>
            <a:r>
              <a:rPr lang="en-US" baseline="0" dirty="0"/>
              <a:t> HELP in collaboration with parents and caregivers, ECD professionals, policy makers, and researchers. The TDI survey </a:t>
            </a:r>
            <a:r>
              <a:rPr lang="en-US" dirty="0"/>
              <a:t>takes 15 minutes to complete,</a:t>
            </a:r>
            <a:r>
              <a:rPr lang="en-US" baseline="0" dirty="0"/>
              <a:t> p</a:t>
            </a:r>
            <a:r>
              <a:rPr lang="en-US" dirty="0"/>
              <a:t>articipation is completely voluntary</a:t>
            </a:r>
            <a:r>
              <a:rPr lang="en-US" baseline="0" dirty="0"/>
              <a:t> and a</a:t>
            </a:r>
            <a:r>
              <a:rPr lang="en-US" dirty="0"/>
              <a:t>ll responses are confidential – individual responses will NOT be made public.</a:t>
            </a:r>
          </a:p>
          <a:p>
            <a:endParaRPr lang="en-US" baseline="0" dirty="0"/>
          </a:p>
        </p:txBody>
      </p:sp>
      <p:sp>
        <p:nvSpPr>
          <p:cNvPr id="4" name="Slide Number Placeholder 3"/>
          <p:cNvSpPr>
            <a:spLocks noGrp="1"/>
          </p:cNvSpPr>
          <p:nvPr>
            <p:ph type="sldNum" sz="quarter" idx="10"/>
          </p:nvPr>
        </p:nvSpPr>
        <p:spPr/>
        <p:txBody>
          <a:bodyPr/>
          <a:lstStyle/>
          <a:p>
            <a:fld id="{B5280C14-FD51-40A3-A9B8-7B215FECCA20}" type="slidenum">
              <a:rPr lang="en-US" smtClean="0"/>
              <a:pPr/>
              <a:t>5</a:t>
            </a:fld>
            <a:endParaRPr lang="en-US"/>
          </a:p>
        </p:txBody>
      </p:sp>
    </p:spTree>
    <p:extLst>
      <p:ext uri="{BB962C8B-B14F-4D97-AF65-F5344CB8AC3E}">
        <p14:creationId xmlns:p14="http://schemas.microsoft.com/office/powerpoint/2010/main" val="4155451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aseline="0" dirty="0"/>
          </a:p>
          <a:p>
            <a:r>
              <a:rPr lang="en-US" baseline="0" dirty="0"/>
              <a:t>The TDI survey is to be completed by parents or primary caregivers of toddlers, specifically children between 12 and 24 months of age.</a:t>
            </a:r>
          </a:p>
          <a:p>
            <a:endParaRPr lang="en-US" baseline="0" dirty="0"/>
          </a:p>
        </p:txBody>
      </p:sp>
      <p:sp>
        <p:nvSpPr>
          <p:cNvPr id="4" name="Slide Number Placeholder 3"/>
          <p:cNvSpPr>
            <a:spLocks noGrp="1"/>
          </p:cNvSpPr>
          <p:nvPr>
            <p:ph type="sldNum" sz="quarter" idx="10"/>
          </p:nvPr>
        </p:nvSpPr>
        <p:spPr/>
        <p:txBody>
          <a:bodyPr/>
          <a:lstStyle/>
          <a:p>
            <a:fld id="{B5280C14-FD51-40A3-A9B8-7B215FECCA20}" type="slidenum">
              <a:rPr lang="en-US" smtClean="0"/>
              <a:pPr/>
              <a:t>6</a:t>
            </a:fld>
            <a:endParaRPr lang="en-US"/>
          </a:p>
        </p:txBody>
      </p:sp>
    </p:spTree>
    <p:extLst>
      <p:ext uri="{BB962C8B-B14F-4D97-AF65-F5344CB8AC3E}">
        <p14:creationId xmlns:p14="http://schemas.microsoft.com/office/powerpoint/2010/main" val="2448520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Information collected on the TDI will help inform planning in your community to improve supports for families with young children.</a:t>
            </a:r>
            <a:r>
              <a:rPr lang="en-US" baseline="0" dirty="0"/>
              <a:t> Once we have collected the information, we aim to share community-level summaries with local early years professionals and other community stakeholders so that they may in turn use the information as evidence to inform local planning. Ultimately, we anticipate that this process of collecting, sharing, and applying community-level information obtained directly from families will help to build and strengthen resources and support systems for young children and their families.</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5280C14-FD51-40A3-A9B8-7B215FECCA20}" type="slidenum">
              <a:rPr lang="en-US" smtClean="0"/>
              <a:pPr/>
              <a:t>7</a:t>
            </a:fld>
            <a:endParaRPr lang="en-US"/>
          </a:p>
        </p:txBody>
      </p:sp>
    </p:spTree>
    <p:extLst>
      <p:ext uri="{BB962C8B-B14F-4D97-AF65-F5344CB8AC3E}">
        <p14:creationId xmlns:p14="http://schemas.microsoft.com/office/powerpoint/2010/main" val="1934844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TDI was developed in Canada through years of collaboration, and in partnership with many stakeholder groups: including researchers from across Canada, community-based professionals working with young children and their families, HELP’s Aboriginal Steering Committee, managers in the health and education sectors, government staff, and parents of toddler-aged children.</a:t>
            </a:r>
          </a:p>
          <a:p>
            <a:endParaRPr lang="en-US" dirty="0"/>
          </a:p>
        </p:txBody>
      </p:sp>
      <p:sp>
        <p:nvSpPr>
          <p:cNvPr id="4" name="Slide Number Placeholder 3"/>
          <p:cNvSpPr>
            <a:spLocks noGrp="1"/>
          </p:cNvSpPr>
          <p:nvPr>
            <p:ph type="sldNum" sz="quarter" idx="10"/>
          </p:nvPr>
        </p:nvSpPr>
        <p:spPr/>
        <p:txBody>
          <a:bodyPr/>
          <a:lstStyle/>
          <a:p>
            <a:fld id="{B5280C14-FD51-40A3-A9B8-7B215FECCA20}" type="slidenum">
              <a:rPr lang="en-US" smtClean="0"/>
              <a:pPr/>
              <a:t>8</a:t>
            </a:fld>
            <a:endParaRPr lang="en-US"/>
          </a:p>
        </p:txBody>
      </p:sp>
    </p:spTree>
    <p:extLst>
      <p:ext uri="{BB962C8B-B14F-4D97-AF65-F5344CB8AC3E}">
        <p14:creationId xmlns:p14="http://schemas.microsoft.com/office/powerpoint/2010/main" val="4098620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The TDI covers a range of topics including</a:t>
            </a:r>
            <a:r>
              <a:rPr lang="en-US" baseline="0" dirty="0" smtClean="0"/>
              <a:t>:</a:t>
            </a:r>
          </a:p>
          <a:p>
            <a:endParaRPr lang="en-US" baseline="0" dirty="0" smtClean="0"/>
          </a:p>
          <a:p>
            <a:r>
              <a:rPr lang="en-US" baseline="0" dirty="0" smtClean="0"/>
              <a:t>Multiple topics are covered on the TDI – All questions on the TDI are fundamentally important for understanding how the social conditions in which children grow up affect their wellbeing and development</a:t>
            </a:r>
          </a:p>
          <a:p>
            <a:endParaRPr lang="en-US" baseline="0" dirty="0" smtClean="0"/>
          </a:p>
          <a:p>
            <a:r>
              <a:rPr lang="en-US" baseline="0" dirty="0" smtClean="0"/>
              <a:t>First, the TDI asks about children’s daily activities, such as outdoor play, screen time, spending time with other children and interactions with their caregivers.</a:t>
            </a:r>
          </a:p>
          <a:p>
            <a:r>
              <a:rPr lang="en-US" baseline="0" dirty="0" smtClean="0"/>
              <a:t>Second, we ask about Health</a:t>
            </a:r>
            <a:r>
              <a:rPr lang="en-US" baseline="0" dirty="0"/>
              <a:t>-related </a:t>
            </a:r>
            <a:r>
              <a:rPr lang="en-US" baseline="0" dirty="0" err="1"/>
              <a:t>behaviours</a:t>
            </a:r>
            <a:r>
              <a:rPr lang="en-US" baseline="0" dirty="0"/>
              <a:t> and resources</a:t>
            </a:r>
            <a:r>
              <a:rPr lang="en-US" baseline="0" dirty="0" smtClean="0"/>
              <a:t> such as nutrition and sleep, brushing teeth, immunizations, and access to the health care system</a:t>
            </a:r>
          </a:p>
          <a:p>
            <a:r>
              <a:rPr lang="en-US" baseline="0" dirty="0" smtClean="0"/>
              <a:t>The TDI also asks questions about the Caregivers and about the context in which they are raising children</a:t>
            </a:r>
          </a:p>
          <a:p>
            <a:r>
              <a:rPr lang="en-US" baseline="0" dirty="0" smtClean="0"/>
              <a:t>This includes questions about the social </a:t>
            </a:r>
            <a:r>
              <a:rPr lang="en-US" baseline="0" dirty="0"/>
              <a:t>support</a:t>
            </a:r>
            <a:r>
              <a:rPr lang="en-US" baseline="0" dirty="0" smtClean="0"/>
              <a:t> that families receive from their family, friends, and neighbors, </a:t>
            </a:r>
          </a:p>
          <a:p>
            <a:r>
              <a:rPr lang="en-US" baseline="0" dirty="0" smtClean="0"/>
              <a:t>Questions about Access and barriers to community resources, such as childcare, playgrounds, and family services, and finally, some demographic and socioeconomic questions, to acknowledge the financial and economic context as well as social and cultural factors that affect the day-to-day experiences of families with young children</a:t>
            </a:r>
          </a:p>
          <a:p>
            <a:r>
              <a:rPr lang="en-US" baseline="0" dirty="0" smtClean="0"/>
              <a:t> </a:t>
            </a:r>
            <a:r>
              <a:rPr lang="en-US" baseline="0" dirty="0"/>
              <a:t>questions such as parent education, employment, income.</a:t>
            </a:r>
            <a:endParaRPr lang="en-US" dirty="0"/>
          </a:p>
          <a:p>
            <a:endParaRPr lang="en-US" dirty="0"/>
          </a:p>
        </p:txBody>
      </p:sp>
      <p:sp>
        <p:nvSpPr>
          <p:cNvPr id="4" name="Slide Number Placeholder 3"/>
          <p:cNvSpPr>
            <a:spLocks noGrp="1"/>
          </p:cNvSpPr>
          <p:nvPr>
            <p:ph type="sldNum" sz="quarter" idx="10"/>
          </p:nvPr>
        </p:nvSpPr>
        <p:spPr/>
        <p:txBody>
          <a:bodyPr/>
          <a:lstStyle/>
          <a:p>
            <a:fld id="{B5280C14-FD51-40A3-A9B8-7B215FECCA20}" type="slidenum">
              <a:rPr lang="en-US" smtClean="0"/>
              <a:pPr/>
              <a:t>9</a:t>
            </a:fld>
            <a:endParaRPr lang="en-US"/>
          </a:p>
        </p:txBody>
      </p:sp>
    </p:spTree>
    <p:extLst>
      <p:ext uri="{BB962C8B-B14F-4D97-AF65-F5344CB8AC3E}">
        <p14:creationId xmlns:p14="http://schemas.microsoft.com/office/powerpoint/2010/main" val="22300380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Rectangle 13"/>
          <p:cNvSpPr/>
          <p:nvPr userDrawn="1"/>
        </p:nvSpPr>
        <p:spPr>
          <a:xfrm>
            <a:off x="0" y="4334495"/>
            <a:ext cx="9144000" cy="2523507"/>
          </a:xfrm>
          <a:prstGeom prst="rect">
            <a:avLst/>
          </a:prstGeom>
          <a:solidFill>
            <a:srgbClr val="80A1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 name="Title 1"/>
          <p:cNvSpPr>
            <a:spLocks noGrp="1"/>
          </p:cNvSpPr>
          <p:nvPr>
            <p:ph type="ctrTitle" hasCustomPrompt="1"/>
          </p:nvPr>
        </p:nvSpPr>
        <p:spPr>
          <a:xfrm>
            <a:off x="1630392" y="4334494"/>
            <a:ext cx="7513608" cy="1581128"/>
          </a:xfrm>
          <a:prstGeom prst="rect">
            <a:avLst/>
          </a:prstGeom>
          <a:noFill/>
        </p:spPr>
        <p:txBody>
          <a:bodyPr lIns="0" tIns="274320" rIns="365760" bIns="365760">
            <a:noAutofit/>
          </a:bodyPr>
          <a:lstStyle>
            <a:lvl1pPr algn="l">
              <a:lnSpc>
                <a:spcPct val="90000"/>
              </a:lnSpc>
              <a:defRPr sz="4800" b="0">
                <a:solidFill>
                  <a:schemeClr val="bg1"/>
                </a:solidFill>
                <a:latin typeface="Corbel" pitchFamily="34" charset="0"/>
              </a:defRPr>
            </a:lvl1pPr>
          </a:lstStyle>
          <a:p>
            <a:r>
              <a:rPr lang="en-US" dirty="0"/>
              <a:t>Click to edit Master title Style</a:t>
            </a:r>
            <a:endParaRPr lang="en-CA" dirty="0"/>
          </a:p>
        </p:txBody>
      </p:sp>
      <p:sp>
        <p:nvSpPr>
          <p:cNvPr id="10" name="Picture Placeholder 2"/>
          <p:cNvSpPr>
            <a:spLocks noGrp="1"/>
          </p:cNvSpPr>
          <p:nvPr>
            <p:ph type="pic" idx="10"/>
          </p:nvPr>
        </p:nvSpPr>
        <p:spPr>
          <a:xfrm>
            <a:off x="0" y="0"/>
            <a:ext cx="9144000" cy="4334494"/>
          </a:xfrm>
          <a:prstGeom prst="rect">
            <a:avLst/>
          </a:prstGeom>
        </p:spPr>
        <p:txBody>
          <a:bodyPr/>
          <a:lstStyle>
            <a:lvl1pPr marL="0" indent="0">
              <a:buNone/>
              <a:defRPr sz="3200"/>
            </a:lvl1pPr>
            <a:lvl2pPr marL="457254" indent="0">
              <a:buNone/>
              <a:defRPr sz="2800"/>
            </a:lvl2pPr>
            <a:lvl3pPr marL="914509" indent="0">
              <a:buNone/>
              <a:defRPr sz="2400"/>
            </a:lvl3pPr>
            <a:lvl4pPr marL="1371764" indent="0">
              <a:buNone/>
              <a:defRPr sz="2000"/>
            </a:lvl4pPr>
            <a:lvl5pPr marL="1829018" indent="0">
              <a:buNone/>
              <a:defRPr sz="2000"/>
            </a:lvl5pPr>
            <a:lvl6pPr marL="2286272" indent="0">
              <a:buNone/>
              <a:defRPr sz="2000"/>
            </a:lvl6pPr>
            <a:lvl7pPr marL="2743527" indent="0">
              <a:buNone/>
              <a:defRPr sz="2000"/>
            </a:lvl7pPr>
            <a:lvl8pPr marL="3200782" indent="0">
              <a:buNone/>
              <a:defRPr sz="2000"/>
            </a:lvl8pPr>
            <a:lvl9pPr marL="3658036" indent="0">
              <a:buNone/>
              <a:defRPr sz="2000"/>
            </a:lvl9pPr>
          </a:lstStyle>
          <a:p>
            <a:endParaRPr lang="en-CA" dirty="0"/>
          </a:p>
        </p:txBody>
      </p:sp>
      <p:sp>
        <p:nvSpPr>
          <p:cNvPr id="3" name="Subtitle 2"/>
          <p:cNvSpPr>
            <a:spLocks noGrp="1"/>
          </p:cNvSpPr>
          <p:nvPr>
            <p:ph type="subTitle" idx="1"/>
          </p:nvPr>
        </p:nvSpPr>
        <p:spPr>
          <a:xfrm>
            <a:off x="1630392" y="5918859"/>
            <a:ext cx="7513608" cy="790699"/>
          </a:xfrm>
          <a:prstGeom prst="rect">
            <a:avLst/>
          </a:prstGeom>
        </p:spPr>
        <p:txBody>
          <a:bodyPr lIns="0" tIns="0" rIns="0" bIns="0">
            <a:normAutofit/>
          </a:bodyPr>
          <a:lstStyle>
            <a:lvl1pPr marL="0" indent="0" algn="l">
              <a:buNone/>
              <a:defRPr>
                <a:solidFill>
                  <a:srgbClr val="CBD6DF"/>
                </a:solidFill>
                <a:latin typeface="Corbel" pitchFamily="34" charset="0"/>
              </a:defRPr>
            </a:lvl1pPr>
            <a:lvl2pPr marL="457254" indent="0" algn="ctr">
              <a:buNone/>
              <a:defRPr>
                <a:solidFill>
                  <a:schemeClr val="tx1">
                    <a:tint val="75000"/>
                  </a:schemeClr>
                </a:solidFill>
              </a:defRPr>
            </a:lvl2pPr>
            <a:lvl3pPr marL="914509" indent="0" algn="ctr">
              <a:buNone/>
              <a:defRPr>
                <a:solidFill>
                  <a:schemeClr val="tx1">
                    <a:tint val="75000"/>
                  </a:schemeClr>
                </a:solidFill>
              </a:defRPr>
            </a:lvl3pPr>
            <a:lvl4pPr marL="1371764" indent="0" algn="ctr">
              <a:buNone/>
              <a:defRPr>
                <a:solidFill>
                  <a:schemeClr val="tx1">
                    <a:tint val="75000"/>
                  </a:schemeClr>
                </a:solidFill>
              </a:defRPr>
            </a:lvl4pPr>
            <a:lvl5pPr marL="1829018" indent="0" algn="ctr">
              <a:buNone/>
              <a:defRPr>
                <a:solidFill>
                  <a:schemeClr val="tx1">
                    <a:tint val="75000"/>
                  </a:schemeClr>
                </a:solidFill>
              </a:defRPr>
            </a:lvl5pPr>
            <a:lvl6pPr marL="2286272" indent="0" algn="ctr">
              <a:buNone/>
              <a:defRPr>
                <a:solidFill>
                  <a:schemeClr val="tx1">
                    <a:tint val="75000"/>
                  </a:schemeClr>
                </a:solidFill>
              </a:defRPr>
            </a:lvl6pPr>
            <a:lvl7pPr marL="2743527" indent="0" algn="ctr">
              <a:buNone/>
              <a:defRPr>
                <a:solidFill>
                  <a:schemeClr val="tx1">
                    <a:tint val="75000"/>
                  </a:schemeClr>
                </a:solidFill>
              </a:defRPr>
            </a:lvl7pPr>
            <a:lvl8pPr marL="3200782" indent="0" algn="ctr">
              <a:buNone/>
              <a:defRPr>
                <a:solidFill>
                  <a:schemeClr val="tx1">
                    <a:tint val="75000"/>
                  </a:schemeClr>
                </a:solidFill>
              </a:defRPr>
            </a:lvl8pPr>
            <a:lvl9pPr marL="3658036" indent="0" algn="ctr">
              <a:buNone/>
              <a:defRPr>
                <a:solidFill>
                  <a:schemeClr val="tx1">
                    <a:tint val="75000"/>
                  </a:schemeClr>
                </a:solidFill>
              </a:defRPr>
            </a:lvl9pPr>
          </a:lstStyle>
          <a:p>
            <a:r>
              <a:rPr lang="en-US" dirty="0"/>
              <a:t>Click to edit Master subtitle style</a:t>
            </a:r>
            <a:endParaRPr lang="en-CA"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5944" y="4585052"/>
            <a:ext cx="1344171" cy="813818"/>
          </a:xfrm>
          <a:prstGeom prst="rect">
            <a:avLst/>
          </a:prstGeom>
        </p:spPr>
      </p:pic>
    </p:spTree>
    <p:extLst>
      <p:ext uri="{BB962C8B-B14F-4D97-AF65-F5344CB8AC3E}">
        <p14:creationId xmlns:p14="http://schemas.microsoft.com/office/powerpoint/2010/main" val="3756208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sp>
        <p:nvSpPr>
          <p:cNvPr id="7" name="Rectangle 6"/>
          <p:cNvSpPr/>
          <p:nvPr userDrawn="1"/>
        </p:nvSpPr>
        <p:spPr>
          <a:xfrm>
            <a:off x="0" y="1"/>
            <a:ext cx="9144000" cy="6858000"/>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8" name="Text Placeholder 7"/>
          <p:cNvSpPr>
            <a:spLocks noGrp="1"/>
          </p:cNvSpPr>
          <p:nvPr>
            <p:ph type="body" sz="quarter" idx="12" hasCustomPrompt="1"/>
          </p:nvPr>
        </p:nvSpPr>
        <p:spPr>
          <a:xfrm>
            <a:off x="462337" y="675428"/>
            <a:ext cx="8219337" cy="5507148"/>
          </a:xfrm>
          <a:prstGeom prst="rect">
            <a:avLst/>
          </a:prstGeom>
        </p:spPr>
        <p:txBody>
          <a:bodyPr/>
          <a:lstStyle>
            <a:lvl1pPr marL="0" indent="0">
              <a:spcAft>
                <a:spcPts val="1000"/>
              </a:spcAft>
              <a:buNone/>
              <a:defRPr sz="3200" b="1">
                <a:solidFill>
                  <a:schemeClr val="bg1"/>
                </a:solidFill>
                <a:latin typeface="Corbel" pitchFamily="34" charset="0"/>
              </a:defRPr>
            </a:lvl1pPr>
            <a:lvl2pPr marL="457254" indent="-457254">
              <a:buFont typeface="+mj-lt"/>
              <a:buAutoNum type="arabicPeriod"/>
              <a:defRPr sz="2400" b="1" i="0">
                <a:solidFill>
                  <a:schemeClr val="bg1"/>
                </a:solidFill>
                <a:latin typeface="Corbel" pitchFamily="34" charset="0"/>
              </a:defRPr>
            </a:lvl2pPr>
            <a:lvl3pPr marL="739863" indent="-228627">
              <a:defRPr sz="1600">
                <a:solidFill>
                  <a:schemeClr val="bg1"/>
                </a:solidFill>
                <a:latin typeface="Corbel" pitchFamily="34" charset="0"/>
              </a:defRPr>
            </a:lvl3pPr>
            <a:lvl4pPr>
              <a:defRPr>
                <a:solidFill>
                  <a:schemeClr val="bg1"/>
                </a:solidFill>
                <a:latin typeface="Corbel" pitchFamily="34" charset="0"/>
              </a:defRPr>
            </a:lvl4pPr>
            <a:lvl5pPr>
              <a:defRPr>
                <a:solidFill>
                  <a:schemeClr val="bg1"/>
                </a:solidFill>
                <a:latin typeface="Corbel"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31723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1"/>
            <a:ext cx="9144000" cy="6858000"/>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 name="Text Placeholder 9"/>
          <p:cNvSpPr>
            <a:spLocks noGrp="1"/>
          </p:cNvSpPr>
          <p:nvPr>
            <p:ph type="body" sz="quarter" idx="10"/>
          </p:nvPr>
        </p:nvSpPr>
        <p:spPr>
          <a:xfrm>
            <a:off x="831541" y="2811622"/>
            <a:ext cx="7778750" cy="830997"/>
          </a:xfrm>
          <a:prstGeom prst="rect">
            <a:avLst/>
          </a:prstGeom>
        </p:spPr>
        <p:txBody>
          <a:bodyPr anchor="ctr">
            <a:spAutoFit/>
          </a:bodyPr>
          <a:lstStyle>
            <a:lvl1pPr marL="0" indent="0">
              <a:buNone/>
              <a:defRPr sz="4800" b="0">
                <a:solidFill>
                  <a:schemeClr val="bg1"/>
                </a:solidFill>
                <a:latin typeface="Corbel" pitchFamily="34" charset="0"/>
              </a:defRPr>
            </a:lvl1pPr>
            <a:lvl2pPr>
              <a:defRPr>
                <a:latin typeface="Corbel" pitchFamily="34" charset="0"/>
              </a:defRPr>
            </a:lvl2pPr>
            <a:lvl3pPr>
              <a:defRPr>
                <a:latin typeface="Corbel" pitchFamily="34" charset="0"/>
              </a:defRPr>
            </a:lvl3pPr>
            <a:lvl4pPr>
              <a:defRPr>
                <a:latin typeface="Corbel" pitchFamily="34" charset="0"/>
              </a:defRPr>
            </a:lvl4pPr>
            <a:lvl5pPr>
              <a:defRPr>
                <a:latin typeface="Corbel" pitchFamily="34" charset="0"/>
              </a:defRPr>
            </a:lvl5pPr>
          </a:lstStyle>
          <a:p>
            <a:pPr lvl="0"/>
            <a:endParaRPr lang="en-CA" dirty="0"/>
          </a:p>
        </p:txBody>
      </p:sp>
    </p:spTree>
    <p:extLst>
      <p:ext uri="{BB962C8B-B14F-4D97-AF65-F5344CB8AC3E}">
        <p14:creationId xmlns:p14="http://schemas.microsoft.com/office/powerpoint/2010/main" val="1245509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836226"/>
          </a:xfrm>
          <a:prstGeom prst="rect">
            <a:avLst/>
          </a:prstGeom>
        </p:spPr>
        <p:txBody>
          <a:bodyPr/>
          <a:lstStyle>
            <a:lvl1pPr marL="0" indent="0">
              <a:buNone/>
              <a:defRPr sz="3600">
                <a:latin typeface="Corbel" pitchFamily="34" charset="0"/>
              </a:defRPr>
            </a:lvl1pPr>
            <a:lvl2pPr>
              <a:defRPr>
                <a:latin typeface="Corbel" pitchFamily="34" charset="0"/>
              </a:defRPr>
            </a:lvl2pPr>
            <a:lvl3pPr>
              <a:defRPr>
                <a:latin typeface="Corbel" pitchFamily="34" charset="0"/>
              </a:defRPr>
            </a:lvl3pPr>
            <a:lvl4pPr>
              <a:defRPr>
                <a:latin typeface="Corbel" pitchFamily="34" charset="0"/>
              </a:defRPr>
            </a:lvl4pPr>
            <a:lvl5pPr>
              <a:defRPr>
                <a:latin typeface="Corbe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0" name="Rectangle 9"/>
          <p:cNvSpPr/>
          <p:nvPr userDrawn="1"/>
        </p:nvSpPr>
        <p:spPr>
          <a:xfrm>
            <a:off x="0" y="0"/>
            <a:ext cx="1645920" cy="1151906"/>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1" name="Rectangle 10"/>
          <p:cNvSpPr/>
          <p:nvPr userDrawn="1"/>
        </p:nvSpPr>
        <p:spPr>
          <a:xfrm>
            <a:off x="1724024" y="0"/>
            <a:ext cx="7419976" cy="1151906"/>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0876" y="169044"/>
            <a:ext cx="1344171" cy="813818"/>
          </a:xfrm>
          <a:prstGeom prst="rect">
            <a:avLst/>
          </a:prstGeom>
        </p:spPr>
      </p:pic>
      <p:sp>
        <p:nvSpPr>
          <p:cNvPr id="2" name="Title 1"/>
          <p:cNvSpPr>
            <a:spLocks noGrp="1"/>
          </p:cNvSpPr>
          <p:nvPr>
            <p:ph type="title"/>
          </p:nvPr>
        </p:nvSpPr>
        <p:spPr>
          <a:xfrm>
            <a:off x="1828801" y="237399"/>
            <a:ext cx="7196446" cy="677108"/>
          </a:xfrm>
          <a:prstGeom prst="rect">
            <a:avLst/>
          </a:prstGeom>
        </p:spPr>
        <p:txBody>
          <a:bodyPr wrap="square" lIns="91440" tIns="45720" rIns="91440" bIns="45720" anchor="ctr" anchorCtr="0">
            <a:normAutofit/>
          </a:bodyPr>
          <a:lstStyle>
            <a:lvl1pPr algn="l">
              <a:defRPr>
                <a:solidFill>
                  <a:schemeClr val="bg1"/>
                </a:solidFill>
                <a:latin typeface="Corbel"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1683501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ontent Placeholder 2"/>
          <p:cNvSpPr>
            <a:spLocks noGrp="1"/>
          </p:cNvSpPr>
          <p:nvPr>
            <p:ph idx="1"/>
          </p:nvPr>
        </p:nvSpPr>
        <p:spPr>
          <a:xfrm>
            <a:off x="808782" y="2030818"/>
            <a:ext cx="7772400" cy="4253023"/>
          </a:xfrm>
          <a:prstGeom prst="rect">
            <a:avLst/>
          </a:prstGeom>
        </p:spPr>
        <p:txBody>
          <a:bodyPr/>
          <a:lstStyle>
            <a:lvl1pPr marL="0" indent="0">
              <a:buNone/>
              <a:defRPr sz="3600">
                <a:latin typeface="Corbel" pitchFamily="34" charset="0"/>
              </a:defRPr>
            </a:lvl1pPr>
            <a:lvl2pPr>
              <a:defRPr>
                <a:latin typeface="Corbel" pitchFamily="34" charset="0"/>
              </a:defRPr>
            </a:lvl2pPr>
            <a:lvl3pPr>
              <a:defRPr>
                <a:latin typeface="Corbel" pitchFamily="34" charset="0"/>
              </a:defRPr>
            </a:lvl3pPr>
            <a:lvl4pPr>
              <a:defRPr>
                <a:latin typeface="Corbel" pitchFamily="34" charset="0"/>
              </a:defRPr>
            </a:lvl4pPr>
            <a:lvl5pPr>
              <a:defRPr>
                <a:latin typeface="Corbel" pitchFamily="34" charset="0"/>
              </a:defRPr>
            </a:lvl5pPr>
          </a:lstStyle>
          <a:p>
            <a:pPr lvl="0"/>
            <a:endParaRPr lang="en-US" dirty="0"/>
          </a:p>
        </p:txBody>
      </p:sp>
      <p:sp>
        <p:nvSpPr>
          <p:cNvPr id="10" name="Rectangle 9"/>
          <p:cNvSpPr/>
          <p:nvPr userDrawn="1"/>
        </p:nvSpPr>
        <p:spPr>
          <a:xfrm>
            <a:off x="0" y="0"/>
            <a:ext cx="1645920" cy="1151906"/>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1" name="Rectangle 10"/>
          <p:cNvSpPr/>
          <p:nvPr userDrawn="1"/>
        </p:nvSpPr>
        <p:spPr>
          <a:xfrm>
            <a:off x="1724024" y="0"/>
            <a:ext cx="7419976" cy="1151906"/>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0876" y="169044"/>
            <a:ext cx="1344171" cy="813818"/>
          </a:xfrm>
          <a:prstGeom prst="rect">
            <a:avLst/>
          </a:prstGeom>
        </p:spPr>
      </p:pic>
      <p:sp>
        <p:nvSpPr>
          <p:cNvPr id="2" name="Title 1"/>
          <p:cNvSpPr>
            <a:spLocks noGrp="1"/>
          </p:cNvSpPr>
          <p:nvPr>
            <p:ph type="title"/>
          </p:nvPr>
        </p:nvSpPr>
        <p:spPr>
          <a:xfrm>
            <a:off x="1828801" y="237399"/>
            <a:ext cx="7196446" cy="677108"/>
          </a:xfrm>
          <a:prstGeom prst="rect">
            <a:avLst/>
          </a:prstGeom>
        </p:spPr>
        <p:txBody>
          <a:bodyPr wrap="square" lIns="91440" tIns="45720" rIns="91440" bIns="45720" anchor="ctr" anchorCtr="0">
            <a:normAutofit/>
          </a:bodyPr>
          <a:lstStyle>
            <a:lvl1pPr algn="l">
              <a:defRPr>
                <a:solidFill>
                  <a:schemeClr val="bg1"/>
                </a:solidFill>
                <a:latin typeface="Corbel" pitchFamily="34" charset="0"/>
              </a:defRPr>
            </a:lvl1pPr>
          </a:lstStyle>
          <a:p>
            <a:r>
              <a:rPr lang="en-US" dirty="0"/>
              <a:t>Click to edit Master title style</a:t>
            </a:r>
            <a:endParaRPr lang="en-CA" dirty="0"/>
          </a:p>
        </p:txBody>
      </p:sp>
      <p:sp>
        <p:nvSpPr>
          <p:cNvPr id="7" name="Text Placeholder 9"/>
          <p:cNvSpPr>
            <a:spLocks noGrp="1"/>
          </p:cNvSpPr>
          <p:nvPr>
            <p:ph type="body" sz="quarter" idx="10"/>
          </p:nvPr>
        </p:nvSpPr>
        <p:spPr>
          <a:xfrm>
            <a:off x="808782" y="1570407"/>
            <a:ext cx="7772400" cy="400110"/>
          </a:xfrm>
          <a:prstGeom prst="rect">
            <a:avLst/>
          </a:prstGeom>
        </p:spPr>
        <p:txBody>
          <a:bodyPr wrap="square" anchor="ctr">
            <a:spAutoFit/>
          </a:bodyPr>
          <a:lstStyle>
            <a:lvl1pPr marL="0" indent="0">
              <a:buNone/>
              <a:defRPr sz="2000" b="0">
                <a:solidFill>
                  <a:schemeClr val="tx1"/>
                </a:solidFill>
                <a:latin typeface="Corbel" pitchFamily="34" charset="0"/>
              </a:defRPr>
            </a:lvl1pPr>
            <a:lvl2pPr>
              <a:defRPr>
                <a:latin typeface="Corbel" pitchFamily="34" charset="0"/>
              </a:defRPr>
            </a:lvl2pPr>
            <a:lvl3pPr>
              <a:defRPr>
                <a:latin typeface="Corbel" pitchFamily="34" charset="0"/>
              </a:defRPr>
            </a:lvl3pPr>
            <a:lvl4pPr>
              <a:defRPr>
                <a:latin typeface="Corbel" pitchFamily="34" charset="0"/>
              </a:defRPr>
            </a:lvl4pPr>
            <a:lvl5pPr>
              <a:defRPr>
                <a:latin typeface="Corbel" pitchFamily="34" charset="0"/>
              </a:defRPr>
            </a:lvl5pPr>
          </a:lstStyle>
          <a:p>
            <a:pPr lvl="0"/>
            <a:endParaRPr lang="en-CA" dirty="0"/>
          </a:p>
        </p:txBody>
      </p:sp>
      <p:sp>
        <p:nvSpPr>
          <p:cNvPr id="8" name="Text Placeholder 9"/>
          <p:cNvSpPr>
            <a:spLocks noGrp="1"/>
          </p:cNvSpPr>
          <p:nvPr>
            <p:ph type="body" sz="quarter" idx="11"/>
          </p:nvPr>
        </p:nvSpPr>
        <p:spPr>
          <a:xfrm>
            <a:off x="808782" y="6359954"/>
            <a:ext cx="7772400" cy="276999"/>
          </a:xfrm>
          <a:prstGeom prst="rect">
            <a:avLst/>
          </a:prstGeom>
        </p:spPr>
        <p:txBody>
          <a:bodyPr wrap="square" anchor="ctr">
            <a:spAutoFit/>
          </a:bodyPr>
          <a:lstStyle>
            <a:lvl1pPr marL="0" indent="0">
              <a:buNone/>
              <a:defRPr sz="1200" b="0">
                <a:solidFill>
                  <a:schemeClr val="tx1"/>
                </a:solidFill>
                <a:latin typeface="Corbel" pitchFamily="34" charset="0"/>
              </a:defRPr>
            </a:lvl1pPr>
            <a:lvl2pPr>
              <a:defRPr>
                <a:latin typeface="Corbel" pitchFamily="34" charset="0"/>
              </a:defRPr>
            </a:lvl2pPr>
            <a:lvl3pPr>
              <a:defRPr>
                <a:latin typeface="Corbel" pitchFamily="34" charset="0"/>
              </a:defRPr>
            </a:lvl3pPr>
            <a:lvl4pPr>
              <a:defRPr>
                <a:latin typeface="Corbel" pitchFamily="34" charset="0"/>
              </a:defRPr>
            </a:lvl4pPr>
            <a:lvl5pPr>
              <a:defRPr>
                <a:latin typeface="Corbel" pitchFamily="34" charset="0"/>
              </a:defRPr>
            </a:lvl5pPr>
          </a:lstStyle>
          <a:p>
            <a:pPr lvl="0"/>
            <a:endParaRPr lang="en-CA" dirty="0"/>
          </a:p>
        </p:txBody>
      </p:sp>
    </p:spTree>
    <p:extLst>
      <p:ext uri="{BB962C8B-B14F-4D97-AF65-F5344CB8AC3E}">
        <p14:creationId xmlns:p14="http://schemas.microsoft.com/office/powerpoint/2010/main" val="3019638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6858000"/>
          </a:xfrm>
          <a:prstGeom prst="rect">
            <a:avLst/>
          </a:prstGeom>
        </p:spPr>
        <p:txBody>
          <a:bodyPr/>
          <a:lstStyle>
            <a:lvl1pPr marL="0" indent="0">
              <a:buNone/>
              <a:defRPr sz="3200"/>
            </a:lvl1pPr>
            <a:lvl2pPr marL="457254" indent="0">
              <a:buNone/>
              <a:defRPr sz="2800"/>
            </a:lvl2pPr>
            <a:lvl3pPr marL="914509" indent="0">
              <a:buNone/>
              <a:defRPr sz="2400"/>
            </a:lvl3pPr>
            <a:lvl4pPr marL="1371764" indent="0">
              <a:buNone/>
              <a:defRPr sz="2000"/>
            </a:lvl4pPr>
            <a:lvl5pPr marL="1829018" indent="0">
              <a:buNone/>
              <a:defRPr sz="2000"/>
            </a:lvl5pPr>
            <a:lvl6pPr marL="2286272" indent="0">
              <a:buNone/>
              <a:defRPr sz="2000"/>
            </a:lvl6pPr>
            <a:lvl7pPr marL="2743527" indent="0">
              <a:buNone/>
              <a:defRPr sz="2000"/>
            </a:lvl7pPr>
            <a:lvl8pPr marL="3200782" indent="0">
              <a:buNone/>
              <a:defRPr sz="2000"/>
            </a:lvl8pPr>
            <a:lvl9pPr marL="3658036" indent="0">
              <a:buNone/>
              <a:defRPr sz="2000"/>
            </a:lvl9pPr>
          </a:lstStyle>
          <a:p>
            <a:endParaRPr lang="en-CA"/>
          </a:p>
        </p:txBody>
      </p:sp>
      <p:sp>
        <p:nvSpPr>
          <p:cNvPr id="11" name="Text Placeholder 9"/>
          <p:cNvSpPr>
            <a:spLocks noGrp="1"/>
          </p:cNvSpPr>
          <p:nvPr>
            <p:ph type="body" sz="quarter" idx="10"/>
          </p:nvPr>
        </p:nvSpPr>
        <p:spPr>
          <a:xfrm>
            <a:off x="2636878" y="4667222"/>
            <a:ext cx="5975499" cy="1015663"/>
          </a:xfrm>
          <a:prstGeom prst="rect">
            <a:avLst/>
          </a:prstGeom>
        </p:spPr>
        <p:txBody>
          <a:bodyPr wrap="square" anchor="ctr">
            <a:spAutoFit/>
          </a:bodyPr>
          <a:lstStyle>
            <a:lvl1pPr marL="0" indent="0">
              <a:buNone/>
              <a:defRPr sz="6000" b="1">
                <a:solidFill>
                  <a:schemeClr val="tx1"/>
                </a:solidFill>
                <a:latin typeface="Corbel" pitchFamily="34" charset="0"/>
              </a:defRPr>
            </a:lvl1pPr>
            <a:lvl2pPr>
              <a:defRPr>
                <a:latin typeface="Corbel" pitchFamily="34" charset="0"/>
              </a:defRPr>
            </a:lvl2pPr>
            <a:lvl3pPr>
              <a:defRPr>
                <a:latin typeface="Corbel" pitchFamily="34" charset="0"/>
              </a:defRPr>
            </a:lvl3pPr>
            <a:lvl4pPr>
              <a:defRPr>
                <a:latin typeface="Corbel" pitchFamily="34" charset="0"/>
              </a:defRPr>
            </a:lvl4pPr>
            <a:lvl5pPr>
              <a:defRPr>
                <a:latin typeface="Corbel" pitchFamily="34" charset="0"/>
              </a:defRPr>
            </a:lvl5pPr>
          </a:lstStyle>
          <a:p>
            <a:pPr lvl="0"/>
            <a:endParaRPr lang="en-CA" dirty="0"/>
          </a:p>
        </p:txBody>
      </p:sp>
    </p:spTree>
    <p:extLst>
      <p:ext uri="{BB962C8B-B14F-4D97-AF65-F5344CB8AC3E}">
        <p14:creationId xmlns:p14="http://schemas.microsoft.com/office/powerpoint/2010/main" val="2610135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549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14" name="Rectangle 13"/>
          <p:cNvSpPr/>
          <p:nvPr userDrawn="1"/>
        </p:nvSpPr>
        <p:spPr>
          <a:xfrm>
            <a:off x="0" y="4334495"/>
            <a:ext cx="9144000" cy="2523507"/>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 name="Picture Placeholder 2"/>
          <p:cNvSpPr>
            <a:spLocks noGrp="1"/>
          </p:cNvSpPr>
          <p:nvPr>
            <p:ph type="pic" idx="10"/>
          </p:nvPr>
        </p:nvSpPr>
        <p:spPr>
          <a:xfrm>
            <a:off x="0" y="0"/>
            <a:ext cx="9144000" cy="4334494"/>
          </a:xfrm>
          <a:prstGeom prst="rect">
            <a:avLst/>
          </a:prstGeom>
        </p:spPr>
        <p:txBody>
          <a:bodyPr/>
          <a:lstStyle>
            <a:lvl1pPr marL="0" indent="0">
              <a:buNone/>
              <a:defRPr sz="3200"/>
            </a:lvl1pPr>
            <a:lvl2pPr marL="457254" indent="0">
              <a:buNone/>
              <a:defRPr sz="2800"/>
            </a:lvl2pPr>
            <a:lvl3pPr marL="914509" indent="0">
              <a:buNone/>
              <a:defRPr sz="2400"/>
            </a:lvl3pPr>
            <a:lvl4pPr marL="1371764" indent="0">
              <a:buNone/>
              <a:defRPr sz="2000"/>
            </a:lvl4pPr>
            <a:lvl5pPr marL="1829018" indent="0">
              <a:buNone/>
              <a:defRPr sz="2000"/>
            </a:lvl5pPr>
            <a:lvl6pPr marL="2286272" indent="0">
              <a:buNone/>
              <a:defRPr sz="2000"/>
            </a:lvl6pPr>
            <a:lvl7pPr marL="2743527" indent="0">
              <a:buNone/>
              <a:defRPr sz="2000"/>
            </a:lvl7pPr>
            <a:lvl8pPr marL="3200782" indent="0">
              <a:buNone/>
              <a:defRPr sz="2000"/>
            </a:lvl8pPr>
            <a:lvl9pPr marL="3658036" indent="0">
              <a:buNone/>
              <a:defRPr sz="2000"/>
            </a:lvl9pPr>
          </a:lstStyle>
          <a:p>
            <a:endParaRPr lang="en-CA"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5944" y="4585052"/>
            <a:ext cx="1344171" cy="813818"/>
          </a:xfrm>
          <a:prstGeom prst="rect">
            <a:avLst/>
          </a:prstGeom>
        </p:spPr>
      </p:pic>
      <p:sp>
        <p:nvSpPr>
          <p:cNvPr id="7" name="Subtitle 2"/>
          <p:cNvSpPr txBox="1">
            <a:spLocks/>
          </p:cNvSpPr>
          <p:nvPr userDrawn="1"/>
        </p:nvSpPr>
        <p:spPr>
          <a:xfrm>
            <a:off x="272968" y="5954235"/>
            <a:ext cx="1981134" cy="818707"/>
          </a:xfrm>
          <a:prstGeom prst="rect">
            <a:avLst/>
          </a:prstGeom>
        </p:spPr>
        <p:txBody>
          <a:bodyPr lIns="0" tIns="0" rIns="0" bIns="0">
            <a:normAutofit/>
          </a:bodyPr>
          <a:lstStyle>
            <a:lvl1pPr marL="0" indent="0" algn="l" defTabSz="914400" rtl="0" eaLnBrk="1" latinLnBrk="0" hangingPunct="1">
              <a:spcBef>
                <a:spcPct val="20000"/>
              </a:spcBef>
              <a:buFont typeface="Arial" pitchFamily="34" charset="0"/>
              <a:buNone/>
              <a:defRPr sz="3200" kern="1200">
                <a:solidFill>
                  <a:srgbClr val="CBD6DF"/>
                </a:solidFill>
                <a:latin typeface="Corbel"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200" dirty="0">
                <a:solidFill>
                  <a:schemeClr val="bg1"/>
                </a:solidFill>
                <a:latin typeface="Corbel" pitchFamily="34" charset="0"/>
              </a:rPr>
              <a:t>TEL</a:t>
            </a:r>
            <a:r>
              <a:rPr lang="en-US" sz="1200" dirty="0">
                <a:solidFill>
                  <a:schemeClr val="bg1"/>
                </a:solidFill>
                <a:latin typeface="Trebuchet MS" pitchFamily="34" charset="0"/>
              </a:rPr>
              <a:t> 604-822-1278</a:t>
            </a:r>
          </a:p>
          <a:p>
            <a:r>
              <a:rPr lang="en-US" sz="1200" dirty="0">
                <a:solidFill>
                  <a:schemeClr val="bg1"/>
                </a:solidFill>
                <a:latin typeface="Corbel" pitchFamily="34" charset="0"/>
              </a:rPr>
              <a:t>FAX</a:t>
            </a:r>
            <a:r>
              <a:rPr lang="en-US" sz="1200" dirty="0">
                <a:solidFill>
                  <a:schemeClr val="bg1"/>
                </a:solidFill>
                <a:latin typeface="Trebuchet MS" pitchFamily="34" charset="0"/>
              </a:rPr>
              <a:t> 604-822-0640</a:t>
            </a:r>
          </a:p>
          <a:p>
            <a:r>
              <a:rPr lang="en-US" sz="1200" dirty="0">
                <a:solidFill>
                  <a:schemeClr val="bg1"/>
                </a:solidFill>
                <a:latin typeface="Corbel" pitchFamily="34" charset="0"/>
              </a:rPr>
              <a:t>E-MAIL earlylearning@ubc.ca</a:t>
            </a:r>
            <a:endParaRPr lang="en-CA" sz="1600" dirty="0">
              <a:solidFill>
                <a:schemeClr val="bg1"/>
              </a:solidFill>
              <a:latin typeface="Corbel" pitchFamily="34" charset="0"/>
            </a:endParaRPr>
          </a:p>
        </p:txBody>
      </p:sp>
    </p:spTree>
    <p:extLst>
      <p:ext uri="{BB962C8B-B14F-4D97-AF65-F5344CB8AC3E}">
        <p14:creationId xmlns:p14="http://schemas.microsoft.com/office/powerpoint/2010/main" val="2241947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sp>
        <p:nvSpPr>
          <p:cNvPr id="7" name="Rectangle 6"/>
          <p:cNvSpPr/>
          <p:nvPr userDrawn="1"/>
        </p:nvSpPr>
        <p:spPr>
          <a:xfrm>
            <a:off x="0" y="1"/>
            <a:ext cx="9144000" cy="6858000"/>
          </a:xfrm>
          <a:prstGeom prst="rect">
            <a:avLst/>
          </a:prstGeom>
          <a:solidFill>
            <a:srgbClr val="80A1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8" name="Text Placeholder 7"/>
          <p:cNvSpPr>
            <a:spLocks noGrp="1"/>
          </p:cNvSpPr>
          <p:nvPr>
            <p:ph type="body" sz="quarter" idx="12" hasCustomPrompt="1"/>
          </p:nvPr>
        </p:nvSpPr>
        <p:spPr>
          <a:xfrm>
            <a:off x="462337" y="675428"/>
            <a:ext cx="8219337" cy="5507148"/>
          </a:xfrm>
          <a:prstGeom prst="rect">
            <a:avLst/>
          </a:prstGeom>
        </p:spPr>
        <p:txBody>
          <a:bodyPr/>
          <a:lstStyle>
            <a:lvl1pPr marL="0" indent="0">
              <a:spcAft>
                <a:spcPts val="1000"/>
              </a:spcAft>
              <a:buNone/>
              <a:defRPr sz="3200" b="1">
                <a:solidFill>
                  <a:schemeClr val="bg1"/>
                </a:solidFill>
                <a:latin typeface="Corbel" pitchFamily="34" charset="0"/>
              </a:defRPr>
            </a:lvl1pPr>
            <a:lvl2pPr marL="457254" indent="-457254">
              <a:buFont typeface="+mj-lt"/>
              <a:buAutoNum type="arabicPeriod"/>
              <a:defRPr sz="2400" b="1" i="0">
                <a:solidFill>
                  <a:schemeClr val="bg1"/>
                </a:solidFill>
                <a:latin typeface="Corbel" pitchFamily="34" charset="0"/>
              </a:defRPr>
            </a:lvl2pPr>
            <a:lvl3pPr marL="739863" indent="-228627">
              <a:defRPr sz="1600">
                <a:solidFill>
                  <a:schemeClr val="bg1"/>
                </a:solidFill>
                <a:latin typeface="Corbel" pitchFamily="34" charset="0"/>
              </a:defRPr>
            </a:lvl3pPr>
            <a:lvl4pPr>
              <a:defRPr>
                <a:solidFill>
                  <a:schemeClr val="bg1"/>
                </a:solidFill>
                <a:latin typeface="Corbel" pitchFamily="34" charset="0"/>
              </a:defRPr>
            </a:lvl4pPr>
            <a:lvl5pPr>
              <a:defRPr>
                <a:solidFill>
                  <a:schemeClr val="bg1"/>
                </a:solidFill>
                <a:latin typeface="Corbel"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3903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1"/>
            <a:ext cx="9144000" cy="6858000"/>
          </a:xfrm>
          <a:prstGeom prst="rect">
            <a:avLst/>
          </a:prstGeom>
          <a:solidFill>
            <a:srgbClr val="80A1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 name="Text Placeholder 9"/>
          <p:cNvSpPr>
            <a:spLocks noGrp="1"/>
          </p:cNvSpPr>
          <p:nvPr>
            <p:ph type="body" sz="quarter" idx="10"/>
          </p:nvPr>
        </p:nvSpPr>
        <p:spPr>
          <a:xfrm>
            <a:off x="831541" y="2811622"/>
            <a:ext cx="7778750" cy="830997"/>
          </a:xfrm>
          <a:prstGeom prst="rect">
            <a:avLst/>
          </a:prstGeom>
        </p:spPr>
        <p:txBody>
          <a:bodyPr anchor="ctr">
            <a:spAutoFit/>
          </a:bodyPr>
          <a:lstStyle>
            <a:lvl1pPr marL="0" indent="0">
              <a:buNone/>
              <a:defRPr sz="4800" b="0">
                <a:solidFill>
                  <a:schemeClr val="bg1"/>
                </a:solidFill>
                <a:latin typeface="Corbel" pitchFamily="34" charset="0"/>
              </a:defRPr>
            </a:lvl1pPr>
            <a:lvl2pPr>
              <a:defRPr>
                <a:latin typeface="Corbel" pitchFamily="34" charset="0"/>
              </a:defRPr>
            </a:lvl2pPr>
            <a:lvl3pPr>
              <a:defRPr>
                <a:latin typeface="Corbel" pitchFamily="34" charset="0"/>
              </a:defRPr>
            </a:lvl3pPr>
            <a:lvl4pPr>
              <a:defRPr>
                <a:latin typeface="Corbel" pitchFamily="34" charset="0"/>
              </a:defRPr>
            </a:lvl4pPr>
            <a:lvl5pPr>
              <a:defRPr>
                <a:latin typeface="Corbel" pitchFamily="34" charset="0"/>
              </a:defRPr>
            </a:lvl5pPr>
          </a:lstStyle>
          <a:p>
            <a:pPr lvl="0"/>
            <a:endParaRPr lang="en-CA" dirty="0"/>
          </a:p>
        </p:txBody>
      </p:sp>
    </p:spTree>
    <p:extLst>
      <p:ext uri="{BB962C8B-B14F-4D97-AF65-F5344CB8AC3E}">
        <p14:creationId xmlns:p14="http://schemas.microsoft.com/office/powerpoint/2010/main" val="2921216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836226"/>
          </a:xfrm>
          <a:prstGeom prst="rect">
            <a:avLst/>
          </a:prstGeom>
        </p:spPr>
        <p:txBody>
          <a:bodyPr/>
          <a:lstStyle>
            <a:lvl1pPr marL="0" indent="0">
              <a:buNone/>
              <a:defRPr sz="3600">
                <a:latin typeface="Corbel" pitchFamily="34" charset="0"/>
              </a:defRPr>
            </a:lvl1pPr>
            <a:lvl2pPr>
              <a:defRPr>
                <a:latin typeface="Corbel" pitchFamily="34" charset="0"/>
              </a:defRPr>
            </a:lvl2pPr>
            <a:lvl3pPr>
              <a:defRPr>
                <a:latin typeface="Corbel" pitchFamily="34" charset="0"/>
              </a:defRPr>
            </a:lvl3pPr>
            <a:lvl4pPr>
              <a:defRPr>
                <a:latin typeface="Corbel" pitchFamily="34" charset="0"/>
              </a:defRPr>
            </a:lvl4pPr>
            <a:lvl5pPr>
              <a:defRPr>
                <a:latin typeface="Corbe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0" name="Rectangle 9"/>
          <p:cNvSpPr/>
          <p:nvPr userDrawn="1"/>
        </p:nvSpPr>
        <p:spPr>
          <a:xfrm>
            <a:off x="0" y="0"/>
            <a:ext cx="1645920" cy="1151906"/>
          </a:xfrm>
          <a:prstGeom prst="rect">
            <a:avLst/>
          </a:prstGeom>
          <a:solidFill>
            <a:srgbClr val="80A1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1" name="Rectangle 10"/>
          <p:cNvSpPr/>
          <p:nvPr userDrawn="1"/>
        </p:nvSpPr>
        <p:spPr>
          <a:xfrm>
            <a:off x="1724024" y="0"/>
            <a:ext cx="7419976" cy="1151906"/>
          </a:xfrm>
          <a:prstGeom prst="rect">
            <a:avLst/>
          </a:prstGeom>
          <a:solidFill>
            <a:srgbClr val="80A1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0876" y="169044"/>
            <a:ext cx="1344171" cy="813818"/>
          </a:xfrm>
          <a:prstGeom prst="rect">
            <a:avLst/>
          </a:prstGeom>
        </p:spPr>
      </p:pic>
      <p:sp>
        <p:nvSpPr>
          <p:cNvPr id="2" name="Title 1"/>
          <p:cNvSpPr>
            <a:spLocks noGrp="1"/>
          </p:cNvSpPr>
          <p:nvPr>
            <p:ph type="title"/>
          </p:nvPr>
        </p:nvSpPr>
        <p:spPr>
          <a:xfrm>
            <a:off x="1828801" y="237399"/>
            <a:ext cx="7196446" cy="677108"/>
          </a:xfrm>
          <a:prstGeom prst="rect">
            <a:avLst/>
          </a:prstGeom>
        </p:spPr>
        <p:txBody>
          <a:bodyPr wrap="square" lIns="91440" tIns="45720" rIns="91440" bIns="45720" anchor="ctr" anchorCtr="0">
            <a:normAutofit/>
          </a:bodyPr>
          <a:lstStyle>
            <a:lvl1pPr algn="l">
              <a:defRPr>
                <a:solidFill>
                  <a:schemeClr val="bg1"/>
                </a:solidFill>
                <a:latin typeface="Corbel"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2938819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ontent Placeholder 2"/>
          <p:cNvSpPr>
            <a:spLocks noGrp="1"/>
          </p:cNvSpPr>
          <p:nvPr>
            <p:ph idx="1"/>
          </p:nvPr>
        </p:nvSpPr>
        <p:spPr>
          <a:xfrm>
            <a:off x="808782" y="2030818"/>
            <a:ext cx="7772400" cy="4253023"/>
          </a:xfrm>
          <a:prstGeom prst="rect">
            <a:avLst/>
          </a:prstGeom>
        </p:spPr>
        <p:txBody>
          <a:bodyPr/>
          <a:lstStyle>
            <a:lvl1pPr marL="0" indent="0">
              <a:buNone/>
              <a:defRPr sz="3600">
                <a:latin typeface="Corbel" pitchFamily="34" charset="0"/>
              </a:defRPr>
            </a:lvl1pPr>
            <a:lvl2pPr>
              <a:defRPr>
                <a:latin typeface="Corbel" pitchFamily="34" charset="0"/>
              </a:defRPr>
            </a:lvl2pPr>
            <a:lvl3pPr>
              <a:defRPr>
                <a:latin typeface="Corbel" pitchFamily="34" charset="0"/>
              </a:defRPr>
            </a:lvl3pPr>
            <a:lvl4pPr>
              <a:defRPr>
                <a:latin typeface="Corbel" pitchFamily="34" charset="0"/>
              </a:defRPr>
            </a:lvl4pPr>
            <a:lvl5pPr>
              <a:defRPr>
                <a:latin typeface="Corbel" pitchFamily="34" charset="0"/>
              </a:defRPr>
            </a:lvl5pPr>
          </a:lstStyle>
          <a:p>
            <a:pPr lvl="0"/>
            <a:endParaRPr lang="en-US" dirty="0"/>
          </a:p>
        </p:txBody>
      </p:sp>
      <p:sp>
        <p:nvSpPr>
          <p:cNvPr id="10" name="Rectangle 9"/>
          <p:cNvSpPr/>
          <p:nvPr userDrawn="1"/>
        </p:nvSpPr>
        <p:spPr>
          <a:xfrm>
            <a:off x="0" y="0"/>
            <a:ext cx="1645920" cy="1151906"/>
          </a:xfrm>
          <a:prstGeom prst="rect">
            <a:avLst/>
          </a:prstGeom>
          <a:solidFill>
            <a:srgbClr val="80A1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1" name="Rectangle 10"/>
          <p:cNvSpPr/>
          <p:nvPr userDrawn="1"/>
        </p:nvSpPr>
        <p:spPr>
          <a:xfrm>
            <a:off x="1724024" y="0"/>
            <a:ext cx="7419976" cy="1151906"/>
          </a:xfrm>
          <a:prstGeom prst="rect">
            <a:avLst/>
          </a:prstGeom>
          <a:solidFill>
            <a:srgbClr val="80A1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0876" y="169044"/>
            <a:ext cx="1344171" cy="813818"/>
          </a:xfrm>
          <a:prstGeom prst="rect">
            <a:avLst/>
          </a:prstGeom>
        </p:spPr>
      </p:pic>
      <p:sp>
        <p:nvSpPr>
          <p:cNvPr id="2" name="Title 1"/>
          <p:cNvSpPr>
            <a:spLocks noGrp="1"/>
          </p:cNvSpPr>
          <p:nvPr>
            <p:ph type="title"/>
          </p:nvPr>
        </p:nvSpPr>
        <p:spPr>
          <a:xfrm>
            <a:off x="1828801" y="237399"/>
            <a:ext cx="7196446" cy="677108"/>
          </a:xfrm>
          <a:prstGeom prst="rect">
            <a:avLst/>
          </a:prstGeom>
        </p:spPr>
        <p:txBody>
          <a:bodyPr wrap="square" lIns="91440" tIns="45720" rIns="91440" bIns="45720" anchor="ctr" anchorCtr="0">
            <a:normAutofit/>
          </a:bodyPr>
          <a:lstStyle>
            <a:lvl1pPr algn="l">
              <a:defRPr>
                <a:solidFill>
                  <a:schemeClr val="bg1"/>
                </a:solidFill>
                <a:latin typeface="Corbel" pitchFamily="34" charset="0"/>
              </a:defRPr>
            </a:lvl1pPr>
          </a:lstStyle>
          <a:p>
            <a:r>
              <a:rPr lang="en-US" dirty="0"/>
              <a:t>Click to edit Master title style</a:t>
            </a:r>
            <a:endParaRPr lang="en-CA" dirty="0"/>
          </a:p>
        </p:txBody>
      </p:sp>
      <p:sp>
        <p:nvSpPr>
          <p:cNvPr id="7" name="Text Placeholder 9"/>
          <p:cNvSpPr>
            <a:spLocks noGrp="1"/>
          </p:cNvSpPr>
          <p:nvPr>
            <p:ph type="body" sz="quarter" idx="10"/>
          </p:nvPr>
        </p:nvSpPr>
        <p:spPr>
          <a:xfrm>
            <a:off x="808782" y="1570407"/>
            <a:ext cx="7772400" cy="400110"/>
          </a:xfrm>
          <a:prstGeom prst="rect">
            <a:avLst/>
          </a:prstGeom>
        </p:spPr>
        <p:txBody>
          <a:bodyPr wrap="square" anchor="ctr">
            <a:spAutoFit/>
          </a:bodyPr>
          <a:lstStyle>
            <a:lvl1pPr marL="0" indent="0">
              <a:buNone/>
              <a:defRPr sz="2000" b="0">
                <a:solidFill>
                  <a:srgbClr val="003468"/>
                </a:solidFill>
                <a:latin typeface="Corbel" pitchFamily="34" charset="0"/>
              </a:defRPr>
            </a:lvl1pPr>
            <a:lvl2pPr>
              <a:defRPr>
                <a:latin typeface="Corbel" pitchFamily="34" charset="0"/>
              </a:defRPr>
            </a:lvl2pPr>
            <a:lvl3pPr>
              <a:defRPr>
                <a:latin typeface="Corbel" pitchFamily="34" charset="0"/>
              </a:defRPr>
            </a:lvl3pPr>
            <a:lvl4pPr>
              <a:defRPr>
                <a:latin typeface="Corbel" pitchFamily="34" charset="0"/>
              </a:defRPr>
            </a:lvl4pPr>
            <a:lvl5pPr>
              <a:defRPr>
                <a:latin typeface="Corbel" pitchFamily="34" charset="0"/>
              </a:defRPr>
            </a:lvl5pPr>
          </a:lstStyle>
          <a:p>
            <a:pPr lvl="0"/>
            <a:endParaRPr lang="en-CA" dirty="0"/>
          </a:p>
        </p:txBody>
      </p:sp>
      <p:sp>
        <p:nvSpPr>
          <p:cNvPr id="8" name="Text Placeholder 9"/>
          <p:cNvSpPr>
            <a:spLocks noGrp="1"/>
          </p:cNvSpPr>
          <p:nvPr>
            <p:ph type="body" sz="quarter" idx="11"/>
          </p:nvPr>
        </p:nvSpPr>
        <p:spPr>
          <a:xfrm>
            <a:off x="808782" y="6359954"/>
            <a:ext cx="7772400" cy="276999"/>
          </a:xfrm>
          <a:prstGeom prst="rect">
            <a:avLst/>
          </a:prstGeom>
        </p:spPr>
        <p:txBody>
          <a:bodyPr wrap="square" anchor="ctr">
            <a:spAutoFit/>
          </a:bodyPr>
          <a:lstStyle>
            <a:lvl1pPr marL="0" indent="0">
              <a:buNone/>
              <a:defRPr sz="1200" b="0">
                <a:solidFill>
                  <a:srgbClr val="003468"/>
                </a:solidFill>
                <a:latin typeface="Corbel" pitchFamily="34" charset="0"/>
              </a:defRPr>
            </a:lvl1pPr>
            <a:lvl2pPr>
              <a:defRPr>
                <a:latin typeface="Corbel" pitchFamily="34" charset="0"/>
              </a:defRPr>
            </a:lvl2pPr>
            <a:lvl3pPr>
              <a:defRPr>
                <a:latin typeface="Corbel" pitchFamily="34" charset="0"/>
              </a:defRPr>
            </a:lvl3pPr>
            <a:lvl4pPr>
              <a:defRPr>
                <a:latin typeface="Corbel" pitchFamily="34" charset="0"/>
              </a:defRPr>
            </a:lvl4pPr>
            <a:lvl5pPr>
              <a:defRPr>
                <a:latin typeface="Corbel" pitchFamily="34" charset="0"/>
              </a:defRPr>
            </a:lvl5pPr>
          </a:lstStyle>
          <a:p>
            <a:pPr lvl="0"/>
            <a:endParaRPr lang="en-CA" dirty="0"/>
          </a:p>
        </p:txBody>
      </p:sp>
    </p:spTree>
    <p:extLst>
      <p:ext uri="{BB962C8B-B14F-4D97-AF65-F5344CB8AC3E}">
        <p14:creationId xmlns:p14="http://schemas.microsoft.com/office/powerpoint/2010/main" val="3058048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6858000"/>
          </a:xfrm>
          <a:prstGeom prst="rect">
            <a:avLst/>
          </a:prstGeom>
        </p:spPr>
        <p:txBody>
          <a:bodyPr/>
          <a:lstStyle>
            <a:lvl1pPr marL="0" indent="0">
              <a:buNone/>
              <a:defRPr sz="3200"/>
            </a:lvl1pPr>
            <a:lvl2pPr marL="457254" indent="0">
              <a:buNone/>
              <a:defRPr sz="2800"/>
            </a:lvl2pPr>
            <a:lvl3pPr marL="914509" indent="0">
              <a:buNone/>
              <a:defRPr sz="2400"/>
            </a:lvl3pPr>
            <a:lvl4pPr marL="1371764" indent="0">
              <a:buNone/>
              <a:defRPr sz="2000"/>
            </a:lvl4pPr>
            <a:lvl5pPr marL="1829018" indent="0">
              <a:buNone/>
              <a:defRPr sz="2000"/>
            </a:lvl5pPr>
            <a:lvl6pPr marL="2286272" indent="0">
              <a:buNone/>
              <a:defRPr sz="2000"/>
            </a:lvl6pPr>
            <a:lvl7pPr marL="2743527" indent="0">
              <a:buNone/>
              <a:defRPr sz="2000"/>
            </a:lvl7pPr>
            <a:lvl8pPr marL="3200782" indent="0">
              <a:buNone/>
              <a:defRPr sz="2000"/>
            </a:lvl8pPr>
            <a:lvl9pPr marL="3658036" indent="0">
              <a:buNone/>
              <a:defRPr sz="2000"/>
            </a:lvl9pPr>
          </a:lstStyle>
          <a:p>
            <a:endParaRPr lang="en-CA"/>
          </a:p>
        </p:txBody>
      </p:sp>
      <p:sp>
        <p:nvSpPr>
          <p:cNvPr id="11" name="Text Placeholder 9"/>
          <p:cNvSpPr>
            <a:spLocks noGrp="1"/>
          </p:cNvSpPr>
          <p:nvPr>
            <p:ph type="body" sz="quarter" idx="10"/>
          </p:nvPr>
        </p:nvSpPr>
        <p:spPr>
          <a:xfrm>
            <a:off x="2636878" y="4667222"/>
            <a:ext cx="5975499" cy="1015663"/>
          </a:xfrm>
          <a:prstGeom prst="rect">
            <a:avLst/>
          </a:prstGeom>
        </p:spPr>
        <p:txBody>
          <a:bodyPr wrap="square" anchor="ctr">
            <a:spAutoFit/>
          </a:bodyPr>
          <a:lstStyle>
            <a:lvl1pPr marL="0" indent="0">
              <a:buNone/>
              <a:defRPr sz="6000" b="1">
                <a:solidFill>
                  <a:schemeClr val="tx1"/>
                </a:solidFill>
                <a:latin typeface="Corbel" pitchFamily="34" charset="0"/>
              </a:defRPr>
            </a:lvl1pPr>
            <a:lvl2pPr>
              <a:defRPr>
                <a:latin typeface="Corbel" pitchFamily="34" charset="0"/>
              </a:defRPr>
            </a:lvl2pPr>
            <a:lvl3pPr>
              <a:defRPr>
                <a:latin typeface="Corbel" pitchFamily="34" charset="0"/>
              </a:defRPr>
            </a:lvl3pPr>
            <a:lvl4pPr>
              <a:defRPr>
                <a:latin typeface="Corbel" pitchFamily="34" charset="0"/>
              </a:defRPr>
            </a:lvl4pPr>
            <a:lvl5pPr>
              <a:defRPr>
                <a:latin typeface="Corbel" pitchFamily="34" charset="0"/>
              </a:defRPr>
            </a:lvl5pPr>
          </a:lstStyle>
          <a:p>
            <a:pPr lvl="0"/>
            <a:endParaRPr lang="en-CA" dirty="0"/>
          </a:p>
        </p:txBody>
      </p:sp>
    </p:spTree>
    <p:extLst>
      <p:ext uri="{BB962C8B-B14F-4D97-AF65-F5344CB8AC3E}">
        <p14:creationId xmlns:p14="http://schemas.microsoft.com/office/powerpoint/2010/main" val="4014277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463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14" name="Rectangle 13"/>
          <p:cNvSpPr/>
          <p:nvPr userDrawn="1"/>
        </p:nvSpPr>
        <p:spPr>
          <a:xfrm>
            <a:off x="0" y="4334495"/>
            <a:ext cx="9144000" cy="2523507"/>
          </a:xfrm>
          <a:prstGeom prst="rect">
            <a:avLst/>
          </a:prstGeom>
          <a:solidFill>
            <a:srgbClr val="80A1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 name="Picture Placeholder 2"/>
          <p:cNvSpPr>
            <a:spLocks noGrp="1"/>
          </p:cNvSpPr>
          <p:nvPr>
            <p:ph type="pic" idx="10"/>
          </p:nvPr>
        </p:nvSpPr>
        <p:spPr>
          <a:xfrm>
            <a:off x="0" y="0"/>
            <a:ext cx="9144000" cy="4334494"/>
          </a:xfrm>
          <a:prstGeom prst="rect">
            <a:avLst/>
          </a:prstGeom>
        </p:spPr>
        <p:txBody>
          <a:bodyPr/>
          <a:lstStyle>
            <a:lvl1pPr marL="0" indent="0">
              <a:buNone/>
              <a:defRPr sz="3200"/>
            </a:lvl1pPr>
            <a:lvl2pPr marL="457254" indent="0">
              <a:buNone/>
              <a:defRPr sz="2800"/>
            </a:lvl2pPr>
            <a:lvl3pPr marL="914509" indent="0">
              <a:buNone/>
              <a:defRPr sz="2400"/>
            </a:lvl3pPr>
            <a:lvl4pPr marL="1371764" indent="0">
              <a:buNone/>
              <a:defRPr sz="2000"/>
            </a:lvl4pPr>
            <a:lvl5pPr marL="1829018" indent="0">
              <a:buNone/>
              <a:defRPr sz="2000"/>
            </a:lvl5pPr>
            <a:lvl6pPr marL="2286272" indent="0">
              <a:buNone/>
              <a:defRPr sz="2000"/>
            </a:lvl6pPr>
            <a:lvl7pPr marL="2743527" indent="0">
              <a:buNone/>
              <a:defRPr sz="2000"/>
            </a:lvl7pPr>
            <a:lvl8pPr marL="3200782" indent="0">
              <a:buNone/>
              <a:defRPr sz="2000"/>
            </a:lvl8pPr>
            <a:lvl9pPr marL="3658036" indent="0">
              <a:buNone/>
              <a:defRPr sz="2000"/>
            </a:lvl9pPr>
          </a:lstStyle>
          <a:p>
            <a:endParaRPr lang="en-CA"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5944" y="4585052"/>
            <a:ext cx="1344171" cy="813818"/>
          </a:xfrm>
          <a:prstGeom prst="rect">
            <a:avLst/>
          </a:prstGeom>
        </p:spPr>
      </p:pic>
      <p:sp>
        <p:nvSpPr>
          <p:cNvPr id="7" name="Subtitle 2"/>
          <p:cNvSpPr txBox="1">
            <a:spLocks/>
          </p:cNvSpPr>
          <p:nvPr userDrawn="1"/>
        </p:nvSpPr>
        <p:spPr>
          <a:xfrm>
            <a:off x="272968" y="5954235"/>
            <a:ext cx="1981134" cy="818707"/>
          </a:xfrm>
          <a:prstGeom prst="rect">
            <a:avLst/>
          </a:prstGeom>
        </p:spPr>
        <p:txBody>
          <a:bodyPr lIns="0" tIns="0" rIns="0" bIns="0">
            <a:normAutofit/>
          </a:bodyPr>
          <a:lstStyle>
            <a:lvl1pPr marL="0" indent="0" algn="l" defTabSz="914400" rtl="0" eaLnBrk="1" latinLnBrk="0" hangingPunct="1">
              <a:spcBef>
                <a:spcPct val="20000"/>
              </a:spcBef>
              <a:buFont typeface="Arial" pitchFamily="34" charset="0"/>
              <a:buNone/>
              <a:defRPr sz="3200" kern="1200">
                <a:solidFill>
                  <a:srgbClr val="CBD6DF"/>
                </a:solidFill>
                <a:latin typeface="Corbel"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200" dirty="0">
                <a:solidFill>
                  <a:schemeClr val="bg1"/>
                </a:solidFill>
                <a:latin typeface="Corbel" pitchFamily="34" charset="0"/>
              </a:rPr>
              <a:t>TEL</a:t>
            </a:r>
            <a:r>
              <a:rPr lang="en-US" sz="1200" dirty="0">
                <a:solidFill>
                  <a:schemeClr val="bg1"/>
                </a:solidFill>
                <a:latin typeface="Trebuchet MS" pitchFamily="34" charset="0"/>
              </a:rPr>
              <a:t> 604-822-1278</a:t>
            </a:r>
          </a:p>
          <a:p>
            <a:r>
              <a:rPr lang="en-US" sz="1200" dirty="0">
                <a:solidFill>
                  <a:schemeClr val="bg1"/>
                </a:solidFill>
                <a:latin typeface="Corbel" pitchFamily="34" charset="0"/>
              </a:rPr>
              <a:t>FAX</a:t>
            </a:r>
            <a:r>
              <a:rPr lang="en-US" sz="1200" dirty="0">
                <a:solidFill>
                  <a:schemeClr val="bg1"/>
                </a:solidFill>
                <a:latin typeface="Trebuchet MS" pitchFamily="34" charset="0"/>
              </a:rPr>
              <a:t> 604-822-0640</a:t>
            </a:r>
          </a:p>
          <a:p>
            <a:r>
              <a:rPr lang="en-US" sz="1200" dirty="0">
                <a:solidFill>
                  <a:schemeClr val="bg1"/>
                </a:solidFill>
                <a:latin typeface="Corbel" pitchFamily="34" charset="0"/>
              </a:rPr>
              <a:t>E-MAIL earlylearning@ubc.ca</a:t>
            </a:r>
            <a:endParaRPr lang="en-CA" sz="1600" dirty="0">
              <a:solidFill>
                <a:schemeClr val="bg1"/>
              </a:solidFill>
              <a:latin typeface="Corbel" pitchFamily="34" charset="0"/>
            </a:endParaRPr>
          </a:p>
        </p:txBody>
      </p:sp>
    </p:spTree>
    <p:extLst>
      <p:ext uri="{BB962C8B-B14F-4D97-AF65-F5344CB8AC3E}">
        <p14:creationId xmlns:p14="http://schemas.microsoft.com/office/powerpoint/2010/main" val="3029923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Rectangle 13"/>
          <p:cNvSpPr/>
          <p:nvPr userDrawn="1"/>
        </p:nvSpPr>
        <p:spPr>
          <a:xfrm>
            <a:off x="0" y="4334495"/>
            <a:ext cx="9144000" cy="2523507"/>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 name="Title 1"/>
          <p:cNvSpPr>
            <a:spLocks noGrp="1"/>
          </p:cNvSpPr>
          <p:nvPr>
            <p:ph type="ctrTitle" hasCustomPrompt="1"/>
          </p:nvPr>
        </p:nvSpPr>
        <p:spPr>
          <a:xfrm>
            <a:off x="1630392" y="4334494"/>
            <a:ext cx="7513608" cy="1581128"/>
          </a:xfrm>
          <a:prstGeom prst="rect">
            <a:avLst/>
          </a:prstGeom>
          <a:noFill/>
        </p:spPr>
        <p:txBody>
          <a:bodyPr lIns="0" tIns="274320" rIns="365760" bIns="365760">
            <a:noAutofit/>
          </a:bodyPr>
          <a:lstStyle>
            <a:lvl1pPr algn="l">
              <a:lnSpc>
                <a:spcPct val="90000"/>
              </a:lnSpc>
              <a:defRPr sz="4800" b="0">
                <a:solidFill>
                  <a:schemeClr val="bg1"/>
                </a:solidFill>
                <a:latin typeface="Corbel" pitchFamily="34" charset="0"/>
              </a:defRPr>
            </a:lvl1pPr>
          </a:lstStyle>
          <a:p>
            <a:r>
              <a:rPr lang="en-US" dirty="0"/>
              <a:t>Click to edit Master title Style</a:t>
            </a:r>
            <a:endParaRPr lang="en-CA" dirty="0"/>
          </a:p>
        </p:txBody>
      </p:sp>
      <p:sp>
        <p:nvSpPr>
          <p:cNvPr id="10" name="Picture Placeholder 2"/>
          <p:cNvSpPr>
            <a:spLocks noGrp="1"/>
          </p:cNvSpPr>
          <p:nvPr>
            <p:ph type="pic" idx="10"/>
          </p:nvPr>
        </p:nvSpPr>
        <p:spPr>
          <a:xfrm>
            <a:off x="0" y="0"/>
            <a:ext cx="9144000" cy="4334494"/>
          </a:xfrm>
          <a:prstGeom prst="rect">
            <a:avLst/>
          </a:prstGeom>
        </p:spPr>
        <p:txBody>
          <a:bodyPr/>
          <a:lstStyle>
            <a:lvl1pPr marL="0" indent="0">
              <a:buNone/>
              <a:defRPr sz="3200"/>
            </a:lvl1pPr>
            <a:lvl2pPr marL="457254" indent="0">
              <a:buNone/>
              <a:defRPr sz="2800"/>
            </a:lvl2pPr>
            <a:lvl3pPr marL="914509" indent="0">
              <a:buNone/>
              <a:defRPr sz="2400"/>
            </a:lvl3pPr>
            <a:lvl4pPr marL="1371764" indent="0">
              <a:buNone/>
              <a:defRPr sz="2000"/>
            </a:lvl4pPr>
            <a:lvl5pPr marL="1829018" indent="0">
              <a:buNone/>
              <a:defRPr sz="2000"/>
            </a:lvl5pPr>
            <a:lvl6pPr marL="2286272" indent="0">
              <a:buNone/>
              <a:defRPr sz="2000"/>
            </a:lvl6pPr>
            <a:lvl7pPr marL="2743527" indent="0">
              <a:buNone/>
              <a:defRPr sz="2000"/>
            </a:lvl7pPr>
            <a:lvl8pPr marL="3200782" indent="0">
              <a:buNone/>
              <a:defRPr sz="2000"/>
            </a:lvl8pPr>
            <a:lvl9pPr marL="3658036" indent="0">
              <a:buNone/>
              <a:defRPr sz="2000"/>
            </a:lvl9pPr>
          </a:lstStyle>
          <a:p>
            <a:endParaRPr lang="en-CA" dirty="0"/>
          </a:p>
        </p:txBody>
      </p:sp>
      <p:sp>
        <p:nvSpPr>
          <p:cNvPr id="3" name="Subtitle 2"/>
          <p:cNvSpPr>
            <a:spLocks noGrp="1"/>
          </p:cNvSpPr>
          <p:nvPr>
            <p:ph type="subTitle" idx="1"/>
          </p:nvPr>
        </p:nvSpPr>
        <p:spPr>
          <a:xfrm>
            <a:off x="1630392" y="5918859"/>
            <a:ext cx="7513608" cy="790699"/>
          </a:xfrm>
          <a:prstGeom prst="rect">
            <a:avLst/>
          </a:prstGeom>
        </p:spPr>
        <p:txBody>
          <a:bodyPr lIns="0" tIns="0" rIns="0" bIns="0">
            <a:normAutofit/>
          </a:bodyPr>
          <a:lstStyle>
            <a:lvl1pPr marL="0" indent="0" algn="l">
              <a:buNone/>
              <a:defRPr>
                <a:solidFill>
                  <a:schemeClr val="bg1"/>
                </a:solidFill>
                <a:latin typeface="Corbel" pitchFamily="34" charset="0"/>
              </a:defRPr>
            </a:lvl1pPr>
            <a:lvl2pPr marL="457254" indent="0" algn="ctr">
              <a:buNone/>
              <a:defRPr>
                <a:solidFill>
                  <a:schemeClr val="tx1">
                    <a:tint val="75000"/>
                  </a:schemeClr>
                </a:solidFill>
              </a:defRPr>
            </a:lvl2pPr>
            <a:lvl3pPr marL="914509" indent="0" algn="ctr">
              <a:buNone/>
              <a:defRPr>
                <a:solidFill>
                  <a:schemeClr val="tx1">
                    <a:tint val="75000"/>
                  </a:schemeClr>
                </a:solidFill>
              </a:defRPr>
            </a:lvl3pPr>
            <a:lvl4pPr marL="1371764" indent="0" algn="ctr">
              <a:buNone/>
              <a:defRPr>
                <a:solidFill>
                  <a:schemeClr val="tx1">
                    <a:tint val="75000"/>
                  </a:schemeClr>
                </a:solidFill>
              </a:defRPr>
            </a:lvl4pPr>
            <a:lvl5pPr marL="1829018" indent="0" algn="ctr">
              <a:buNone/>
              <a:defRPr>
                <a:solidFill>
                  <a:schemeClr val="tx1">
                    <a:tint val="75000"/>
                  </a:schemeClr>
                </a:solidFill>
              </a:defRPr>
            </a:lvl5pPr>
            <a:lvl6pPr marL="2286272" indent="0" algn="ctr">
              <a:buNone/>
              <a:defRPr>
                <a:solidFill>
                  <a:schemeClr val="tx1">
                    <a:tint val="75000"/>
                  </a:schemeClr>
                </a:solidFill>
              </a:defRPr>
            </a:lvl6pPr>
            <a:lvl7pPr marL="2743527" indent="0" algn="ctr">
              <a:buNone/>
              <a:defRPr>
                <a:solidFill>
                  <a:schemeClr val="tx1">
                    <a:tint val="75000"/>
                  </a:schemeClr>
                </a:solidFill>
              </a:defRPr>
            </a:lvl7pPr>
            <a:lvl8pPr marL="3200782" indent="0" algn="ctr">
              <a:buNone/>
              <a:defRPr>
                <a:solidFill>
                  <a:schemeClr val="tx1">
                    <a:tint val="75000"/>
                  </a:schemeClr>
                </a:solidFill>
              </a:defRPr>
            </a:lvl8pPr>
            <a:lvl9pPr marL="3658036" indent="0" algn="ctr">
              <a:buNone/>
              <a:defRPr>
                <a:solidFill>
                  <a:schemeClr val="tx1">
                    <a:tint val="75000"/>
                  </a:schemeClr>
                </a:solidFill>
              </a:defRPr>
            </a:lvl9pPr>
          </a:lstStyle>
          <a:p>
            <a:r>
              <a:rPr lang="en-US" dirty="0"/>
              <a:t>Click to edit Master subtitle style</a:t>
            </a:r>
            <a:endParaRPr lang="en-CA"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5944" y="4585052"/>
            <a:ext cx="1344171" cy="813818"/>
          </a:xfrm>
          <a:prstGeom prst="rect">
            <a:avLst/>
          </a:prstGeom>
        </p:spPr>
      </p:pic>
    </p:spTree>
    <p:extLst>
      <p:ext uri="{BB962C8B-B14F-4D97-AF65-F5344CB8AC3E}">
        <p14:creationId xmlns:p14="http://schemas.microsoft.com/office/powerpoint/2010/main" val="2815788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32941"/>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51" r:id="rId3"/>
    <p:sldLayoutId id="2147483650" r:id="rId4"/>
    <p:sldLayoutId id="2147483674" r:id="rId5"/>
    <p:sldLayoutId id="2147483657" r:id="rId6"/>
    <p:sldLayoutId id="2147483655" r:id="rId7"/>
    <p:sldLayoutId id="2147483675" r:id="rId8"/>
  </p:sldLayoutIdLst>
  <p:txStyles>
    <p:titleStyle>
      <a:lvl1pPr algn="ctr" defTabSz="914509" rtl="0" eaLnBrk="1" latinLnBrk="0" hangingPunct="1">
        <a:spcBef>
          <a:spcPct val="0"/>
        </a:spcBef>
        <a:buNone/>
        <a:defRPr sz="4400" kern="1200">
          <a:solidFill>
            <a:schemeClr val="tx1"/>
          </a:solidFill>
          <a:latin typeface="+mj-lt"/>
          <a:ea typeface="+mj-ea"/>
          <a:cs typeface="+mj-cs"/>
        </a:defRPr>
      </a:lvl1pPr>
    </p:titleStyle>
    <p:bodyStyle>
      <a:lvl1pPr marL="342941" indent="-342941" algn="l" defTabSz="91450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3040" indent="-285784" algn="l" defTabSz="91450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36" indent="-228627" algn="l" defTabSz="91450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91" indent="-228627" algn="l" defTabSz="91450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45" indent="-228627" algn="l" defTabSz="91450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900" indent="-228627" algn="l" defTabSz="91450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154" indent="-228627" algn="l" defTabSz="91450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409" indent="-228627" algn="l" defTabSz="91450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663" indent="-228627" algn="l" defTabSz="91450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509" rtl="0" eaLnBrk="1" latinLnBrk="0" hangingPunct="1">
        <a:defRPr sz="1800" kern="1200">
          <a:solidFill>
            <a:schemeClr val="tx1"/>
          </a:solidFill>
          <a:latin typeface="+mn-lt"/>
          <a:ea typeface="+mn-ea"/>
          <a:cs typeface="+mn-cs"/>
        </a:defRPr>
      </a:lvl1pPr>
      <a:lvl2pPr marL="457254" algn="l" defTabSz="914509" rtl="0" eaLnBrk="1" latinLnBrk="0" hangingPunct="1">
        <a:defRPr sz="1800" kern="1200">
          <a:solidFill>
            <a:schemeClr val="tx1"/>
          </a:solidFill>
          <a:latin typeface="+mn-lt"/>
          <a:ea typeface="+mn-ea"/>
          <a:cs typeface="+mn-cs"/>
        </a:defRPr>
      </a:lvl2pPr>
      <a:lvl3pPr marL="914509" algn="l" defTabSz="914509" rtl="0" eaLnBrk="1" latinLnBrk="0" hangingPunct="1">
        <a:defRPr sz="1800" kern="1200">
          <a:solidFill>
            <a:schemeClr val="tx1"/>
          </a:solidFill>
          <a:latin typeface="+mn-lt"/>
          <a:ea typeface="+mn-ea"/>
          <a:cs typeface="+mn-cs"/>
        </a:defRPr>
      </a:lvl3pPr>
      <a:lvl4pPr marL="1371764" algn="l" defTabSz="914509" rtl="0" eaLnBrk="1" latinLnBrk="0" hangingPunct="1">
        <a:defRPr sz="1800" kern="1200">
          <a:solidFill>
            <a:schemeClr val="tx1"/>
          </a:solidFill>
          <a:latin typeface="+mn-lt"/>
          <a:ea typeface="+mn-ea"/>
          <a:cs typeface="+mn-cs"/>
        </a:defRPr>
      </a:lvl4pPr>
      <a:lvl5pPr marL="1829018" algn="l" defTabSz="914509" rtl="0" eaLnBrk="1" latinLnBrk="0" hangingPunct="1">
        <a:defRPr sz="1800" kern="1200">
          <a:solidFill>
            <a:schemeClr val="tx1"/>
          </a:solidFill>
          <a:latin typeface="+mn-lt"/>
          <a:ea typeface="+mn-ea"/>
          <a:cs typeface="+mn-cs"/>
        </a:defRPr>
      </a:lvl5pPr>
      <a:lvl6pPr marL="2286272" algn="l" defTabSz="914509" rtl="0" eaLnBrk="1" latinLnBrk="0" hangingPunct="1">
        <a:defRPr sz="1800" kern="1200">
          <a:solidFill>
            <a:schemeClr val="tx1"/>
          </a:solidFill>
          <a:latin typeface="+mn-lt"/>
          <a:ea typeface="+mn-ea"/>
          <a:cs typeface="+mn-cs"/>
        </a:defRPr>
      </a:lvl6pPr>
      <a:lvl7pPr marL="2743527" algn="l" defTabSz="914509" rtl="0" eaLnBrk="1" latinLnBrk="0" hangingPunct="1">
        <a:defRPr sz="1800" kern="1200">
          <a:solidFill>
            <a:schemeClr val="tx1"/>
          </a:solidFill>
          <a:latin typeface="+mn-lt"/>
          <a:ea typeface="+mn-ea"/>
          <a:cs typeface="+mn-cs"/>
        </a:defRPr>
      </a:lvl7pPr>
      <a:lvl8pPr marL="3200782" algn="l" defTabSz="914509" rtl="0" eaLnBrk="1" latinLnBrk="0" hangingPunct="1">
        <a:defRPr sz="1800" kern="1200">
          <a:solidFill>
            <a:schemeClr val="tx1"/>
          </a:solidFill>
          <a:latin typeface="+mn-lt"/>
          <a:ea typeface="+mn-ea"/>
          <a:cs typeface="+mn-cs"/>
        </a:defRPr>
      </a:lvl8pPr>
      <a:lvl9pPr marL="3658036" algn="l" defTabSz="91450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926153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Lst>
  <p:txStyles>
    <p:titleStyle>
      <a:lvl1pPr algn="ctr" defTabSz="914509" rtl="0" eaLnBrk="1" latinLnBrk="0" hangingPunct="1">
        <a:spcBef>
          <a:spcPct val="0"/>
        </a:spcBef>
        <a:buNone/>
        <a:defRPr sz="4400" kern="1200">
          <a:solidFill>
            <a:schemeClr val="tx1"/>
          </a:solidFill>
          <a:latin typeface="+mj-lt"/>
          <a:ea typeface="+mj-ea"/>
          <a:cs typeface="+mj-cs"/>
        </a:defRPr>
      </a:lvl1pPr>
    </p:titleStyle>
    <p:bodyStyle>
      <a:lvl1pPr marL="342941" indent="-342941" algn="l" defTabSz="91450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3040" indent="-285784" algn="l" defTabSz="91450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36" indent="-228627" algn="l" defTabSz="91450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91" indent="-228627" algn="l" defTabSz="91450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45" indent="-228627" algn="l" defTabSz="91450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900" indent="-228627" algn="l" defTabSz="91450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154" indent="-228627" algn="l" defTabSz="91450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409" indent="-228627" algn="l" defTabSz="91450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663" indent="-228627" algn="l" defTabSz="91450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509" rtl="0" eaLnBrk="1" latinLnBrk="0" hangingPunct="1">
        <a:defRPr sz="1800" kern="1200">
          <a:solidFill>
            <a:schemeClr val="tx1"/>
          </a:solidFill>
          <a:latin typeface="+mn-lt"/>
          <a:ea typeface="+mn-ea"/>
          <a:cs typeface="+mn-cs"/>
        </a:defRPr>
      </a:lvl1pPr>
      <a:lvl2pPr marL="457254" algn="l" defTabSz="914509" rtl="0" eaLnBrk="1" latinLnBrk="0" hangingPunct="1">
        <a:defRPr sz="1800" kern="1200">
          <a:solidFill>
            <a:schemeClr val="tx1"/>
          </a:solidFill>
          <a:latin typeface="+mn-lt"/>
          <a:ea typeface="+mn-ea"/>
          <a:cs typeface="+mn-cs"/>
        </a:defRPr>
      </a:lvl2pPr>
      <a:lvl3pPr marL="914509" algn="l" defTabSz="914509" rtl="0" eaLnBrk="1" latinLnBrk="0" hangingPunct="1">
        <a:defRPr sz="1800" kern="1200">
          <a:solidFill>
            <a:schemeClr val="tx1"/>
          </a:solidFill>
          <a:latin typeface="+mn-lt"/>
          <a:ea typeface="+mn-ea"/>
          <a:cs typeface="+mn-cs"/>
        </a:defRPr>
      </a:lvl3pPr>
      <a:lvl4pPr marL="1371764" algn="l" defTabSz="914509" rtl="0" eaLnBrk="1" latinLnBrk="0" hangingPunct="1">
        <a:defRPr sz="1800" kern="1200">
          <a:solidFill>
            <a:schemeClr val="tx1"/>
          </a:solidFill>
          <a:latin typeface="+mn-lt"/>
          <a:ea typeface="+mn-ea"/>
          <a:cs typeface="+mn-cs"/>
        </a:defRPr>
      </a:lvl4pPr>
      <a:lvl5pPr marL="1829018" algn="l" defTabSz="914509" rtl="0" eaLnBrk="1" latinLnBrk="0" hangingPunct="1">
        <a:defRPr sz="1800" kern="1200">
          <a:solidFill>
            <a:schemeClr val="tx1"/>
          </a:solidFill>
          <a:latin typeface="+mn-lt"/>
          <a:ea typeface="+mn-ea"/>
          <a:cs typeface="+mn-cs"/>
        </a:defRPr>
      </a:lvl5pPr>
      <a:lvl6pPr marL="2286272" algn="l" defTabSz="914509" rtl="0" eaLnBrk="1" latinLnBrk="0" hangingPunct="1">
        <a:defRPr sz="1800" kern="1200">
          <a:solidFill>
            <a:schemeClr val="tx1"/>
          </a:solidFill>
          <a:latin typeface="+mn-lt"/>
          <a:ea typeface="+mn-ea"/>
          <a:cs typeface="+mn-cs"/>
        </a:defRPr>
      </a:lvl6pPr>
      <a:lvl7pPr marL="2743527" algn="l" defTabSz="914509" rtl="0" eaLnBrk="1" latinLnBrk="0" hangingPunct="1">
        <a:defRPr sz="1800" kern="1200">
          <a:solidFill>
            <a:schemeClr val="tx1"/>
          </a:solidFill>
          <a:latin typeface="+mn-lt"/>
          <a:ea typeface="+mn-ea"/>
          <a:cs typeface="+mn-cs"/>
        </a:defRPr>
      </a:lvl7pPr>
      <a:lvl8pPr marL="3200782" algn="l" defTabSz="914509" rtl="0" eaLnBrk="1" latinLnBrk="0" hangingPunct="1">
        <a:defRPr sz="1800" kern="1200">
          <a:solidFill>
            <a:schemeClr val="tx1"/>
          </a:solidFill>
          <a:latin typeface="+mn-lt"/>
          <a:ea typeface="+mn-ea"/>
          <a:cs typeface="+mn-cs"/>
        </a:defRPr>
      </a:lvl8pPr>
      <a:lvl9pPr marL="3658036" algn="l" defTabSz="9145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5.xml"/><Relationship Id="rId7" Type="http://schemas.openxmlformats.org/officeDocument/2006/relationships/image" Target="../media/image27.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image" Target="../media/image26.jpeg"/><Relationship Id="rId4" Type="http://schemas.openxmlformats.org/officeDocument/2006/relationships/notesSlide" Target="../notesSlides/notesSlide16.xml"/><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32.png"/><Relationship Id="rId12" Type="http://schemas.openxmlformats.org/officeDocument/2006/relationships/image" Target="../media/image5.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1.png"/><Relationship Id="rId11" Type="http://schemas.openxmlformats.org/officeDocument/2006/relationships/image" Target="../media/image4.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notesSlide" Target="../notesSlides/notesSlide17.xml"/><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36.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3" Type="http://schemas.microsoft.com/office/2007/relationships/media" Target="../media/media4.m4a"/><Relationship Id="rId7"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audio" Target="../media/media5.m4a"/><Relationship Id="rId5" Type="http://schemas.microsoft.com/office/2007/relationships/media" Target="../media/media5.m4a"/><Relationship Id="rId4" Type="http://schemas.openxmlformats.org/officeDocument/2006/relationships/audio" Target="../media/media4.m4a"/><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4.xml"/><Relationship Id="rId7" Type="http://schemas.openxmlformats.org/officeDocument/2006/relationships/image" Target="../media/image10.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gif"/><Relationship Id="rId5" Type="http://schemas.openxmlformats.org/officeDocument/2006/relationships/image" Target="../media/image5.png"/><Relationship Id="rId4" Type="http://schemas.openxmlformats.org/officeDocument/2006/relationships/notesSlide" Target="../notesSlides/notesSlide8.xml"/><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audio" Target="../media/media14.m4a"/><Relationship Id="rId13" Type="http://schemas.openxmlformats.org/officeDocument/2006/relationships/image" Target="../media/image13.jpeg"/><Relationship Id="rId18" Type="http://schemas.openxmlformats.org/officeDocument/2006/relationships/image" Target="../media/image18.jpg"/><Relationship Id="rId3" Type="http://schemas.microsoft.com/office/2007/relationships/media" Target="../media/media12.m4a"/><Relationship Id="rId21" Type="http://schemas.openxmlformats.org/officeDocument/2006/relationships/image" Target="../media/image21.jpeg"/><Relationship Id="rId7" Type="http://schemas.microsoft.com/office/2007/relationships/media" Target="../media/media14.m4a"/><Relationship Id="rId12" Type="http://schemas.openxmlformats.org/officeDocument/2006/relationships/image" Target="../media/image5.png"/><Relationship Id="rId17" Type="http://schemas.openxmlformats.org/officeDocument/2006/relationships/image" Target="../media/image17.jpeg"/><Relationship Id="rId2" Type="http://schemas.openxmlformats.org/officeDocument/2006/relationships/audio" Target="../media/media11.m4a"/><Relationship Id="rId16" Type="http://schemas.openxmlformats.org/officeDocument/2006/relationships/image" Target="../media/image16.jpeg"/><Relationship Id="rId20" Type="http://schemas.openxmlformats.org/officeDocument/2006/relationships/image" Target="../media/image20.jpeg"/><Relationship Id="rId1" Type="http://schemas.microsoft.com/office/2007/relationships/media" Target="../media/media11.m4a"/><Relationship Id="rId6" Type="http://schemas.openxmlformats.org/officeDocument/2006/relationships/audio" Target="../media/media13.m4a"/><Relationship Id="rId11" Type="http://schemas.openxmlformats.org/officeDocument/2006/relationships/image" Target="../media/image4.png"/><Relationship Id="rId5" Type="http://schemas.microsoft.com/office/2007/relationships/media" Target="../media/media13.m4a"/><Relationship Id="rId15" Type="http://schemas.openxmlformats.org/officeDocument/2006/relationships/image" Target="../media/image15.jpg"/><Relationship Id="rId10" Type="http://schemas.openxmlformats.org/officeDocument/2006/relationships/notesSlide" Target="../notesSlides/notesSlide9.xml"/><Relationship Id="rId19" Type="http://schemas.openxmlformats.org/officeDocument/2006/relationships/image" Target="../media/image19.jpg"/><Relationship Id="rId4" Type="http://schemas.openxmlformats.org/officeDocument/2006/relationships/audio" Target="../media/media12.m4a"/><Relationship Id="rId9" Type="http://schemas.openxmlformats.org/officeDocument/2006/relationships/slideLayout" Target="../slideLayouts/slideLayout4.xml"/><Relationship Id="rId14" Type="http://schemas.openxmlformats.org/officeDocument/2006/relationships/image" Target="../media/image14.jpeg"/><Relationship Id="rId22"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idx="1"/>
          </p:nvPr>
        </p:nvPicPr>
        <p:blipFill>
          <a:blip r:embed="rId5">
            <a:extLst>
              <a:ext uri="{28A0092B-C50C-407E-A947-70E740481C1C}">
                <a14:useLocalDpi xmlns:a14="http://schemas.microsoft.com/office/drawing/2010/main" val="0"/>
              </a:ext>
            </a:extLst>
          </a:blip>
          <a:srcRect l="12508" r="12508"/>
          <a:stretch>
            <a:fillRect/>
          </a:stretch>
        </p:blipFill>
        <p:spPr/>
      </p:pic>
      <p:sp>
        <p:nvSpPr>
          <p:cNvPr id="5" name="Rectangle 4"/>
          <p:cNvSpPr/>
          <p:nvPr/>
        </p:nvSpPr>
        <p:spPr>
          <a:xfrm>
            <a:off x="0" y="4239495"/>
            <a:ext cx="9144000" cy="2618509"/>
          </a:xfrm>
          <a:prstGeom prst="rect">
            <a:avLst/>
          </a:prstGeom>
          <a:solidFill>
            <a:srgbClr val="80A1B6">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1805050" y="4654989"/>
            <a:ext cx="6985454" cy="1735860"/>
          </a:xfrm>
        </p:spPr>
        <p:txBody>
          <a:bodyPr/>
          <a:lstStyle/>
          <a:p>
            <a:pPr algn="r"/>
            <a:r>
              <a:rPr lang="en-US" sz="5400" b="0" dirty="0">
                <a:ln w="0"/>
                <a:solidFill>
                  <a:schemeClr val="bg1"/>
                </a:solidFill>
                <a:effectLst>
                  <a:outerShdw blurRad="38100" dist="19050" dir="2700000" algn="tl" rotWithShape="0">
                    <a:schemeClr val="dk1">
                      <a:alpha val="40000"/>
                    </a:schemeClr>
                  </a:outerShdw>
                </a:effectLst>
              </a:rPr>
              <a:t>TDI Facilitator Training</a:t>
            </a:r>
          </a:p>
          <a:p>
            <a:pPr algn="r"/>
            <a:r>
              <a:rPr lang="en-US" sz="4400" b="0" dirty="0">
                <a:ln w="0"/>
                <a:solidFill>
                  <a:schemeClr val="bg1"/>
                </a:solidFill>
                <a:effectLst>
                  <a:outerShdw blurRad="38100" dist="19050" dir="2700000" algn="tl" rotWithShape="0">
                    <a:schemeClr val="dk1">
                      <a:alpha val="40000"/>
                    </a:schemeClr>
                  </a:outerShdw>
                </a:effectLst>
              </a:rPr>
              <a:t>2019-2020 Pilot</a:t>
            </a: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442" y="5717790"/>
            <a:ext cx="1344171" cy="813818"/>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r="75888"/>
          <a:stretch/>
        </p:blipFill>
        <p:spPr>
          <a:xfrm>
            <a:off x="1649822" y="5806954"/>
            <a:ext cx="709154" cy="856417"/>
          </a:xfrm>
          <a:prstGeom prst="rect">
            <a:avLst/>
          </a:prstGeom>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446588" y="3303588"/>
            <a:ext cx="249237" cy="249237"/>
          </a:xfrm>
          <a:prstGeom prst="rect">
            <a:avLst/>
          </a:prstGeom>
        </p:spPr>
      </p:pic>
    </p:spTree>
    <p:extLst>
      <p:ext uri="{BB962C8B-B14F-4D97-AF65-F5344CB8AC3E}">
        <p14:creationId xmlns:p14="http://schemas.microsoft.com/office/powerpoint/2010/main" val="3958817543"/>
      </p:ext>
    </p:extLst>
  </p:cSld>
  <p:clrMapOvr>
    <a:masterClrMapping/>
  </p:clrMapOvr>
  <mc:AlternateContent xmlns:mc="http://schemas.openxmlformats.org/markup-compatibility/2006" xmlns:p14="http://schemas.microsoft.com/office/powerpoint/2010/main">
    <mc:Choice Requires="p14">
      <p:transition spd="slow" p14:dur="2000" advTm="14000"/>
    </mc:Choice>
    <mc:Fallback xmlns="">
      <p:transition spd="slow"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1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HELP’s Monitoring System</a:t>
            </a: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r="74635"/>
          <a:stretch/>
        </p:blipFill>
        <p:spPr>
          <a:xfrm>
            <a:off x="-67745" y="2697809"/>
            <a:ext cx="2353745" cy="3414209"/>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r="75888"/>
          <a:stretch/>
        </p:blipFill>
        <p:spPr>
          <a:xfrm>
            <a:off x="8316093" y="147746"/>
            <a:ext cx="709154" cy="856417"/>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46051" y="1260779"/>
            <a:ext cx="249237" cy="249237"/>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25155" r="50105"/>
          <a:stretch/>
        </p:blipFill>
        <p:spPr>
          <a:xfrm>
            <a:off x="2266545" y="2697809"/>
            <a:ext cx="2295727" cy="3414209"/>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49686" r="25679"/>
          <a:stretch/>
        </p:blipFill>
        <p:spPr>
          <a:xfrm>
            <a:off x="4549572" y="2697808"/>
            <a:ext cx="2286000" cy="3414209"/>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74321"/>
          <a:stretch/>
        </p:blipFill>
        <p:spPr>
          <a:xfrm>
            <a:off x="6828817" y="2697809"/>
            <a:ext cx="2382925" cy="3414209"/>
          </a:xfrm>
          <a:prstGeom prst="rect">
            <a:avLst/>
          </a:prstGeom>
        </p:spPr>
      </p:pic>
      <p:pic>
        <p:nvPicPr>
          <p:cNvPr id="11" name="Picture 10" descr="Chain Links Plastic · Free vector graphic on Pixabay"/>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0987" y="1128407"/>
            <a:ext cx="4797830" cy="2398915"/>
          </a:xfrm>
          <a:prstGeom prst="rect">
            <a:avLst/>
          </a:prstGeom>
        </p:spPr>
      </p:pic>
    </p:spTree>
    <p:extLst>
      <p:ext uri="{BB962C8B-B14F-4D97-AF65-F5344CB8AC3E}">
        <p14:creationId xmlns:p14="http://schemas.microsoft.com/office/powerpoint/2010/main" val="1923458439"/>
      </p:ext>
    </p:extLst>
  </p:cSld>
  <p:clrMapOvr>
    <a:masterClrMapping/>
  </p:clrMapOvr>
  <mc:AlternateContent xmlns:mc="http://schemas.openxmlformats.org/markup-compatibility/2006" xmlns:p14="http://schemas.microsoft.com/office/powerpoint/2010/main">
    <mc:Choice Requires="p14">
      <p:transition spd="slow" p14:dur="2000" advTm="61000"/>
    </mc:Choice>
    <mc:Fallback xmlns="">
      <p:transition spd="slow" advTm="6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675" fill="hold"/>
                                        <p:tgtEl>
                                          <p:spTgt spid="6"/>
                                        </p:tgtEl>
                                      </p:cBhvr>
                                    </p:cmd>
                                  </p:childTnLst>
                                </p:cTn>
                              </p:par>
                              <p:par>
                                <p:cTn id="7" presetID="22" presetClass="entr" presetSubtype="8" fill="hold" nodeType="withEffect">
                                  <p:stCondLst>
                                    <p:cond delay="100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1250"/>
                                        <p:tgtEl>
                                          <p:spTgt spid="4"/>
                                        </p:tgtEl>
                                      </p:cBhvr>
                                    </p:animEffect>
                                  </p:childTnLst>
                                </p:cTn>
                              </p:par>
                              <p:par>
                                <p:cTn id="10" presetID="22" presetClass="entr" presetSubtype="8" fill="hold" nodeType="withEffect">
                                  <p:stCondLst>
                                    <p:cond delay="225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250"/>
                                        <p:tgtEl>
                                          <p:spTgt spid="8"/>
                                        </p:tgtEl>
                                      </p:cBhvr>
                                    </p:animEffect>
                                  </p:childTnLst>
                                </p:cTn>
                              </p:par>
                              <p:par>
                                <p:cTn id="13" presetID="22" presetClass="entr" presetSubtype="8" fill="hold" nodeType="withEffect">
                                  <p:stCondLst>
                                    <p:cond delay="350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1250"/>
                                        <p:tgtEl>
                                          <p:spTgt spid="9"/>
                                        </p:tgtEl>
                                      </p:cBhvr>
                                    </p:animEffect>
                                  </p:childTnLst>
                                </p:cTn>
                              </p:par>
                              <p:par>
                                <p:cTn id="16" presetID="22" presetClass="entr" presetSubtype="8" fill="hold" nodeType="withEffect">
                                  <p:stCondLst>
                                    <p:cond delay="475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1250"/>
                                        <p:tgtEl>
                                          <p:spTgt spid="10"/>
                                        </p:tgtEl>
                                      </p:cBhvr>
                                    </p:animEffect>
                                  </p:childTnLst>
                                </p:cTn>
                              </p:par>
                              <p:par>
                                <p:cTn id="19" presetID="10" presetClass="entr" presetSubtype="0" fill="hold" nodeType="withEffect">
                                  <p:stCondLst>
                                    <p:cond delay="290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xit" presetSubtype="0" fill="hold" nodeType="withEffect">
                                  <p:stCondLst>
                                    <p:cond delay="5800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5"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HELP’s Monitoring System</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45" y="2697809"/>
            <a:ext cx="9279487" cy="3414209"/>
          </a:xfrm>
          <a:prstGeom prst="rect">
            <a:avLst/>
          </a:prstGeom>
        </p:spPr>
      </p:pic>
      <p:sp>
        <p:nvSpPr>
          <p:cNvPr id="8" name="Oval 7"/>
          <p:cNvSpPr/>
          <p:nvPr/>
        </p:nvSpPr>
        <p:spPr>
          <a:xfrm>
            <a:off x="219919" y="1489382"/>
            <a:ext cx="1990845" cy="1682081"/>
          </a:xfrm>
          <a:prstGeom prst="ellipse">
            <a:avLst/>
          </a:prstGeom>
          <a:solidFill>
            <a:srgbClr val="7FB43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03285" y="1989923"/>
            <a:ext cx="1624112" cy="707886"/>
          </a:xfrm>
          <a:prstGeom prst="rect">
            <a:avLst/>
          </a:prstGeom>
          <a:noFill/>
        </p:spPr>
        <p:txBody>
          <a:bodyPr wrap="square" rtlCol="0">
            <a:spAutoFit/>
          </a:bodyPr>
          <a:lstStyle/>
          <a:p>
            <a:pPr algn="ctr"/>
            <a:r>
              <a:rPr lang="en-US" sz="2000" dirty="0">
                <a:solidFill>
                  <a:schemeClr val="bg1"/>
                </a:solidFill>
                <a:effectLst>
                  <a:outerShdw blurRad="38100" dist="38100" dir="2700000" algn="tl">
                    <a:srgbClr val="000000">
                      <a:alpha val="43137"/>
                    </a:srgbClr>
                  </a:outerShdw>
                </a:effectLst>
              </a:rPr>
              <a:t>Parent-</a:t>
            </a:r>
          </a:p>
          <a:p>
            <a:pPr algn="ctr"/>
            <a:r>
              <a:rPr lang="en-US" sz="2000" dirty="0" smtClean="0">
                <a:solidFill>
                  <a:schemeClr val="bg1"/>
                </a:solidFill>
                <a:effectLst>
                  <a:outerShdw blurRad="38100" dist="38100" dir="2700000" algn="tl">
                    <a:srgbClr val="000000">
                      <a:alpha val="43137"/>
                    </a:srgbClr>
                  </a:outerShdw>
                </a:effectLst>
              </a:rPr>
              <a:t>completed</a:t>
            </a:r>
            <a:endParaRPr lang="en-US" sz="2000" dirty="0">
              <a:solidFill>
                <a:schemeClr val="bg1"/>
              </a:solidFill>
              <a:effectLst>
                <a:outerShdw blurRad="38100" dist="38100" dir="2700000" algn="tl">
                  <a:srgbClr val="000000">
                    <a:alpha val="43137"/>
                  </a:srgbClr>
                </a:outerShdw>
              </a:effectLst>
            </a:endParaRPr>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r="75888"/>
          <a:stretch/>
        </p:blipFill>
        <p:spPr>
          <a:xfrm>
            <a:off x="8316093" y="147746"/>
            <a:ext cx="709154" cy="856417"/>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81312" y="3303588"/>
            <a:ext cx="249237" cy="249237"/>
          </a:xfrm>
          <a:prstGeom prst="rect">
            <a:avLst/>
          </a:prstGeom>
        </p:spPr>
      </p:pic>
    </p:spTree>
    <p:extLst>
      <p:ext uri="{BB962C8B-B14F-4D97-AF65-F5344CB8AC3E}">
        <p14:creationId xmlns:p14="http://schemas.microsoft.com/office/powerpoint/2010/main" val="1226318044"/>
      </p:ext>
    </p:extLst>
  </p:cSld>
  <p:clrMapOvr>
    <a:masterClrMapping/>
  </p:clrMapOvr>
  <mc:AlternateContent xmlns:mc="http://schemas.openxmlformats.org/markup-compatibility/2006" xmlns:p14="http://schemas.microsoft.com/office/powerpoint/2010/main">
    <mc:Choice Requires="p14">
      <p:transition spd="slow" p14:dur="2000" advClick="0" advTm="12300"/>
    </mc:Choice>
    <mc:Fallback xmlns="">
      <p:transition spd="slow" advClick="0" advTm="12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517" fill="hold"/>
                                        <p:tgtEl>
                                          <p:spTgt spid="7"/>
                                        </p:tgtEl>
                                      </p:cBhvr>
                                    </p:cmd>
                                  </p:childTnLst>
                                </p:cTn>
                              </p:par>
                              <p:par>
                                <p:cTn id="7" presetID="10" presetClass="entr" presetSubtype="0" fill="hold" grpId="0" nodeType="withEffect">
                                  <p:stCondLst>
                                    <p:cond delay="800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750"/>
                                        <p:tgtEl>
                                          <p:spTgt spid="8"/>
                                        </p:tgtEl>
                                      </p:cBhvr>
                                    </p:animEffect>
                                  </p:childTnLst>
                                </p:cTn>
                              </p:par>
                              <p:par>
                                <p:cTn id="10" presetID="10" presetClass="entr" presetSubtype="0" fill="hold" grpId="0" nodeType="withEffect">
                                  <p:stCondLst>
                                    <p:cond delay="8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7"/>
                </p:tgtEl>
              </p:cMediaNode>
            </p:audio>
          </p:childTnLst>
        </p:cTn>
      </p:par>
    </p:tnLst>
    <p:bldLst>
      <p:bldP spid="8"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HELP’s Monitoring System</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45" y="2697809"/>
            <a:ext cx="9279487" cy="3414209"/>
          </a:xfrm>
          <a:prstGeom prst="rect">
            <a:avLst/>
          </a:prstGeom>
        </p:spPr>
      </p:pic>
      <p:sp>
        <p:nvSpPr>
          <p:cNvPr id="2" name="TextBox 1"/>
          <p:cNvSpPr txBox="1"/>
          <p:nvPr/>
        </p:nvSpPr>
        <p:spPr>
          <a:xfrm>
            <a:off x="2703811" y="1682237"/>
            <a:ext cx="1255936" cy="738664"/>
          </a:xfrm>
          <a:prstGeom prst="rect">
            <a:avLst/>
          </a:prstGeom>
          <a:noFill/>
        </p:spPr>
        <p:txBody>
          <a:bodyPr wrap="square" rtlCol="0">
            <a:spAutoFit/>
          </a:bodyPr>
          <a:lstStyle/>
          <a:p>
            <a:pPr algn="ctr"/>
            <a:r>
              <a:rPr lang="en-US" sz="1400" b="1" dirty="0">
                <a:solidFill>
                  <a:schemeClr val="bg1"/>
                </a:solidFill>
              </a:rPr>
              <a:t>Parent-</a:t>
            </a:r>
          </a:p>
          <a:p>
            <a:pPr algn="ctr"/>
            <a:r>
              <a:rPr lang="en-US" sz="1400" b="1" dirty="0">
                <a:solidFill>
                  <a:schemeClr val="bg1"/>
                </a:solidFill>
              </a:rPr>
              <a:t>completed questionnaire</a:t>
            </a:r>
          </a:p>
        </p:txBody>
      </p:sp>
      <p:sp>
        <p:nvSpPr>
          <p:cNvPr id="9" name="TextBox 8"/>
          <p:cNvSpPr txBox="1"/>
          <p:nvPr/>
        </p:nvSpPr>
        <p:spPr>
          <a:xfrm>
            <a:off x="436182" y="1682237"/>
            <a:ext cx="1303283" cy="738664"/>
          </a:xfrm>
          <a:prstGeom prst="rect">
            <a:avLst/>
          </a:prstGeom>
          <a:noFill/>
        </p:spPr>
        <p:txBody>
          <a:bodyPr wrap="square" rtlCol="0">
            <a:spAutoFit/>
          </a:bodyPr>
          <a:lstStyle/>
          <a:p>
            <a:pPr algn="ctr"/>
            <a:r>
              <a:rPr lang="en-US" sz="1400" b="1" dirty="0">
                <a:solidFill>
                  <a:schemeClr val="bg1"/>
                </a:solidFill>
              </a:rPr>
              <a:t>Parent-</a:t>
            </a:r>
          </a:p>
          <a:p>
            <a:pPr algn="ctr"/>
            <a:r>
              <a:rPr lang="en-US" sz="1400" b="1" dirty="0">
                <a:solidFill>
                  <a:schemeClr val="bg1"/>
                </a:solidFill>
              </a:rPr>
              <a:t>completed questionnaire</a:t>
            </a:r>
          </a:p>
        </p:txBody>
      </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r="75888"/>
          <a:stretch/>
        </p:blipFill>
        <p:spPr>
          <a:xfrm>
            <a:off x="8316093" y="147746"/>
            <a:ext cx="709154" cy="856417"/>
          </a:xfrm>
          <a:prstGeom prst="rect">
            <a:avLst/>
          </a:prstGeom>
        </p:spPr>
      </p:pic>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46588" y="3303588"/>
            <a:ext cx="249237" cy="249237"/>
          </a:xfrm>
          <a:prstGeom prst="rect">
            <a:avLst/>
          </a:prstGeom>
        </p:spPr>
      </p:pic>
      <p:sp>
        <p:nvSpPr>
          <p:cNvPr id="12" name="Oval 11"/>
          <p:cNvSpPr/>
          <p:nvPr/>
        </p:nvSpPr>
        <p:spPr>
          <a:xfrm>
            <a:off x="2336356" y="1338911"/>
            <a:ext cx="1990845" cy="1682081"/>
          </a:xfrm>
          <a:prstGeom prst="ellipse">
            <a:avLst/>
          </a:prstGeom>
          <a:solidFill>
            <a:srgbClr val="2A3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effectLst>
                  <a:outerShdw blurRad="38100" dist="38100" dir="2700000" algn="tl">
                    <a:srgbClr val="000000">
                      <a:alpha val="43137"/>
                    </a:srgbClr>
                  </a:outerShdw>
                </a:effectLst>
              </a:rPr>
              <a:t>Parent-completed</a:t>
            </a:r>
            <a:endParaRPr lang="en-US"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4502298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02" fill="hold"/>
                                        <p:tgtEl>
                                          <p:spTgt spid="11"/>
                                        </p:tgtEl>
                                      </p:cBhvr>
                                    </p:cmd>
                                  </p:childTnLst>
                                </p:cTn>
                              </p:par>
                              <p:par>
                                <p:cTn id="7" presetID="10"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11"/>
                </p:tgtEl>
              </p:cMediaNode>
            </p:audio>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HELP’s Monitoring System</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45" y="2697809"/>
            <a:ext cx="9279487" cy="3414209"/>
          </a:xfrm>
          <a:prstGeom prst="rect">
            <a:avLst/>
          </a:prstGeom>
        </p:spPr>
      </p:pic>
      <p:sp>
        <p:nvSpPr>
          <p:cNvPr id="2" name="TextBox 1"/>
          <p:cNvSpPr txBox="1"/>
          <p:nvPr/>
        </p:nvSpPr>
        <p:spPr>
          <a:xfrm>
            <a:off x="2703811" y="1682237"/>
            <a:ext cx="1255936" cy="738664"/>
          </a:xfrm>
          <a:prstGeom prst="rect">
            <a:avLst/>
          </a:prstGeom>
          <a:noFill/>
        </p:spPr>
        <p:txBody>
          <a:bodyPr wrap="square" rtlCol="0">
            <a:spAutoFit/>
          </a:bodyPr>
          <a:lstStyle/>
          <a:p>
            <a:pPr algn="ctr"/>
            <a:r>
              <a:rPr lang="en-US" sz="1400" b="1" dirty="0">
                <a:solidFill>
                  <a:schemeClr val="bg1"/>
                </a:solidFill>
              </a:rPr>
              <a:t>Parent-</a:t>
            </a:r>
          </a:p>
          <a:p>
            <a:pPr algn="ctr"/>
            <a:r>
              <a:rPr lang="en-US" sz="1400" b="1" dirty="0">
                <a:solidFill>
                  <a:schemeClr val="bg1"/>
                </a:solidFill>
              </a:rPr>
              <a:t>completed questionnaire</a:t>
            </a:r>
          </a:p>
        </p:txBody>
      </p:sp>
      <p:sp>
        <p:nvSpPr>
          <p:cNvPr id="9" name="TextBox 8"/>
          <p:cNvSpPr txBox="1"/>
          <p:nvPr/>
        </p:nvSpPr>
        <p:spPr>
          <a:xfrm>
            <a:off x="436182" y="1682237"/>
            <a:ext cx="1303283" cy="738664"/>
          </a:xfrm>
          <a:prstGeom prst="rect">
            <a:avLst/>
          </a:prstGeom>
          <a:noFill/>
        </p:spPr>
        <p:txBody>
          <a:bodyPr wrap="square" rtlCol="0">
            <a:spAutoFit/>
          </a:bodyPr>
          <a:lstStyle/>
          <a:p>
            <a:pPr algn="ctr"/>
            <a:r>
              <a:rPr lang="en-US" sz="1400" b="1" dirty="0">
                <a:solidFill>
                  <a:schemeClr val="bg1"/>
                </a:solidFill>
              </a:rPr>
              <a:t>Parent-</a:t>
            </a:r>
          </a:p>
          <a:p>
            <a:pPr algn="ctr"/>
            <a:r>
              <a:rPr lang="en-US" sz="1400" b="1" dirty="0">
                <a:solidFill>
                  <a:schemeClr val="bg1"/>
                </a:solidFill>
              </a:rPr>
              <a:t>completed questionnaire</a:t>
            </a:r>
          </a:p>
        </p:txBody>
      </p:sp>
      <p:sp>
        <p:nvSpPr>
          <p:cNvPr id="11" name="TextBox 10"/>
          <p:cNvSpPr txBox="1"/>
          <p:nvPr/>
        </p:nvSpPr>
        <p:spPr>
          <a:xfrm>
            <a:off x="4971443" y="1682203"/>
            <a:ext cx="1255936" cy="738664"/>
          </a:xfrm>
          <a:prstGeom prst="rect">
            <a:avLst/>
          </a:prstGeom>
          <a:noFill/>
        </p:spPr>
        <p:txBody>
          <a:bodyPr wrap="square" rtlCol="0">
            <a:spAutoFit/>
          </a:bodyPr>
          <a:lstStyle/>
          <a:p>
            <a:pPr algn="ctr"/>
            <a:r>
              <a:rPr lang="en-US" sz="1400" b="1" dirty="0">
                <a:solidFill>
                  <a:schemeClr val="bg1"/>
                </a:solidFill>
              </a:rPr>
              <a:t>Teacher-</a:t>
            </a:r>
          </a:p>
          <a:p>
            <a:pPr algn="ctr"/>
            <a:r>
              <a:rPr lang="en-US" sz="1400" b="1" dirty="0">
                <a:solidFill>
                  <a:schemeClr val="bg1"/>
                </a:solidFill>
              </a:rPr>
              <a:t>completed questionnaire</a:t>
            </a:r>
          </a:p>
        </p:txBody>
      </p:sp>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r="75888"/>
          <a:stretch/>
        </p:blipFill>
        <p:spPr>
          <a:xfrm>
            <a:off x="8316093" y="147746"/>
            <a:ext cx="709154" cy="856417"/>
          </a:xfrm>
          <a:prstGeom prst="rect">
            <a:avLst/>
          </a:prstGeom>
        </p:spPr>
      </p:pic>
      <p:pic>
        <p:nvPicPr>
          <p:cNvPr id="1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46588" y="3303588"/>
            <a:ext cx="249237" cy="249237"/>
          </a:xfrm>
          <a:prstGeom prst="rect">
            <a:avLst/>
          </a:prstGeom>
        </p:spPr>
      </p:pic>
      <p:sp>
        <p:nvSpPr>
          <p:cNvPr id="14" name="Oval 13"/>
          <p:cNvSpPr/>
          <p:nvPr/>
        </p:nvSpPr>
        <p:spPr>
          <a:xfrm>
            <a:off x="4695825" y="1353063"/>
            <a:ext cx="1990845" cy="1682081"/>
          </a:xfrm>
          <a:prstGeom prst="ellipse">
            <a:avLst/>
          </a:prstGeom>
          <a:solidFill>
            <a:srgbClr val="EA2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effectLst>
                  <a:outerShdw blurRad="38100" dist="38100" dir="2700000" algn="tl">
                    <a:srgbClr val="000000">
                      <a:alpha val="43137"/>
                    </a:srgbClr>
                  </a:outerShdw>
                </a:effectLst>
              </a:rPr>
              <a:t>Teacher-completed</a:t>
            </a:r>
            <a:endParaRPr lang="en-US"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94408233"/>
      </p:ext>
    </p:extLst>
  </p:cSld>
  <p:clrMapOvr>
    <a:masterClrMapping/>
  </p:clrMapOvr>
  <mc:AlternateContent xmlns:mc="http://schemas.openxmlformats.org/markup-compatibility/2006" xmlns:p14="http://schemas.microsoft.com/office/powerpoint/2010/main">
    <mc:Choice Requires="p14">
      <p:transition spd="slow" p14:dur="2000" advTm="21600"/>
    </mc:Choice>
    <mc:Fallback xmlns="">
      <p:transition spd="slow" advTm="21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03" fill="hold"/>
                                        <p:tgtEl>
                                          <p:spTgt spid="13"/>
                                        </p:tgtEl>
                                      </p:cBhvr>
                                    </p:cmd>
                                  </p:childTnLst>
                                </p:cTn>
                              </p:par>
                              <p:par>
                                <p:cTn id="7" presetID="10"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HELP’s Monitoring System</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45" y="2697809"/>
            <a:ext cx="9279487" cy="3414209"/>
          </a:xfrm>
          <a:prstGeom prst="rect">
            <a:avLst/>
          </a:prstGeom>
        </p:spPr>
      </p:pic>
      <p:sp>
        <p:nvSpPr>
          <p:cNvPr id="13" name="TextBox 12"/>
          <p:cNvSpPr txBox="1"/>
          <p:nvPr/>
        </p:nvSpPr>
        <p:spPr>
          <a:xfrm>
            <a:off x="7220605" y="1701406"/>
            <a:ext cx="1255936" cy="738664"/>
          </a:xfrm>
          <a:prstGeom prst="rect">
            <a:avLst/>
          </a:prstGeom>
          <a:noFill/>
        </p:spPr>
        <p:txBody>
          <a:bodyPr wrap="square" rtlCol="0">
            <a:spAutoFit/>
          </a:bodyPr>
          <a:lstStyle/>
          <a:p>
            <a:pPr algn="ctr"/>
            <a:r>
              <a:rPr lang="en-US" sz="1400" b="1" dirty="0">
                <a:solidFill>
                  <a:schemeClr val="bg1"/>
                </a:solidFill>
              </a:rPr>
              <a:t>Self-</a:t>
            </a:r>
          </a:p>
          <a:p>
            <a:pPr algn="ctr"/>
            <a:r>
              <a:rPr lang="en-US" sz="1400" b="1" dirty="0">
                <a:solidFill>
                  <a:schemeClr val="bg1"/>
                </a:solidFill>
              </a:rPr>
              <a:t>completed questionnaire</a:t>
            </a:r>
          </a:p>
        </p:txBody>
      </p:sp>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r="75888"/>
          <a:stretch/>
        </p:blipFill>
        <p:spPr>
          <a:xfrm>
            <a:off x="8316093" y="147746"/>
            <a:ext cx="709154" cy="856417"/>
          </a:xfrm>
          <a:prstGeom prst="rect">
            <a:avLst/>
          </a:prstGeom>
        </p:spPr>
      </p:pic>
      <p:pic>
        <p:nvPicPr>
          <p:cNvPr id="1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46588" y="3303588"/>
            <a:ext cx="249237" cy="249237"/>
          </a:xfrm>
          <a:prstGeom prst="rect">
            <a:avLst/>
          </a:prstGeom>
        </p:spPr>
      </p:pic>
      <p:sp>
        <p:nvSpPr>
          <p:cNvPr id="16" name="Oval 15"/>
          <p:cNvSpPr/>
          <p:nvPr/>
        </p:nvSpPr>
        <p:spPr>
          <a:xfrm>
            <a:off x="6944810" y="1172246"/>
            <a:ext cx="1990845" cy="1682081"/>
          </a:xfrm>
          <a:prstGeom prst="ellipse">
            <a:avLst/>
          </a:prstGeom>
          <a:solidFill>
            <a:srgbClr val="E07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effectLst>
                  <a:outerShdw blurRad="38100" dist="38100" dir="2700000" algn="tl">
                    <a:srgbClr val="000000">
                      <a:alpha val="43137"/>
                    </a:srgbClr>
                  </a:outerShdw>
                </a:effectLst>
              </a:rPr>
              <a:t>Self-completed</a:t>
            </a:r>
            <a:endParaRPr lang="en-US"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49514817"/>
      </p:ext>
    </p:extLst>
  </p:cSld>
  <p:clrMapOvr>
    <a:masterClrMapping/>
  </p:clrMapOvr>
  <mc:AlternateContent xmlns:mc="http://schemas.openxmlformats.org/markup-compatibility/2006" xmlns:p14="http://schemas.microsoft.com/office/powerpoint/2010/main">
    <mc:Choice Requires="p14">
      <p:transition spd="slow" p14:dur="2000" advTm="22000"/>
    </mc:Choice>
    <mc:Fallback xmlns="">
      <p:transition spd="slow"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 presetClass="mediacall" presetSubtype="0" fill="hold" nodeType="withEffect">
                                  <p:stCondLst>
                                    <p:cond delay="0"/>
                                  </p:stCondLst>
                                  <p:childTnLst>
                                    <p:cmd type="call" cmd="playFrom(0.0)">
                                      <p:cBhvr>
                                        <p:cTn id="9" dur="21339" fill="hold"/>
                                        <p:tgtEl>
                                          <p:spTgt spid="15"/>
                                        </p:tgtEl>
                                      </p:cBhvr>
                                    </p:cmd>
                                  </p:childTnLst>
                                </p:cTn>
                              </p:par>
                              <p:par>
                                <p:cTn id="10" presetID="10" presetClass="exit" presetSubtype="0" fill="hold" grpId="1" nodeType="withEffect">
                                  <p:stCondLst>
                                    <p:cond delay="19000"/>
                                  </p:stCondLst>
                                  <p:childTnLst>
                                    <p:animEffect transition="out" filter="fade">
                                      <p:cBhvr>
                                        <p:cTn id="11" dur="1000"/>
                                        <p:tgtEl>
                                          <p:spTgt spid="16"/>
                                        </p:tgtEl>
                                      </p:cBhvr>
                                    </p:animEffect>
                                    <p:set>
                                      <p:cBhvr>
                                        <p:cTn id="12"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15"/>
                </p:tgtEl>
              </p:cMediaNode>
            </p:audio>
          </p:childTnLst>
        </p:cTn>
      </p:par>
    </p:tnLst>
    <p:bldLst>
      <p:bldP spid="16" grpId="0" animBg="1"/>
      <p:bldP spid="1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HELP’s Monitoring System</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45" y="2697809"/>
            <a:ext cx="9279487" cy="3414209"/>
          </a:xfrm>
          <a:prstGeom prst="rect">
            <a:avLst/>
          </a:prstGeom>
        </p:spPr>
      </p:pic>
      <p:sp>
        <p:nvSpPr>
          <p:cNvPr id="9" name="TextBox 8"/>
          <p:cNvSpPr txBox="1"/>
          <p:nvPr/>
        </p:nvSpPr>
        <p:spPr>
          <a:xfrm>
            <a:off x="436182" y="1682237"/>
            <a:ext cx="1303283" cy="738664"/>
          </a:xfrm>
          <a:prstGeom prst="rect">
            <a:avLst/>
          </a:prstGeom>
          <a:noFill/>
        </p:spPr>
        <p:txBody>
          <a:bodyPr wrap="square" rtlCol="0">
            <a:spAutoFit/>
          </a:bodyPr>
          <a:lstStyle/>
          <a:p>
            <a:pPr algn="ctr"/>
            <a:r>
              <a:rPr lang="en-US" sz="1400" b="1" dirty="0">
                <a:solidFill>
                  <a:schemeClr val="bg1"/>
                </a:solidFill>
              </a:rPr>
              <a:t>Parent-</a:t>
            </a:r>
          </a:p>
          <a:p>
            <a:pPr algn="ctr"/>
            <a:r>
              <a:rPr lang="en-US" sz="1400" b="1" dirty="0">
                <a:solidFill>
                  <a:schemeClr val="bg1"/>
                </a:solidFill>
              </a:rPr>
              <a:t>completed questionnaire</a:t>
            </a:r>
          </a:p>
        </p:txBody>
      </p:sp>
      <p:sp>
        <p:nvSpPr>
          <p:cNvPr id="13" name="TextBox 12"/>
          <p:cNvSpPr txBox="1"/>
          <p:nvPr/>
        </p:nvSpPr>
        <p:spPr>
          <a:xfrm>
            <a:off x="7220605" y="1701406"/>
            <a:ext cx="1255936" cy="738664"/>
          </a:xfrm>
          <a:prstGeom prst="rect">
            <a:avLst/>
          </a:prstGeom>
          <a:noFill/>
        </p:spPr>
        <p:txBody>
          <a:bodyPr wrap="square" rtlCol="0">
            <a:spAutoFit/>
          </a:bodyPr>
          <a:lstStyle/>
          <a:p>
            <a:pPr algn="ctr"/>
            <a:r>
              <a:rPr lang="en-US" sz="1400" b="1" dirty="0">
                <a:solidFill>
                  <a:schemeClr val="bg1"/>
                </a:solidFill>
              </a:rPr>
              <a:t>Self-</a:t>
            </a:r>
          </a:p>
          <a:p>
            <a:pPr algn="ctr"/>
            <a:r>
              <a:rPr lang="en-US" sz="1400" b="1" dirty="0">
                <a:solidFill>
                  <a:schemeClr val="bg1"/>
                </a:solidFill>
              </a:rPr>
              <a:t>completed questionnaire</a:t>
            </a:r>
          </a:p>
        </p:txBody>
      </p:sp>
      <p:grpSp>
        <p:nvGrpSpPr>
          <p:cNvPr id="16" name="Group 15"/>
          <p:cNvGrpSpPr/>
          <p:nvPr/>
        </p:nvGrpSpPr>
        <p:grpSpPr>
          <a:xfrm>
            <a:off x="1961910" y="1520286"/>
            <a:ext cx="5220181" cy="1218803"/>
            <a:chOff x="1828801" y="1520286"/>
            <a:chExt cx="5220181" cy="1218803"/>
          </a:xfrm>
        </p:grpSpPr>
        <p:sp>
          <p:nvSpPr>
            <p:cNvPr id="7" name="Rounded Rectangle 6"/>
            <p:cNvSpPr/>
            <p:nvPr/>
          </p:nvSpPr>
          <p:spPr>
            <a:xfrm>
              <a:off x="1828801" y="1520286"/>
              <a:ext cx="5220181" cy="1218803"/>
            </a:xfrm>
            <a:prstGeom prst="roundRect">
              <a:avLst/>
            </a:prstGeom>
            <a:solidFill>
              <a:srgbClr val="80A1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828801" y="1793739"/>
              <a:ext cx="5220181" cy="646331"/>
            </a:xfrm>
            <a:prstGeom prst="rect">
              <a:avLst/>
            </a:prstGeom>
            <a:noFill/>
          </p:spPr>
          <p:txBody>
            <a:bodyPr wrap="square" rtlCol="0">
              <a:spAutoFit/>
            </a:bodyPr>
            <a:lstStyle/>
            <a:p>
              <a:pPr algn="ctr"/>
              <a:r>
                <a:rPr lang="en-US" sz="3600" dirty="0">
                  <a:solidFill>
                    <a:schemeClr val="bg1"/>
                  </a:solidFill>
                </a:rPr>
                <a:t>www.help.ubc.ca</a:t>
              </a:r>
            </a:p>
          </p:txBody>
        </p:sp>
      </p:grpSp>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r="75888"/>
          <a:stretch/>
        </p:blipFill>
        <p:spPr>
          <a:xfrm>
            <a:off x="8316093" y="147746"/>
            <a:ext cx="709154" cy="856417"/>
          </a:xfrm>
          <a:prstGeom prst="rect">
            <a:avLst/>
          </a:prstGeom>
        </p:spPr>
      </p:pic>
      <p:pic>
        <p:nvPicPr>
          <p:cNvPr id="1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46588" y="3303588"/>
            <a:ext cx="249237" cy="249237"/>
          </a:xfrm>
          <a:prstGeom prst="rect">
            <a:avLst/>
          </a:prstGeom>
        </p:spPr>
      </p:pic>
      <p:pic>
        <p:nvPicPr>
          <p:cNvPr id="18" name="Picture 17" descr="Mouse Cursor 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67121" y="2331983"/>
            <a:ext cx="305217" cy="457254"/>
          </a:xfrm>
          <a:prstGeom prst="rect">
            <a:avLst/>
          </a:prstGeom>
        </p:spPr>
      </p:pic>
    </p:spTree>
    <p:extLst>
      <p:ext uri="{BB962C8B-B14F-4D97-AF65-F5344CB8AC3E}">
        <p14:creationId xmlns:p14="http://schemas.microsoft.com/office/powerpoint/2010/main" val="3181864323"/>
      </p:ext>
    </p:extLst>
  </p:cSld>
  <p:clrMapOvr>
    <a:masterClrMapping/>
  </p:clrMapOvr>
  <mc:AlternateContent xmlns:mc="http://schemas.openxmlformats.org/markup-compatibility/2006" xmlns:p14="http://schemas.microsoft.com/office/powerpoint/2010/main">
    <mc:Choice Requires="p14">
      <p:transition spd="slow" p14:dur="2000" advTm="10500"/>
    </mc:Choice>
    <mc:Fallback xmlns="">
      <p:transition spd="slow" advTm="10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5" fill="hold"/>
                                        <p:tgtEl>
                                          <p:spTgt spid="15"/>
                                        </p:tgtEl>
                                      </p:cBhvr>
                                    </p:cmd>
                                  </p:childTnLst>
                                </p:cTn>
                              </p:par>
                              <p:par>
                                <p:cTn id="7" presetID="10"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500"/>
                                        <p:tgtEl>
                                          <p:spTgt spid="16"/>
                                        </p:tgtEl>
                                      </p:cBhvr>
                                    </p:animEffect>
                                  </p:childTnLst>
                                </p:cTn>
                              </p:par>
                              <p:par>
                                <p:cTn id="10" presetID="42" presetClass="entr" presetSubtype="0" fill="hold" nodeType="withEffect">
                                  <p:stCondLst>
                                    <p:cond delay="200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5"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13" name="Google Shape;467;p31" descr="mom_son cuddle"/>
          <p:cNvPicPr preferRelativeResize="0"/>
          <p:nvPr/>
        </p:nvPicPr>
        <p:blipFill rotWithShape="1">
          <a:blip r:embed="rId5">
            <a:alphaModFix/>
          </a:blip>
          <a:srcRect l="5318" r="5916"/>
          <a:stretch/>
        </p:blipFill>
        <p:spPr>
          <a:xfrm>
            <a:off x="1190625" y="1586706"/>
            <a:ext cx="7010400" cy="4673599"/>
          </a:xfrm>
          <a:prstGeom prst="rect">
            <a:avLst/>
          </a:prstGeom>
          <a:noFill/>
          <a:ln>
            <a:noFill/>
          </a:ln>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46588" y="3303588"/>
            <a:ext cx="249237" cy="249237"/>
          </a:xfrm>
          <a:prstGeom prst="rect">
            <a:avLst/>
          </a:prstGeom>
        </p:spPr>
      </p:pic>
      <p:sp>
        <p:nvSpPr>
          <p:cNvPr id="3" name="Title 2"/>
          <p:cNvSpPr>
            <a:spLocks noGrp="1"/>
          </p:cNvSpPr>
          <p:nvPr>
            <p:ph type="title"/>
          </p:nvPr>
        </p:nvSpPr>
        <p:spPr/>
        <p:txBody>
          <a:bodyPr>
            <a:normAutofit fontScale="90000"/>
          </a:bodyPr>
          <a:lstStyle/>
          <a:p>
            <a:r>
              <a:rPr lang="en-US" dirty="0" smtClean="0"/>
              <a:t>Importance of early childhood experiences</a:t>
            </a:r>
            <a:endParaRPr lang="en-US" dirty="0"/>
          </a:p>
        </p:txBody>
      </p:sp>
      <p:grpSp>
        <p:nvGrpSpPr>
          <p:cNvPr id="8" name="Group 7"/>
          <p:cNvGrpSpPr/>
          <p:nvPr/>
        </p:nvGrpSpPr>
        <p:grpSpPr>
          <a:xfrm>
            <a:off x="854074" y="1396204"/>
            <a:ext cx="7705725" cy="5054600"/>
            <a:chOff x="854075" y="1396204"/>
            <a:chExt cx="7683500" cy="5054600"/>
          </a:xfrm>
        </p:grpSpPr>
        <p:sp>
          <p:nvSpPr>
            <p:cNvPr id="7" name="Rectangle 6"/>
            <p:cNvSpPr/>
            <p:nvPr/>
          </p:nvSpPr>
          <p:spPr>
            <a:xfrm>
              <a:off x="854075" y="1396204"/>
              <a:ext cx="7683500" cy="505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7"/>
            <a:stretch>
              <a:fillRect/>
            </a:stretch>
          </p:blipFill>
          <p:spPr>
            <a:xfrm>
              <a:off x="1657350" y="1670842"/>
              <a:ext cx="6076950" cy="4505325"/>
            </a:xfrm>
            <a:prstGeom prst="rect">
              <a:avLst/>
            </a:prstGeom>
          </p:spPr>
        </p:pic>
      </p:grpSp>
      <p:pic>
        <p:nvPicPr>
          <p:cNvPr id="16" name="Google Shape;667;p54" descr="Heckman_curve.png"/>
          <p:cNvPicPr preferRelativeResize="0"/>
          <p:nvPr/>
        </p:nvPicPr>
        <p:blipFill rotWithShape="1">
          <a:blip r:embed="rId8">
            <a:alphaModFix/>
          </a:blip>
          <a:srcRect/>
          <a:stretch/>
        </p:blipFill>
        <p:spPr>
          <a:xfrm>
            <a:off x="1100883" y="1192606"/>
            <a:ext cx="7331917" cy="5461796"/>
          </a:xfrm>
          <a:prstGeom prst="rect">
            <a:avLst/>
          </a:prstGeom>
          <a:noFill/>
          <a:ln>
            <a:noFill/>
          </a:ln>
        </p:spPr>
      </p:pic>
      <p:pic>
        <p:nvPicPr>
          <p:cNvPr id="12" name="Picture 11" descr="Club Penguin Daily Items:11/5/13: Marvel Super Hero ..."/>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a:off x="4609696" y="1626865"/>
            <a:ext cx="1634655" cy="1634655"/>
          </a:xfrm>
          <a:prstGeom prst="rect">
            <a:avLst/>
          </a:prstGeom>
        </p:spPr>
      </p:pic>
      <p:pic>
        <p:nvPicPr>
          <p:cNvPr id="23" name="Picture 22" descr="Club Penguin Daily Items:11/5/13: Marvel Super Hero ..."/>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a:off x="5285795" y="1756045"/>
            <a:ext cx="1634655" cy="1634655"/>
          </a:xfrm>
          <a:prstGeom prst="rect">
            <a:avLst/>
          </a:prstGeom>
        </p:spPr>
      </p:pic>
      <p:pic>
        <p:nvPicPr>
          <p:cNvPr id="24" name="Picture 23" descr="Club Penguin Daily Items:11/5/13: Marvel Super Hero ..."/>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a:off x="4839201" y="1772517"/>
            <a:ext cx="1634655" cy="1634655"/>
          </a:xfrm>
          <a:prstGeom prst="rect">
            <a:avLst/>
          </a:prstGeom>
        </p:spPr>
      </p:pic>
      <p:pic>
        <p:nvPicPr>
          <p:cNvPr id="25" name="Picture 24" descr="Club Penguin Daily Items:11/5/13: Marvel Super Hero ..."/>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a:off x="5062656" y="1934642"/>
            <a:ext cx="1634655" cy="1634655"/>
          </a:xfrm>
          <a:prstGeom prst="rect">
            <a:avLst/>
          </a:prstGeom>
        </p:spPr>
      </p:pic>
      <p:pic>
        <p:nvPicPr>
          <p:cNvPr id="26" name="Picture 25" descr="Club Penguin Daily Items:11/5/13: Marvel Super Hero ..."/>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a:off x="5676145" y="1918170"/>
            <a:ext cx="1634655" cy="1634655"/>
          </a:xfrm>
          <a:prstGeom prst="rect">
            <a:avLst/>
          </a:prstGeom>
        </p:spPr>
      </p:pic>
      <p:pic>
        <p:nvPicPr>
          <p:cNvPr id="27" name="Picture 26" descr="Club Penguin Daily Items:11/5/13: Marvel Super Hero ..."/>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a:off x="5508257" y="2385978"/>
            <a:ext cx="1412193" cy="1412193"/>
          </a:xfrm>
          <a:prstGeom prst="rect">
            <a:avLst/>
          </a:prstGeom>
        </p:spPr>
      </p:pic>
      <p:grpSp>
        <p:nvGrpSpPr>
          <p:cNvPr id="17" name="Group 16"/>
          <p:cNvGrpSpPr/>
          <p:nvPr/>
        </p:nvGrpSpPr>
        <p:grpSpPr>
          <a:xfrm>
            <a:off x="1100883" y="1282700"/>
            <a:ext cx="7849266" cy="5371702"/>
            <a:chOff x="1100883" y="1282700"/>
            <a:chExt cx="7849266" cy="5371702"/>
          </a:xfrm>
        </p:grpSpPr>
        <p:sp>
          <p:nvSpPr>
            <p:cNvPr id="15" name="Rectangle 14"/>
            <p:cNvSpPr/>
            <p:nvPr/>
          </p:nvSpPr>
          <p:spPr>
            <a:xfrm>
              <a:off x="1100883" y="1282700"/>
              <a:ext cx="7849266" cy="5371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884412" y="3189219"/>
              <a:ext cx="5124352" cy="1107996"/>
            </a:xfrm>
            <a:prstGeom prst="rect">
              <a:avLst/>
            </a:prstGeom>
            <a:solidFill>
              <a:srgbClr val="5CB565"/>
            </a:solidFill>
          </p:spPr>
          <p:txBody>
            <a:bodyPr wrap="none" rtlCol="0">
              <a:spAutoFit/>
            </a:bodyPr>
            <a:lstStyle/>
            <a:p>
              <a:r>
                <a:rPr lang="en-US" sz="6600" dirty="0" smtClean="0">
                  <a:solidFill>
                    <a:schemeClr val="bg1"/>
                  </a:solidFill>
                  <a:effectLst>
                    <a:outerShdw blurRad="38100" dist="38100" dir="2700000" algn="tl">
                      <a:srgbClr val="000000">
                        <a:alpha val="43137"/>
                      </a:srgbClr>
                    </a:outerShdw>
                  </a:effectLst>
                </a:rPr>
                <a:t>0 – 5 years old</a:t>
              </a:r>
              <a:endParaRPr lang="en-US" sz="6600"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4228334837"/>
      </p:ext>
    </p:extLst>
  </p:cSld>
  <p:clrMapOvr>
    <a:masterClrMapping/>
  </p:clrMapOvr>
  <p:transition spd="slow" advTm="53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009" fill="hold"/>
                                        <p:tgtEl>
                                          <p:spTgt spid="9"/>
                                        </p:tgtEl>
                                      </p:cBhvr>
                                    </p:cmd>
                                  </p:childTnLst>
                                </p:cTn>
                              </p:par>
                              <p:par>
                                <p:cTn id="7" presetID="10" presetClass="entr" presetSubtype="0" fill="hold" nodeType="withEffect">
                                  <p:stCondLst>
                                    <p:cond delay="200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750"/>
                                        <p:tgtEl>
                                          <p:spTgt spid="13"/>
                                        </p:tgtEl>
                                      </p:cBhvr>
                                    </p:animEffect>
                                  </p:childTnLst>
                                </p:cTn>
                              </p:par>
                              <p:par>
                                <p:cTn id="10" presetID="1" presetClass="exit" presetSubtype="0" fill="hold" nodeType="withEffect">
                                  <p:stCondLst>
                                    <p:cond delay="13000"/>
                                  </p:stCondLst>
                                  <p:childTnLst>
                                    <p:set>
                                      <p:cBhvr>
                                        <p:cTn id="11" dur="1" fill="hold">
                                          <p:stCondLst>
                                            <p:cond delay="0"/>
                                          </p:stCondLst>
                                        </p:cTn>
                                        <p:tgtEl>
                                          <p:spTgt spid="13"/>
                                        </p:tgtEl>
                                        <p:attrNameLst>
                                          <p:attrName>style.visibility</p:attrName>
                                        </p:attrNameLst>
                                      </p:cBhvr>
                                      <p:to>
                                        <p:strVal val="hidden"/>
                                      </p:to>
                                    </p:set>
                                  </p:childTnLst>
                                </p:cTn>
                              </p:par>
                              <p:par>
                                <p:cTn id="12" presetID="10" presetClass="entr" presetSubtype="0" fill="hold" nodeType="withEffect">
                                  <p:stCondLst>
                                    <p:cond delay="130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750"/>
                                        <p:tgtEl>
                                          <p:spTgt spid="8"/>
                                        </p:tgtEl>
                                      </p:cBhvr>
                                    </p:animEffect>
                                  </p:childTnLst>
                                </p:cTn>
                              </p:par>
                              <p:par>
                                <p:cTn id="15" presetID="1" presetClass="exit" presetSubtype="0" fill="hold" nodeType="withEffect">
                                  <p:stCondLst>
                                    <p:cond delay="28500"/>
                                  </p:stCondLst>
                                  <p:childTnLst>
                                    <p:set>
                                      <p:cBhvr>
                                        <p:cTn id="16" dur="1" fill="hold">
                                          <p:stCondLst>
                                            <p:cond delay="0"/>
                                          </p:stCondLst>
                                        </p:cTn>
                                        <p:tgtEl>
                                          <p:spTgt spid="8"/>
                                        </p:tgtEl>
                                        <p:attrNameLst>
                                          <p:attrName>style.visibility</p:attrName>
                                        </p:attrNameLst>
                                      </p:cBhvr>
                                      <p:to>
                                        <p:strVal val="hidden"/>
                                      </p:to>
                                    </p:set>
                                  </p:childTnLst>
                                </p:cTn>
                              </p:par>
                              <p:par>
                                <p:cTn id="17" presetID="10" presetClass="entr" presetSubtype="0" fill="hold" nodeType="withEffect">
                                  <p:stCondLst>
                                    <p:cond delay="360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750"/>
                                        <p:tgtEl>
                                          <p:spTgt spid="16"/>
                                        </p:tgtEl>
                                      </p:cBhvr>
                                    </p:animEffect>
                                  </p:childTnLst>
                                </p:cTn>
                              </p:par>
                              <p:par>
                                <p:cTn id="20" presetID="1" presetClass="entr" presetSubtype="0" fill="hold" nodeType="withEffect">
                                  <p:stCondLst>
                                    <p:cond delay="43500"/>
                                  </p:stCondLst>
                                  <p:childTnLst>
                                    <p:set>
                                      <p:cBhvr>
                                        <p:cTn id="21" dur="1" fill="hold">
                                          <p:stCondLst>
                                            <p:cond delay="0"/>
                                          </p:stCondLst>
                                        </p:cTn>
                                        <p:tgtEl>
                                          <p:spTgt spid="24"/>
                                        </p:tgtEl>
                                        <p:attrNameLst>
                                          <p:attrName>style.visibility</p:attrName>
                                        </p:attrNameLst>
                                      </p:cBhvr>
                                      <p:to>
                                        <p:strVal val="visible"/>
                                      </p:to>
                                    </p:set>
                                  </p:childTnLst>
                                </p:cTn>
                              </p:par>
                              <p:par>
                                <p:cTn id="22" presetID="1" presetClass="entr" presetSubtype="0" fill="hold" nodeType="withEffect">
                                  <p:stCondLst>
                                    <p:cond delay="44500"/>
                                  </p:stCondLst>
                                  <p:childTnLst>
                                    <p:set>
                                      <p:cBhvr>
                                        <p:cTn id="23" dur="1" fill="hold">
                                          <p:stCondLst>
                                            <p:cond delay="0"/>
                                          </p:stCondLst>
                                        </p:cTn>
                                        <p:tgtEl>
                                          <p:spTgt spid="25"/>
                                        </p:tgtEl>
                                        <p:attrNameLst>
                                          <p:attrName>style.visibility</p:attrName>
                                        </p:attrNameLst>
                                      </p:cBhvr>
                                      <p:to>
                                        <p:strVal val="visible"/>
                                      </p:to>
                                    </p:set>
                                  </p:childTnLst>
                                </p:cTn>
                              </p:par>
                              <p:par>
                                <p:cTn id="24" presetID="1" presetClass="entr" presetSubtype="0" fill="hold" nodeType="withEffect">
                                  <p:stCondLst>
                                    <p:cond delay="44000"/>
                                  </p:stCondLst>
                                  <p:childTnLst>
                                    <p:set>
                                      <p:cBhvr>
                                        <p:cTn id="25" dur="1" fill="hold">
                                          <p:stCondLst>
                                            <p:cond delay="0"/>
                                          </p:stCondLst>
                                        </p:cTn>
                                        <p:tgtEl>
                                          <p:spTgt spid="23"/>
                                        </p:tgtEl>
                                        <p:attrNameLst>
                                          <p:attrName>style.visibility</p:attrName>
                                        </p:attrNameLst>
                                      </p:cBhvr>
                                      <p:to>
                                        <p:strVal val="visible"/>
                                      </p:to>
                                    </p:set>
                                  </p:childTnLst>
                                </p:cTn>
                              </p:par>
                              <p:par>
                                <p:cTn id="26" presetID="1" presetClass="entr" presetSubtype="0" fill="hold" nodeType="withEffect">
                                  <p:stCondLst>
                                    <p:cond delay="4500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nodeType="withEffect">
                                  <p:stCondLst>
                                    <p:cond delay="45500"/>
                                  </p:stCondLst>
                                  <p:childTnLst>
                                    <p:set>
                                      <p:cBhvr>
                                        <p:cTn id="29" dur="1" fill="hold">
                                          <p:stCondLst>
                                            <p:cond delay="0"/>
                                          </p:stCondLst>
                                        </p:cTn>
                                        <p:tgtEl>
                                          <p:spTgt spid="27"/>
                                        </p:tgtEl>
                                        <p:attrNameLst>
                                          <p:attrName>style.visibility</p:attrName>
                                        </p:attrNameLst>
                                      </p:cBhvr>
                                      <p:to>
                                        <p:strVal val="visible"/>
                                      </p:to>
                                    </p:set>
                                  </p:childTnLst>
                                </p:cTn>
                              </p:par>
                              <p:par>
                                <p:cTn id="30" presetID="1" presetClass="entr" presetSubtype="0" fill="hold" nodeType="withEffect">
                                  <p:stCondLst>
                                    <p:cond delay="43000"/>
                                  </p:stCondLst>
                                  <p:childTnLst>
                                    <p:set>
                                      <p:cBhvr>
                                        <p:cTn id="31" dur="1" fill="hold">
                                          <p:stCondLst>
                                            <p:cond delay="0"/>
                                          </p:stCondLst>
                                        </p:cTn>
                                        <p:tgtEl>
                                          <p:spTgt spid="12"/>
                                        </p:tgtEl>
                                        <p:attrNameLst>
                                          <p:attrName>style.visibility</p:attrName>
                                        </p:attrNameLst>
                                      </p:cBhvr>
                                      <p:to>
                                        <p:strVal val="visible"/>
                                      </p:to>
                                    </p:set>
                                  </p:childTnLst>
                                </p:cTn>
                              </p:par>
                              <p:par>
                                <p:cTn id="32" presetID="10" presetClass="exit" presetSubtype="0" fill="hold" nodeType="withEffect">
                                  <p:stCondLst>
                                    <p:cond delay="38750"/>
                                  </p:stCondLst>
                                  <p:childTnLst>
                                    <p:animEffect transition="out" filter="fade">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par>
                                <p:cTn id="35" presetID="10" presetClass="entr" presetSubtype="0" fill="hold" nodeType="withEffect">
                                  <p:stCondLst>
                                    <p:cond delay="300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26" presetClass="emph" presetSubtype="0" fill="hold" nodeType="withEffect">
                                  <p:stCondLst>
                                    <p:cond delay="32000"/>
                                  </p:stCondLst>
                                  <p:childTnLst>
                                    <p:animEffect transition="out" filter="fade">
                                      <p:cBhvr>
                                        <p:cTn id="39" dur="1750" tmFilter="0, 0; .2, .5; .8, .5; 1, 0"/>
                                        <p:tgtEl>
                                          <p:spTgt spid="17"/>
                                        </p:tgtEl>
                                      </p:cBhvr>
                                    </p:animEffect>
                                    <p:animScale>
                                      <p:cBhvr>
                                        <p:cTn id="40" dur="875" autoRev="1" fill="hold"/>
                                        <p:tgtEl>
                                          <p:spTgt spid="17"/>
                                        </p:tgtEl>
                                      </p:cBhvr>
                                      <p:by x="105000" y="105000"/>
                                    </p:animScale>
                                  </p:childTnLst>
                                </p:cTn>
                              </p:par>
                              <p:par>
                                <p:cTn id="41" presetID="10" presetClass="exit" presetSubtype="0" fill="hold" nodeType="withEffect">
                                  <p:stCondLst>
                                    <p:cond delay="36000"/>
                                  </p:stCondLst>
                                  <p:childTnLst>
                                    <p:animEffect transition="out" filter="fade">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4"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9651" y="458274"/>
            <a:ext cx="11378715" cy="6399726"/>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9651" y="458274"/>
            <a:ext cx="11378715" cy="6399726"/>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9651" y="458274"/>
            <a:ext cx="11378715" cy="6399726"/>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51" y="458274"/>
            <a:ext cx="11378715" cy="6399726"/>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991814" y="5966267"/>
            <a:ext cx="1966130" cy="841321"/>
          </a:xfrm>
          <a:prstGeom prst="rect">
            <a:avLst/>
          </a:prstGeom>
        </p:spPr>
      </p:pic>
      <p:pic>
        <p:nvPicPr>
          <p:cNvPr id="2" name="Picture 1"/>
          <p:cNvPicPr>
            <a:picLocks noChangeAspect="1"/>
          </p:cNvPicPr>
          <p:nvPr/>
        </p:nvPicPr>
        <p:blipFill>
          <a:blip r:embed="rId10"/>
          <a:stretch>
            <a:fillRect/>
          </a:stretch>
        </p:blipFill>
        <p:spPr>
          <a:xfrm>
            <a:off x="0" y="4"/>
            <a:ext cx="9144000" cy="1183821"/>
          </a:xfrm>
          <a:prstGeom prst="rect">
            <a:avLst/>
          </a:prstGeom>
        </p:spPr>
      </p:pic>
      <p:pic>
        <p:nvPicPr>
          <p:cNvPr id="8" name="Picture 7"/>
          <p:cNvPicPr>
            <a:picLocks noChangeAspect="1"/>
          </p:cNvPicPr>
          <p:nvPr/>
        </p:nvPicPr>
        <p:blipFill rotWithShape="1">
          <a:blip r:embed="rId11" cstate="print">
            <a:extLst>
              <a:ext uri="{28A0092B-C50C-407E-A947-70E740481C1C}">
                <a14:useLocalDpi xmlns:a14="http://schemas.microsoft.com/office/drawing/2010/main" val="0"/>
              </a:ext>
            </a:extLst>
          </a:blip>
          <a:srcRect r="75888"/>
          <a:stretch/>
        </p:blipFill>
        <p:spPr>
          <a:xfrm>
            <a:off x="8316093" y="147746"/>
            <a:ext cx="709154" cy="856417"/>
          </a:xfrm>
          <a:prstGeom prst="rect">
            <a:avLst/>
          </a:prstGeom>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30172" y="2273441"/>
            <a:ext cx="249237" cy="24923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51" y="458274"/>
            <a:ext cx="11378715" cy="6399726"/>
          </a:xfrm>
          <a:prstGeom prst="rect">
            <a:avLst/>
          </a:prstGeom>
        </p:spPr>
      </p:pic>
    </p:spTree>
    <p:extLst>
      <p:ext uri="{BB962C8B-B14F-4D97-AF65-F5344CB8AC3E}">
        <p14:creationId xmlns:p14="http://schemas.microsoft.com/office/powerpoint/2010/main" val="686998720"/>
      </p:ext>
    </p:extLst>
  </p:cSld>
  <p:clrMapOvr>
    <a:masterClrMapping/>
  </p:clrMapOvr>
  <mc:AlternateContent xmlns:mc="http://schemas.openxmlformats.org/markup-compatibility/2006" xmlns:p14="http://schemas.microsoft.com/office/powerpoint/2010/main">
    <mc:Choice Requires="p14">
      <p:transition spd="slow" p14:dur="2000" advTm="42000"/>
    </mc:Choice>
    <mc:Fallback xmlns="">
      <p:transition spd="slow" advTm="4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723" fill="hold"/>
                                        <p:tgtEl>
                                          <p:spTgt spid="9"/>
                                        </p:tgtEl>
                                      </p:cBhvr>
                                    </p:cmd>
                                  </p:childTnLst>
                                </p:cTn>
                              </p:par>
                              <p:par>
                                <p:cTn id="7" presetID="10" presetClass="exit" presetSubtype="0" fill="hold" nodeType="withEffect">
                                  <p:stCondLst>
                                    <p:cond delay="20000"/>
                                  </p:stCondLst>
                                  <p:childTnLst>
                                    <p:animEffect transition="out" filter="fad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par>
                                <p:cTn id="10" presetID="10" presetClass="exit" presetSubtype="0" fill="hold" nodeType="withEffect">
                                  <p:stCondLst>
                                    <p:cond delay="2500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par>
                                <p:cTn id="13" presetID="10" presetClass="entr" presetSubtype="0" fill="hold" nodeType="withEffect">
                                  <p:stCondLst>
                                    <p:cond delay="250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xit" presetSubtype="0" fill="hold" nodeType="withEffect">
                                  <p:stCondLst>
                                    <p:cond delay="3100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par>
                                <p:cTn id="19" presetID="10" presetClass="entr" presetSubtype="0" fill="hold" nodeType="withEffect">
                                  <p:stCondLst>
                                    <p:cond delay="310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xit" presetSubtype="0" fill="hold" nodeType="withEffect">
                                  <p:stCondLst>
                                    <p:cond delay="37000"/>
                                  </p:stCondLst>
                                  <p:childTnLst>
                                    <p:animEffect transition="out" filter="fade">
                                      <p:cBhvr>
                                        <p:cTn id="23" dur="500"/>
                                        <p:tgtEl>
                                          <p:spTgt spid="17"/>
                                        </p:tgtEl>
                                      </p:cBhvr>
                                    </p:animEffect>
                                    <p:set>
                                      <p:cBhvr>
                                        <p:cTn id="24" dur="1" fill="hold">
                                          <p:stCondLst>
                                            <p:cond delay="499"/>
                                          </p:stCondLst>
                                        </p:cTn>
                                        <p:tgtEl>
                                          <p:spTgt spid="17"/>
                                        </p:tgtEl>
                                        <p:attrNameLst>
                                          <p:attrName>style.visibility</p:attrName>
                                        </p:attrNameLst>
                                      </p:cBhvr>
                                      <p:to>
                                        <p:strVal val="hidden"/>
                                      </p:to>
                                    </p:set>
                                  </p:childTnLst>
                                </p:cTn>
                              </p:par>
                              <p:par>
                                <p:cTn id="25" presetID="10" presetClass="entr" presetSubtype="0" fill="hold" nodeType="withEffect">
                                  <p:stCondLst>
                                    <p:cond delay="3700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xit" presetSubtype="0" fill="hold" nodeType="withEffect">
                                  <p:stCondLst>
                                    <p:cond delay="43000"/>
                                  </p:stCondLst>
                                  <p:childTnLst>
                                    <p:animEffect transition="out" filter="fade">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par>
                                <p:cTn id="31" presetID="10" presetClass="entr" presetSubtype="0" fill="hold" nodeType="withEffect">
                                  <p:stCondLst>
                                    <p:cond delay="4300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4"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62E5FC01-5EEB-4A25-98A3-B906297C0924"/>
          <p:cNvPicPr preferRelativeResize="0">
            <a:picLocks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0" y="881136"/>
            <a:ext cx="9144000" cy="51435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4" name="TextBox 3"/>
          <p:cNvSpPr txBox="1"/>
          <p:nvPr/>
        </p:nvSpPr>
        <p:spPr>
          <a:xfrm>
            <a:off x="6018028" y="1414130"/>
            <a:ext cx="2828260" cy="2308324"/>
          </a:xfrm>
          <a:prstGeom prst="rect">
            <a:avLst/>
          </a:prstGeom>
          <a:noFill/>
        </p:spPr>
        <p:txBody>
          <a:bodyPr wrap="square" rtlCol="0">
            <a:spAutoFit/>
          </a:bodyPr>
          <a:lstStyle/>
          <a:p>
            <a:r>
              <a:rPr lang="en-US" sz="3600" dirty="0">
                <a:solidFill>
                  <a:schemeClr val="bg1"/>
                </a:solidFill>
              </a:rPr>
              <a:t>How do we measure early experiences in BC?</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88325" y="3471069"/>
            <a:ext cx="249237" cy="249237"/>
          </a:xfrm>
          <a:prstGeom prst="rect">
            <a:avLst/>
          </a:prstGeom>
        </p:spPr>
      </p:pic>
    </p:spTree>
    <p:extLst>
      <p:ext uri="{BB962C8B-B14F-4D97-AF65-F5344CB8AC3E}">
        <p14:creationId xmlns:p14="http://schemas.microsoft.com/office/powerpoint/2010/main" val="3169035025"/>
      </p:ext>
    </p:extLst>
  </p:cSld>
  <p:clrMapOvr>
    <a:masterClrMapping/>
  </p:clrMapOvr>
  <mc:AlternateContent xmlns:mc="http://schemas.openxmlformats.org/markup-compatibility/2006" xmlns:p14="http://schemas.microsoft.com/office/powerpoint/2010/main">
    <mc:Choice Requires="p14">
      <p:transition spd="slow" p14:dur="2000" advTm="46000"/>
    </mc:Choice>
    <mc:Fallback xmlns="">
      <p:transition spd="slow" advTm="4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603" fill="hold"/>
                                        <p:tgtEl>
                                          <p:spTgt spid="5"/>
                                        </p:tgtEl>
                                      </p:cBhvr>
                                    </p:cmd>
                                  </p:childTnLst>
                                </p:cTn>
                              </p:par>
                              <p:par>
                                <p:cTn id="7" presetID="10" presetClass="entr" presetSubtype="0" fill="hold" grpId="0" nodeType="withEffect">
                                  <p:stCondLst>
                                    <p:cond delay="35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r>
              <a:rPr lang="en-US" sz="4400" dirty="0"/>
              <a:t>Welcome!</a:t>
            </a:r>
          </a:p>
          <a:p>
            <a:endParaRPr lang="en-US" sz="1400" dirty="0"/>
          </a:p>
          <a:p>
            <a:pPr algn="ctr"/>
            <a:r>
              <a:rPr lang="en-US" sz="3200" dirty="0"/>
              <a:t>We are grateful that your community is taking part in the Toddler Development Instrument (TDI) pilot project.</a:t>
            </a:r>
          </a:p>
          <a:p>
            <a:pPr algn="ctr"/>
            <a:endParaRPr lang="en-US" sz="1400" dirty="0"/>
          </a:p>
          <a:p>
            <a:pPr algn="ctr"/>
            <a:r>
              <a:rPr lang="en-US" sz="3200" dirty="0"/>
              <a:t>This presentation will provide you with information about the TDI project and your important role as a TDI facilitator.</a:t>
            </a: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r="75888"/>
          <a:stretch/>
        </p:blipFill>
        <p:spPr>
          <a:xfrm>
            <a:off x="8316093" y="147746"/>
            <a:ext cx="709154" cy="856417"/>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17524" y="2016476"/>
            <a:ext cx="249237" cy="249237"/>
          </a:xfrm>
          <a:prstGeom prst="rect">
            <a:avLst/>
          </a:prstGeom>
        </p:spPr>
      </p:pic>
    </p:spTree>
    <p:extLst>
      <p:ext uri="{BB962C8B-B14F-4D97-AF65-F5344CB8AC3E}">
        <p14:creationId xmlns:p14="http://schemas.microsoft.com/office/powerpoint/2010/main" val="1781771087"/>
      </p:ext>
    </p:extLst>
  </p:cSld>
  <p:clrMapOvr>
    <a:masterClrMapping/>
  </p:clrMapOvr>
  <mc:AlternateContent xmlns:mc="http://schemas.openxmlformats.org/markup-compatibility/2006" xmlns:p14="http://schemas.microsoft.com/office/powerpoint/2010/main">
    <mc:Choice Requires="p14">
      <p:transition spd="slow" p14:dur="2000" advTm="17000"/>
    </mc:Choice>
    <mc:Fallback xmlns="">
      <p:transition spd="slow"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p:txBody>
          <a:bodyPr/>
          <a:lstStyle/>
          <a:p>
            <a:r>
              <a:rPr lang="en-US" dirty="0"/>
              <a:t>OVERVIEW</a:t>
            </a:r>
            <a:endParaRPr lang="en-US" b="0" dirty="0"/>
          </a:p>
          <a:p>
            <a:pPr marL="1371764" lvl="3" indent="0">
              <a:buNone/>
            </a:pPr>
            <a:r>
              <a:rPr lang="en-US" sz="2800" dirty="0"/>
              <a:t>TDI Introduction</a:t>
            </a:r>
          </a:p>
          <a:p>
            <a:pPr lvl="4">
              <a:buFont typeface="Corbel" panose="020B0503020204020204" pitchFamily="34" charset="0"/>
              <a:buChar char="»"/>
            </a:pPr>
            <a:r>
              <a:rPr lang="en-US" dirty="0"/>
              <a:t>What is the TDI?</a:t>
            </a:r>
          </a:p>
          <a:p>
            <a:pPr lvl="4">
              <a:buFont typeface="Corbel" panose="020B0503020204020204" pitchFamily="34" charset="0"/>
              <a:buChar char="»"/>
            </a:pPr>
            <a:r>
              <a:rPr lang="en-US" dirty="0"/>
              <a:t>Background and purpose </a:t>
            </a:r>
          </a:p>
          <a:p>
            <a:pPr marL="1829018" lvl="4" indent="0">
              <a:buNone/>
            </a:pPr>
            <a:endParaRPr lang="en-US" sz="1400" dirty="0"/>
          </a:p>
          <a:p>
            <a:pPr marL="1371764" lvl="3" indent="0">
              <a:buNone/>
            </a:pPr>
            <a:r>
              <a:rPr lang="en-US" sz="2800" dirty="0"/>
              <a:t>TDI Pilot Details</a:t>
            </a:r>
            <a:endParaRPr lang="en-US" sz="2400" dirty="0"/>
          </a:p>
          <a:p>
            <a:pPr lvl="4"/>
            <a:r>
              <a:rPr lang="en-US" dirty="0"/>
              <a:t>TDI timeline</a:t>
            </a:r>
          </a:p>
          <a:p>
            <a:pPr lvl="4"/>
            <a:r>
              <a:rPr lang="en-US" dirty="0"/>
              <a:t>Who is participating?</a:t>
            </a:r>
          </a:p>
          <a:p>
            <a:pPr lvl="4"/>
            <a:endParaRPr lang="en-US" sz="1400" dirty="0"/>
          </a:p>
          <a:p>
            <a:pPr marL="1371764" lvl="3" indent="0">
              <a:buNone/>
            </a:pPr>
            <a:r>
              <a:rPr lang="en-US" sz="2800" dirty="0"/>
              <a:t>Facilitating the TDI</a:t>
            </a:r>
          </a:p>
          <a:p>
            <a:pPr lvl="4"/>
            <a:r>
              <a:rPr lang="en-US" dirty="0"/>
              <a:t>TDI facilitator’s role </a:t>
            </a:r>
          </a:p>
          <a:p>
            <a:pPr lvl="4"/>
            <a:r>
              <a:rPr lang="en-US" dirty="0"/>
              <a:t>Ethics requirements</a:t>
            </a:r>
          </a:p>
          <a:p>
            <a:pPr lvl="4"/>
            <a:r>
              <a:rPr lang="en-US" dirty="0"/>
              <a:t>TDI materials and resources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080704" y="1304667"/>
            <a:ext cx="249237" cy="249237"/>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024170" y="3153880"/>
            <a:ext cx="249237" cy="249237"/>
          </a:xfrm>
          <a:prstGeom prst="rect">
            <a:avLst/>
          </a:prstGeom>
        </p:spPr>
      </p:pic>
      <p:pic>
        <p:nvPicPr>
          <p:cNvPr id="5"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5273407" y="4543609"/>
            <a:ext cx="249237" cy="249237"/>
          </a:xfrm>
          <a:prstGeom prst="rect">
            <a:avLst/>
          </a:prstGeom>
        </p:spPr>
      </p:pic>
    </p:spTree>
    <p:extLst>
      <p:ext uri="{BB962C8B-B14F-4D97-AF65-F5344CB8AC3E}">
        <p14:creationId xmlns:p14="http://schemas.microsoft.com/office/powerpoint/2010/main" val="2913970718"/>
      </p:ext>
    </p:extLst>
  </p:cSld>
  <p:clrMapOvr>
    <a:masterClrMapping/>
  </p:clrMapOvr>
  <mc:AlternateContent xmlns:mc="http://schemas.openxmlformats.org/markup-compatibility/2006" xmlns:p14="http://schemas.microsoft.com/office/powerpoint/2010/main">
    <mc:Choice Requires="p14">
      <p:transition spd="slow" p14:dur="2000" advTm="36000"/>
    </mc:Choice>
    <mc:Fallback xmlns="">
      <p:transition spd="slow"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96" fill="hold"/>
                                        <p:tgtEl>
                                          <p:spTgt spid="3"/>
                                        </p:tgtEl>
                                      </p:cBhvr>
                                    </p:cmd>
                                  </p:childTnLst>
                                </p:cTn>
                              </p:par>
                              <p:par>
                                <p:cTn id="7" presetID="10" presetClass="entr" presetSubtype="0" fill="hold" nodeType="withEffect">
                                  <p:stCondLst>
                                    <p:cond delay="3000"/>
                                  </p:stCondLst>
                                  <p:childTnLst>
                                    <p:set>
                                      <p:cBhvr>
                                        <p:cTn id="8" dur="1" fill="hold">
                                          <p:stCondLst>
                                            <p:cond delay="0"/>
                                          </p:stCondLst>
                                        </p:cTn>
                                        <p:tgtEl>
                                          <p:spTgt spid="6">
                                            <p:txEl>
                                              <p:pRg st="1" end="1"/>
                                            </p:txEl>
                                          </p:spTgt>
                                        </p:tgtEl>
                                        <p:attrNameLst>
                                          <p:attrName>style.visibility</p:attrName>
                                        </p:attrNameLst>
                                      </p:cBhvr>
                                      <p:to>
                                        <p:strVal val="visible"/>
                                      </p:to>
                                    </p:set>
                                    <p:animEffect transition="in" filter="fade">
                                      <p:cBhvr>
                                        <p:cTn id="9" dur="500"/>
                                        <p:tgtEl>
                                          <p:spTgt spid="6">
                                            <p:txEl>
                                              <p:pRg st="1" end="1"/>
                                            </p:txEl>
                                          </p:spTgt>
                                        </p:tgtEl>
                                      </p:cBhvr>
                                    </p:animEffect>
                                  </p:childTnLst>
                                </p:cTn>
                              </p:par>
                              <p:par>
                                <p:cTn id="10" presetID="10" presetClass="entr" presetSubtype="0" fill="hold" nodeType="withEffect">
                                  <p:stCondLst>
                                    <p:cond delay="300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par>
                                <p:cTn id="13" presetID="10" presetClass="entr" presetSubtype="0" fill="hold" nodeType="withEffect">
                                  <p:stCondLst>
                                    <p:cond delay="300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fade">
                                      <p:cBhvr>
                                        <p:cTn id="15" dur="500"/>
                                        <p:tgtEl>
                                          <p:spTgt spid="6">
                                            <p:txEl>
                                              <p:pRg st="3" end="3"/>
                                            </p:txEl>
                                          </p:spTgt>
                                        </p:tgtEl>
                                      </p:cBhvr>
                                    </p:animEffect>
                                  </p:childTnLst>
                                </p:cTn>
                              </p:par>
                            </p:childTnLst>
                          </p:cTn>
                        </p:par>
                        <p:par>
                          <p:cTn id="16" fill="hold">
                            <p:stCondLst>
                              <p:cond delay="14396"/>
                            </p:stCondLst>
                            <p:childTnLst>
                              <p:par>
                                <p:cTn id="17" presetID="1" presetClass="mediacall" presetSubtype="0" fill="hold" nodeType="afterEffect">
                                  <p:stCondLst>
                                    <p:cond delay="500"/>
                                  </p:stCondLst>
                                  <p:childTnLst>
                                    <p:cmd type="call" cmd="playFrom(0.0)">
                                      <p:cBhvr>
                                        <p:cTn id="18" dur="14210" fill="hold"/>
                                        <p:tgtEl>
                                          <p:spTgt spid="4"/>
                                        </p:tgtEl>
                                      </p:cBhvr>
                                    </p:cmd>
                                  </p:childTnLst>
                                </p:cTn>
                              </p:par>
                              <p:par>
                                <p:cTn id="19" presetID="10" presetClass="entr" presetSubtype="0" fill="hold" nodeType="withEffect">
                                  <p:stCondLst>
                                    <p:cond delay="500"/>
                                  </p:stCondLst>
                                  <p:childTnLst>
                                    <p:set>
                                      <p:cBhvr>
                                        <p:cTn id="20" dur="1" fill="hold">
                                          <p:stCondLst>
                                            <p:cond delay="0"/>
                                          </p:stCondLst>
                                        </p:cTn>
                                        <p:tgtEl>
                                          <p:spTgt spid="6">
                                            <p:txEl>
                                              <p:pRg st="5" end="5"/>
                                            </p:txEl>
                                          </p:spTgt>
                                        </p:tgtEl>
                                        <p:attrNameLst>
                                          <p:attrName>style.visibility</p:attrName>
                                        </p:attrNameLst>
                                      </p:cBhvr>
                                      <p:to>
                                        <p:strVal val="visible"/>
                                      </p:to>
                                    </p:set>
                                    <p:animEffect transition="in" filter="fade">
                                      <p:cBhvr>
                                        <p:cTn id="21" dur="500"/>
                                        <p:tgtEl>
                                          <p:spTgt spid="6">
                                            <p:txEl>
                                              <p:pRg st="5" end="5"/>
                                            </p:txEl>
                                          </p:spTgt>
                                        </p:tgtEl>
                                      </p:cBhvr>
                                    </p:animEffect>
                                  </p:childTnLst>
                                </p:cTn>
                              </p:par>
                              <p:par>
                                <p:cTn id="22" presetID="10" presetClass="entr" presetSubtype="0" fill="hold" nodeType="withEffect">
                                  <p:stCondLst>
                                    <p:cond delay="500"/>
                                  </p:stCondLst>
                                  <p:childTnLst>
                                    <p:set>
                                      <p:cBhvr>
                                        <p:cTn id="23" dur="1" fill="hold">
                                          <p:stCondLst>
                                            <p:cond delay="0"/>
                                          </p:stCondLst>
                                        </p:cTn>
                                        <p:tgtEl>
                                          <p:spTgt spid="6">
                                            <p:txEl>
                                              <p:pRg st="6" end="6"/>
                                            </p:txEl>
                                          </p:spTgt>
                                        </p:tgtEl>
                                        <p:attrNameLst>
                                          <p:attrName>style.visibility</p:attrName>
                                        </p:attrNameLst>
                                      </p:cBhvr>
                                      <p:to>
                                        <p:strVal val="visible"/>
                                      </p:to>
                                    </p:set>
                                    <p:animEffect transition="in" filter="fade">
                                      <p:cBhvr>
                                        <p:cTn id="24" dur="500"/>
                                        <p:tgtEl>
                                          <p:spTgt spid="6">
                                            <p:txEl>
                                              <p:pRg st="6" end="6"/>
                                            </p:txEl>
                                          </p:spTgt>
                                        </p:tgtEl>
                                      </p:cBhvr>
                                    </p:animEffect>
                                  </p:childTnLst>
                                </p:cTn>
                              </p:par>
                              <p:par>
                                <p:cTn id="25" presetID="10" presetClass="entr" presetSubtype="0" fill="hold" nodeType="withEffect">
                                  <p:stCondLst>
                                    <p:cond delay="500"/>
                                  </p:stCondLst>
                                  <p:childTnLst>
                                    <p:set>
                                      <p:cBhvr>
                                        <p:cTn id="26" dur="1" fill="hold">
                                          <p:stCondLst>
                                            <p:cond delay="0"/>
                                          </p:stCondLst>
                                        </p:cTn>
                                        <p:tgtEl>
                                          <p:spTgt spid="6">
                                            <p:txEl>
                                              <p:pRg st="7" end="7"/>
                                            </p:txEl>
                                          </p:spTgt>
                                        </p:tgtEl>
                                        <p:attrNameLst>
                                          <p:attrName>style.visibility</p:attrName>
                                        </p:attrNameLst>
                                      </p:cBhvr>
                                      <p:to>
                                        <p:strVal val="visible"/>
                                      </p:to>
                                    </p:set>
                                    <p:animEffect transition="in" filter="fade">
                                      <p:cBhvr>
                                        <p:cTn id="27" dur="500"/>
                                        <p:tgtEl>
                                          <p:spTgt spid="6">
                                            <p:txEl>
                                              <p:pRg st="7" end="7"/>
                                            </p:txEl>
                                          </p:spTgt>
                                        </p:tgtEl>
                                      </p:cBhvr>
                                    </p:animEffect>
                                  </p:childTnLst>
                                </p:cTn>
                              </p:par>
                            </p:childTnLst>
                          </p:cTn>
                        </p:par>
                        <p:par>
                          <p:cTn id="28" fill="hold">
                            <p:stCondLst>
                              <p:cond delay="29106"/>
                            </p:stCondLst>
                            <p:childTnLst>
                              <p:par>
                                <p:cTn id="29" presetID="1" presetClass="mediacall" presetSubtype="0" fill="hold" nodeType="afterEffect">
                                  <p:stCondLst>
                                    <p:cond delay="0"/>
                                  </p:stCondLst>
                                  <p:childTnLst>
                                    <p:cmd type="call" cmd="playFrom(0.0)">
                                      <p:cBhvr>
                                        <p:cTn id="30" dur="12004" fill="hold"/>
                                        <p:tgtEl>
                                          <p:spTgt spid="5"/>
                                        </p:tgtEl>
                                      </p:cBhvr>
                                    </p:cmd>
                                  </p:childTnLst>
                                </p:cTn>
                              </p:par>
                              <p:par>
                                <p:cTn id="31" presetID="10" presetClass="entr" presetSubtype="0" fill="hold" nodeType="withEffect">
                                  <p:stCondLst>
                                    <p:cond delay="0"/>
                                  </p:stCondLst>
                                  <p:childTnLst>
                                    <p:set>
                                      <p:cBhvr>
                                        <p:cTn id="32" dur="1" fill="hold">
                                          <p:stCondLst>
                                            <p:cond delay="0"/>
                                          </p:stCondLst>
                                        </p:cTn>
                                        <p:tgtEl>
                                          <p:spTgt spid="6">
                                            <p:txEl>
                                              <p:pRg st="9" end="9"/>
                                            </p:txEl>
                                          </p:spTgt>
                                        </p:tgtEl>
                                        <p:attrNameLst>
                                          <p:attrName>style.visibility</p:attrName>
                                        </p:attrNameLst>
                                      </p:cBhvr>
                                      <p:to>
                                        <p:strVal val="visible"/>
                                      </p:to>
                                    </p:set>
                                    <p:animEffect transition="in" filter="fade">
                                      <p:cBhvr>
                                        <p:cTn id="33" dur="500"/>
                                        <p:tgtEl>
                                          <p:spTgt spid="6">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6">
                                            <p:txEl>
                                              <p:pRg st="10" end="10"/>
                                            </p:txEl>
                                          </p:spTgt>
                                        </p:tgtEl>
                                        <p:attrNameLst>
                                          <p:attrName>style.visibility</p:attrName>
                                        </p:attrNameLst>
                                      </p:cBhvr>
                                      <p:to>
                                        <p:strVal val="visible"/>
                                      </p:to>
                                    </p:set>
                                    <p:animEffect transition="in" filter="fade">
                                      <p:cBhvr>
                                        <p:cTn id="36" dur="500"/>
                                        <p:tgtEl>
                                          <p:spTgt spid="6">
                                            <p:txEl>
                                              <p:pRg st="10" end="1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6">
                                            <p:txEl>
                                              <p:pRg st="11" end="11"/>
                                            </p:txEl>
                                          </p:spTgt>
                                        </p:tgtEl>
                                        <p:attrNameLst>
                                          <p:attrName>style.visibility</p:attrName>
                                        </p:attrNameLst>
                                      </p:cBhvr>
                                      <p:to>
                                        <p:strVal val="visible"/>
                                      </p:to>
                                    </p:set>
                                    <p:animEffect transition="in" filter="fade">
                                      <p:cBhvr>
                                        <p:cTn id="39" dur="500"/>
                                        <p:tgtEl>
                                          <p:spTgt spid="6">
                                            <p:txEl>
                                              <p:pRg st="11" end="11"/>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6">
                                            <p:txEl>
                                              <p:pRg st="12" end="12"/>
                                            </p:txEl>
                                          </p:spTgt>
                                        </p:tgtEl>
                                        <p:attrNameLst>
                                          <p:attrName>style.visibility</p:attrName>
                                        </p:attrNameLst>
                                      </p:cBhvr>
                                      <p:to>
                                        <p:strVal val="visible"/>
                                      </p:to>
                                    </p:set>
                                    <p:animEffect transition="in" filter="fade">
                                      <p:cBhvr>
                                        <p:cTn id="42" dur="5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3" fill="hold" display="0">
                  <p:stCondLst>
                    <p:cond delay="indefinite"/>
                  </p:stCondLst>
                  <p:endCondLst>
                    <p:cond evt="onStopAudio" delay="0">
                      <p:tgtEl>
                        <p:sldTgt/>
                      </p:tgtEl>
                    </p:cond>
                  </p:endCondLst>
                </p:cTn>
                <p:tgtEl>
                  <p:spTgt spid="3"/>
                </p:tgtEl>
              </p:cMediaNode>
            </p:audio>
            <p:audio>
              <p:cMediaNode showWhenStopped="0">
                <p:cTn id="44" fill="hold" display="0">
                  <p:stCondLst>
                    <p:cond delay="indefinite"/>
                  </p:stCondLst>
                  <p:endCondLst>
                    <p:cond evt="onStopAudio" delay="0">
                      <p:tgtEl>
                        <p:sldTgt/>
                      </p:tgtEl>
                    </p:cond>
                  </p:endCondLst>
                </p:cTn>
                <p:tgtEl>
                  <p:spTgt spid="4"/>
                </p:tgtEl>
              </p:cMediaNode>
            </p:audio>
            <p:audio>
              <p:cMediaNode showWhenStopped="0">
                <p:cTn id="45"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645920" cy="1005840"/>
          </a:xfrm>
          <a:prstGeom prst="rect">
            <a:avLst/>
          </a:prstGeom>
          <a:solidFill>
            <a:srgbClr val="80A1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1724024" y="0"/>
            <a:ext cx="7419976" cy="1005840"/>
          </a:xfrm>
          <a:prstGeom prst="rect">
            <a:avLst/>
          </a:prstGeom>
          <a:solidFill>
            <a:srgbClr val="80A1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0876" y="96011"/>
            <a:ext cx="1344171" cy="813818"/>
          </a:xfrm>
          <a:prstGeom prst="rect">
            <a:avLst/>
          </a:prstGeom>
        </p:spPr>
      </p:pic>
      <p:sp>
        <p:nvSpPr>
          <p:cNvPr id="2" name="Rectangle 1"/>
          <p:cNvSpPr/>
          <p:nvPr/>
        </p:nvSpPr>
        <p:spPr>
          <a:xfrm>
            <a:off x="0" y="0"/>
            <a:ext cx="9144000" cy="6858000"/>
          </a:xfrm>
          <a:prstGeom prst="rect">
            <a:avLst/>
          </a:prstGeom>
          <a:solidFill>
            <a:srgbClr val="80A1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 Placeholder 13"/>
          <p:cNvSpPr>
            <a:spLocks noGrp="1"/>
          </p:cNvSpPr>
          <p:nvPr>
            <p:ph type="body" sz="quarter" idx="10"/>
          </p:nvPr>
        </p:nvSpPr>
        <p:spPr/>
        <p:txBody>
          <a:bodyPr/>
          <a:lstStyle/>
          <a:p>
            <a:r>
              <a:rPr lang="en-US" dirty="0"/>
              <a:t>TDI Introduction</a:t>
            </a:r>
            <a:endParaRPr lang="en-CA" dirty="0"/>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46588" y="3303588"/>
            <a:ext cx="249237" cy="249237"/>
          </a:xfrm>
          <a:prstGeom prst="rect">
            <a:avLst/>
          </a:prstGeom>
        </p:spPr>
      </p:pic>
    </p:spTree>
    <p:extLst>
      <p:ext uri="{BB962C8B-B14F-4D97-AF65-F5344CB8AC3E}">
        <p14:creationId xmlns:p14="http://schemas.microsoft.com/office/powerpoint/2010/main" val="4167903700"/>
      </p:ext>
    </p:extLst>
  </p:cSld>
  <p:clrMapOvr>
    <a:masterClrMapping/>
  </p:clrMapOvr>
  <mc:AlternateContent xmlns:mc="http://schemas.openxmlformats.org/markup-compatibility/2006" xmlns:p14="http://schemas.microsoft.com/office/powerpoint/2010/main">
    <mc:Choice Requires="p14">
      <p:transition spd="slow" p14:dur="2000" advTm="3500"/>
    </mc:Choice>
    <mc:Fallback xmlns="">
      <p:transition spd="slow" advTm="3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25581" y="1562979"/>
            <a:ext cx="1236738" cy="4987946"/>
          </a:xfrm>
          <a:prstGeom prst="rect">
            <a:avLst/>
          </a:pr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Title 2"/>
          <p:cNvSpPr>
            <a:spLocks noGrp="1"/>
          </p:cNvSpPr>
          <p:nvPr>
            <p:ph type="title"/>
          </p:nvPr>
        </p:nvSpPr>
        <p:spPr/>
        <p:txBody>
          <a:bodyPr>
            <a:normAutofit fontScale="90000"/>
          </a:bodyPr>
          <a:lstStyle/>
          <a:p>
            <a:r>
              <a:rPr lang="en-US" dirty="0"/>
              <a:t>What is the TDI?</a:t>
            </a:r>
          </a:p>
        </p:txBody>
      </p:sp>
      <p:sp>
        <p:nvSpPr>
          <p:cNvPr id="5" name="TextBox 4"/>
          <p:cNvSpPr txBox="1"/>
          <p:nvPr/>
        </p:nvSpPr>
        <p:spPr>
          <a:xfrm rot="16200000" flipH="1">
            <a:off x="61415" y="3795342"/>
            <a:ext cx="1236734" cy="523220"/>
          </a:xfrm>
          <a:prstGeom prst="rect">
            <a:avLst/>
          </a:prstGeom>
          <a:noFill/>
        </p:spPr>
        <p:txBody>
          <a:bodyPr wrap="square" rtlCol="0">
            <a:spAutoFit/>
          </a:bodyPr>
          <a:lstStyle/>
          <a:p>
            <a:pPr algn="ctr"/>
            <a:r>
              <a:rPr lang="en-US" sz="2800" dirty="0">
                <a:solidFill>
                  <a:schemeClr val="bg1">
                    <a:lumMod val="50000"/>
                  </a:schemeClr>
                </a:solidFill>
              </a:rPr>
              <a:t>Survey</a:t>
            </a:r>
          </a:p>
        </p:txBody>
      </p:sp>
      <p:cxnSp>
        <p:nvCxnSpPr>
          <p:cNvPr id="8" name="Straight Connector 7"/>
          <p:cNvCxnSpPr/>
          <p:nvPr/>
        </p:nvCxnSpPr>
        <p:spPr>
          <a:xfrm>
            <a:off x="2" y="4244454"/>
            <a:ext cx="1359565" cy="0"/>
          </a:xfrm>
          <a:prstGeom prst="line">
            <a:avLst/>
          </a:prstGeom>
          <a:ln w="76200">
            <a:noFill/>
          </a:ln>
        </p:spPr>
        <p:style>
          <a:lnRef idx="1">
            <a:schemeClr val="accent1"/>
          </a:lnRef>
          <a:fillRef idx="0">
            <a:schemeClr val="accent1"/>
          </a:fillRef>
          <a:effectRef idx="0">
            <a:schemeClr val="accent1"/>
          </a:effectRef>
          <a:fontRef idx="minor">
            <a:schemeClr val="tx1"/>
          </a:fontRef>
        </p:style>
      </p:cxnSp>
      <p:pic>
        <p:nvPicPr>
          <p:cNvPr id="4" name="Picture 3" descr="MCK, Agakhan Univesity GSMC to conduct research survey on ..."/>
          <p:cNvPicPr>
            <a:picLocks noChangeAspect="1"/>
          </p:cNvPicPr>
          <p:nvPr/>
        </p:nvPicPr>
        <p:blipFill>
          <a:blip r:embed="rId5" cstate="print">
            <a:duotone>
              <a:prstClr val="black"/>
              <a:schemeClr val="bg1">
                <a:lumMod val="95000"/>
                <a:tint val="45000"/>
                <a:satMod val="400000"/>
              </a:schemeClr>
            </a:duotone>
            <a:extLst>
              <a:ext uri="{28A0092B-C50C-407E-A947-70E740481C1C}">
                <a14:useLocalDpi xmlns:a14="http://schemas.microsoft.com/office/drawing/2010/main" val="0"/>
              </a:ext>
            </a:extLst>
          </a:blip>
          <a:stretch>
            <a:fillRect/>
          </a:stretch>
        </p:blipFill>
        <p:spPr>
          <a:xfrm>
            <a:off x="1751463" y="1562981"/>
            <a:ext cx="6834665" cy="4556443"/>
          </a:xfrm>
          <a:prstGeom prst="rect">
            <a:avLst/>
          </a:prstGeom>
          <a:effectLst>
            <a:softEdge rad="63500"/>
          </a:effectLst>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r="75888"/>
          <a:stretch/>
        </p:blipFill>
        <p:spPr>
          <a:xfrm>
            <a:off x="8316093" y="147746"/>
            <a:ext cx="709154" cy="856417"/>
          </a:xfrm>
          <a:prstGeom prst="rect">
            <a:avLst/>
          </a:prstGeom>
        </p:spPr>
      </p:pic>
      <p:sp>
        <p:nvSpPr>
          <p:cNvPr id="12" name="Rectangle 11"/>
          <p:cNvSpPr/>
          <p:nvPr/>
        </p:nvSpPr>
        <p:spPr>
          <a:xfrm>
            <a:off x="1485146" y="1562979"/>
            <a:ext cx="7370338" cy="4892262"/>
          </a:xfrm>
          <a:prstGeom prst="rect">
            <a:avLst/>
          </a:prstGeom>
          <a:solidFill>
            <a:srgbClr val="FFFFFF">
              <a:alpha val="9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88541" y="3052779"/>
            <a:ext cx="249237" cy="249237"/>
          </a:xfrm>
          <a:prstGeom prst="rect">
            <a:avLst/>
          </a:prstGeom>
        </p:spPr>
      </p:pic>
      <p:grpSp>
        <p:nvGrpSpPr>
          <p:cNvPr id="11" name="Group 10"/>
          <p:cNvGrpSpPr/>
          <p:nvPr/>
        </p:nvGrpSpPr>
        <p:grpSpPr>
          <a:xfrm>
            <a:off x="2419808" y="2356600"/>
            <a:ext cx="1491700" cy="565946"/>
            <a:chOff x="7554539" y="4867622"/>
            <a:chExt cx="3122805" cy="1224315"/>
          </a:xfrm>
        </p:grpSpPr>
        <p:sp>
          <p:nvSpPr>
            <p:cNvPr id="7" name="TextBox 6"/>
            <p:cNvSpPr txBox="1"/>
            <p:nvPr/>
          </p:nvSpPr>
          <p:spPr>
            <a:xfrm>
              <a:off x="9074598" y="5018115"/>
              <a:ext cx="1602746" cy="461665"/>
            </a:xfrm>
            <a:prstGeom prst="rect">
              <a:avLst/>
            </a:prstGeom>
            <a:noFill/>
          </p:spPr>
          <p:txBody>
            <a:bodyPr wrap="none" rtlCol="0">
              <a:spAutoFit/>
            </a:bodyPr>
            <a:lstStyle/>
            <a:p>
              <a:r>
                <a:rPr lang="en-US" sz="2400" b="1" dirty="0"/>
                <a:t>15 minutes</a:t>
              </a:r>
            </a:p>
          </p:txBody>
        </p:sp>
        <p:pic>
          <p:nvPicPr>
            <p:cNvPr id="10" name="Picture 9" descr="Alarm clock PNG"/>
            <p:cNvPicPr>
              <a:picLocks noChangeAspect="1"/>
            </p:cNvPicPr>
            <p:nvPr/>
          </p:nvPicPr>
          <p:blipFill>
            <a:blip r:embed="rId8" cstate="print">
              <a:duotone>
                <a:prstClr val="black"/>
                <a:srgbClr val="8064A2">
                  <a:tint val="45000"/>
                  <a:satMod val="400000"/>
                </a:srgbClr>
              </a:duotone>
              <a:extLst>
                <a:ext uri="{28A0092B-C50C-407E-A947-70E740481C1C}">
                  <a14:useLocalDpi xmlns:a14="http://schemas.microsoft.com/office/drawing/2010/main" val="0"/>
                </a:ext>
              </a:extLst>
            </a:blip>
            <a:stretch>
              <a:fillRect/>
            </a:stretch>
          </p:blipFill>
          <p:spPr>
            <a:xfrm>
              <a:off x="7554539" y="4867622"/>
              <a:ext cx="1317928" cy="1224315"/>
            </a:xfrm>
            <a:prstGeom prst="rect">
              <a:avLst/>
            </a:prstGeom>
          </p:spPr>
        </p:pic>
      </p:grpSp>
      <p:sp>
        <p:nvSpPr>
          <p:cNvPr id="6" name="Rectangle 5"/>
          <p:cNvSpPr/>
          <p:nvPr/>
        </p:nvSpPr>
        <p:spPr>
          <a:xfrm>
            <a:off x="2332949" y="3105659"/>
            <a:ext cx="6188149" cy="1569660"/>
          </a:xfrm>
          <a:prstGeom prst="rect">
            <a:avLst/>
          </a:prstGeom>
        </p:spPr>
        <p:txBody>
          <a:bodyPr wrap="square">
            <a:spAutoFit/>
          </a:bodyPr>
          <a:lstStyle/>
          <a:p>
            <a:pPr marL="685800" indent="-457200">
              <a:buFont typeface="Arial" panose="020B0604020202020204" pitchFamily="34" charset="0"/>
              <a:buChar char="•"/>
            </a:pPr>
            <a:r>
              <a:rPr lang="en-US" sz="2400" b="1" dirty="0"/>
              <a:t>Participation is voluntary</a:t>
            </a:r>
          </a:p>
          <a:p>
            <a:pPr marL="228600"/>
            <a:endParaRPr lang="en-US" sz="2400" b="1" dirty="0"/>
          </a:p>
          <a:p>
            <a:pPr marL="685800" indent="-457200">
              <a:buFont typeface="Arial" panose="020B0604020202020204" pitchFamily="34" charset="0"/>
              <a:buChar char="•"/>
            </a:pPr>
            <a:r>
              <a:rPr lang="en-US" sz="2400" b="1" dirty="0"/>
              <a:t>All responses are confidential – individual responses will NOT be made public</a:t>
            </a:r>
          </a:p>
        </p:txBody>
      </p:sp>
    </p:spTree>
    <p:extLst>
      <p:ext uri="{BB962C8B-B14F-4D97-AF65-F5344CB8AC3E}">
        <p14:creationId xmlns:p14="http://schemas.microsoft.com/office/powerpoint/2010/main" val="1901956416"/>
      </p:ext>
    </p:extLst>
  </p:cSld>
  <p:clrMapOvr>
    <a:masterClrMapping/>
  </p:clrMapOvr>
  <mc:AlternateContent xmlns:mc="http://schemas.openxmlformats.org/markup-compatibility/2006" xmlns:p14="http://schemas.microsoft.com/office/powerpoint/2010/main">
    <mc:Choice Requires="p14">
      <p:transition spd="slow" p14:dur="2000" advTm="36900"/>
    </mc:Choice>
    <mc:Fallback xmlns:mv="urn:schemas-microsoft-com:mac:vml" xmlns="">
      <p:transition spd="slow" advTm="36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107" fill="hold"/>
                                        <p:tgtEl>
                                          <p:spTgt spid="13"/>
                                        </p:tgtEl>
                                      </p:cBhvr>
                                    </p:cmd>
                                  </p:childTnLst>
                                </p:cTn>
                              </p:par>
                              <p:par>
                                <p:cTn id="7" presetID="1" presetClass="entr" presetSubtype="0" fill="hold" nodeType="withEffect">
                                  <p:stCondLst>
                                    <p:cond delay="11000"/>
                                  </p:stCondLst>
                                  <p:childTnLst>
                                    <p:set>
                                      <p:cBhvr>
                                        <p:cTn id="8" dur="1" fill="hold">
                                          <p:stCondLst>
                                            <p:cond delay="0"/>
                                          </p:stCondLst>
                                        </p:cTn>
                                        <p:tgtEl>
                                          <p:spTgt spid="11"/>
                                        </p:tgtEl>
                                        <p:attrNameLst>
                                          <p:attrName>style.visibility</p:attrName>
                                        </p:attrNameLst>
                                      </p:cBhvr>
                                      <p:to>
                                        <p:strVal val="visible"/>
                                      </p:to>
                                    </p:set>
                                  </p:childTnLst>
                                </p:cTn>
                              </p:par>
                              <p:par>
                                <p:cTn id="9" presetID="10" presetClass="entr" presetSubtype="0" fill="hold" grpId="0" nodeType="withEffect">
                                  <p:stCondLst>
                                    <p:cond delay="80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 presetClass="entr" presetSubtype="0" fill="hold" nodeType="withEffect">
                                  <p:stCondLst>
                                    <p:cond delay="1800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par>
                                <p:cTn id="14" presetID="1" presetClass="entr" presetSubtype="0" fill="hold" nodeType="withEffect">
                                  <p:stCondLst>
                                    <p:cond delay="24750"/>
                                  </p:stCondLst>
                                  <p:childTnLst>
                                    <p:set>
                                      <p:cBhvr>
                                        <p:cTn id="15"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13"/>
                </p:tgtEl>
              </p:cMediaNode>
            </p:audio>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Who fills out the TDI?</a:t>
            </a:r>
          </a:p>
        </p:txBody>
      </p:sp>
      <p:cxnSp>
        <p:nvCxnSpPr>
          <p:cNvPr id="8" name="Straight Connector 7"/>
          <p:cNvCxnSpPr/>
          <p:nvPr/>
        </p:nvCxnSpPr>
        <p:spPr>
          <a:xfrm>
            <a:off x="2" y="4244454"/>
            <a:ext cx="1359565" cy="0"/>
          </a:xfrm>
          <a:prstGeom prst="line">
            <a:avLst/>
          </a:prstGeom>
          <a:ln w="76200">
            <a:no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22831" y="5131561"/>
            <a:ext cx="1236734" cy="682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11456" y="4233082"/>
            <a:ext cx="137615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11454" y="4244455"/>
            <a:ext cx="1236734" cy="682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25581" y="1562979"/>
            <a:ext cx="1236738" cy="4987946"/>
          </a:xfrm>
          <a:prstGeom prst="rect">
            <a:avLst/>
          </a:pr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8" name="TextBox 17"/>
          <p:cNvSpPr txBox="1"/>
          <p:nvPr/>
        </p:nvSpPr>
        <p:spPr>
          <a:xfrm rot="16200000" flipH="1">
            <a:off x="-783907" y="3716699"/>
            <a:ext cx="3027456" cy="523220"/>
          </a:xfrm>
          <a:prstGeom prst="rect">
            <a:avLst/>
          </a:prstGeom>
          <a:noFill/>
        </p:spPr>
        <p:txBody>
          <a:bodyPr wrap="square" rtlCol="0">
            <a:spAutoFit/>
          </a:bodyPr>
          <a:lstStyle/>
          <a:p>
            <a:pPr algn="ctr"/>
            <a:r>
              <a:rPr lang="en-US" sz="2800" dirty="0">
                <a:solidFill>
                  <a:schemeClr val="bg1">
                    <a:lumMod val="50000"/>
                  </a:schemeClr>
                </a:solidFill>
              </a:rPr>
              <a:t>Parent-completed</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9748" y="1876291"/>
            <a:ext cx="7475500" cy="4204036"/>
          </a:xfrm>
          <a:prstGeom prst="rect">
            <a:avLst/>
          </a:prstGeom>
          <a:effectLst>
            <a:softEdge rad="63500"/>
          </a:effectLst>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r="75888"/>
          <a:stretch/>
        </p:blipFill>
        <p:spPr>
          <a:xfrm>
            <a:off x="8316093" y="147746"/>
            <a:ext cx="709154" cy="856417"/>
          </a:xfrm>
          <a:prstGeom prst="rect">
            <a:avLst/>
          </a:prstGeom>
        </p:spPr>
      </p:pic>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776197" y="2982833"/>
            <a:ext cx="249237" cy="249237"/>
          </a:xfrm>
          <a:prstGeom prst="rect">
            <a:avLst/>
          </a:prstGeom>
        </p:spPr>
      </p:pic>
      <p:sp>
        <p:nvSpPr>
          <p:cNvPr id="15" name="Rounded Rectangle 14"/>
          <p:cNvSpPr/>
          <p:nvPr/>
        </p:nvSpPr>
        <p:spPr>
          <a:xfrm>
            <a:off x="2690037" y="4837085"/>
            <a:ext cx="4890977" cy="1713840"/>
          </a:xfrm>
          <a:prstGeom prst="roundRect">
            <a:avLst/>
          </a:prstGeom>
          <a:solidFill>
            <a:srgbClr val="F3D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b="1" dirty="0"/>
              <a:t>12 – 24 months old</a:t>
            </a:r>
          </a:p>
        </p:txBody>
      </p:sp>
    </p:spTree>
    <p:extLst>
      <p:ext uri="{BB962C8B-B14F-4D97-AF65-F5344CB8AC3E}">
        <p14:creationId xmlns:p14="http://schemas.microsoft.com/office/powerpoint/2010/main" val="2003734303"/>
      </p:ext>
    </p:extLst>
  </p:cSld>
  <p:clrMapOvr>
    <a:masterClrMapping/>
  </p:clrMapOvr>
  <mc:AlternateContent xmlns:mc="http://schemas.openxmlformats.org/markup-compatibility/2006" xmlns:p14="http://schemas.microsoft.com/office/powerpoint/2010/main">
    <mc:Choice Requires="p14">
      <p:transition spd="slow" p14:dur="2000" advTm="8300"/>
    </mc:Choice>
    <mc:Fallback xmlns="">
      <p:transition spd="slow" advTm="8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17" fill="hold"/>
                                        <p:tgtEl>
                                          <p:spTgt spid="11"/>
                                        </p:tgtEl>
                                      </p:cBhvr>
                                    </p:cmd>
                                  </p:childTnLst>
                                </p:cTn>
                              </p:par>
                              <p:par>
                                <p:cTn id="7" presetID="10" presetClass="entr" presetSubtype="0" fill="hold" grpId="0" nodeType="withEffect">
                                  <p:stCondLst>
                                    <p:cond delay="450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11"/>
                </p:tgtEl>
              </p:cMediaNode>
            </p:audio>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Why is the TDI Important?</a:t>
            </a:r>
          </a:p>
        </p:txBody>
      </p:sp>
      <p:cxnSp>
        <p:nvCxnSpPr>
          <p:cNvPr id="8" name="Straight Connector 7"/>
          <p:cNvCxnSpPr/>
          <p:nvPr/>
        </p:nvCxnSpPr>
        <p:spPr>
          <a:xfrm>
            <a:off x="2" y="4244454"/>
            <a:ext cx="1359565" cy="0"/>
          </a:xfrm>
          <a:prstGeom prst="line">
            <a:avLst/>
          </a:prstGeom>
          <a:ln w="76200">
            <a:no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22831" y="5131561"/>
            <a:ext cx="1236734" cy="682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11456" y="4233082"/>
            <a:ext cx="137615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11454" y="4244455"/>
            <a:ext cx="1236734" cy="682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25581" y="1562979"/>
            <a:ext cx="1236738" cy="4987946"/>
          </a:xfrm>
          <a:prstGeom prst="rect">
            <a:avLst/>
          </a:pr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TextBox 15"/>
          <p:cNvSpPr txBox="1"/>
          <p:nvPr/>
        </p:nvSpPr>
        <p:spPr>
          <a:xfrm rot="16200000" flipH="1">
            <a:off x="-1690737" y="3641935"/>
            <a:ext cx="4863871" cy="954107"/>
          </a:xfrm>
          <a:prstGeom prst="rect">
            <a:avLst/>
          </a:prstGeom>
          <a:noFill/>
        </p:spPr>
        <p:txBody>
          <a:bodyPr wrap="square" rtlCol="0">
            <a:spAutoFit/>
          </a:bodyPr>
          <a:lstStyle/>
          <a:p>
            <a:pPr algn="ctr"/>
            <a:r>
              <a:rPr lang="en-US" sz="2800" dirty="0">
                <a:solidFill>
                  <a:schemeClr val="bg1">
                    <a:lumMod val="50000"/>
                  </a:schemeClr>
                </a:solidFill>
              </a:rPr>
              <a:t>Evidence to inform local planning</a:t>
            </a:r>
          </a:p>
        </p:txBody>
      </p:sp>
      <p:pic>
        <p:nvPicPr>
          <p:cNvPr id="10" name="Picture Placeholder 4"/>
          <p:cNvPicPr>
            <a:picLocks noChangeAspect="1"/>
          </p:cNvPicPr>
          <p:nvPr/>
        </p:nvPicPr>
        <p:blipFill rotWithShape="1">
          <a:blip r:embed="rId5">
            <a:extLst>
              <a:ext uri="{28A0092B-C50C-407E-A947-70E740481C1C}">
                <a14:useLocalDpi xmlns:a14="http://schemas.microsoft.com/office/drawing/2010/main" val="0"/>
              </a:ext>
            </a:extLst>
          </a:blip>
          <a:srcRect l="30537" t="18403" b="18403"/>
          <a:stretch/>
        </p:blipFill>
        <p:spPr>
          <a:xfrm>
            <a:off x="1828801" y="1687054"/>
            <a:ext cx="6945556" cy="4739796"/>
          </a:xfrm>
          <a:prstGeom prst="rect">
            <a:avLst/>
          </a:prstGeom>
          <a:effectLst>
            <a:softEdge rad="63500"/>
          </a:effectLst>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75888"/>
          <a:stretch/>
        </p:blipFill>
        <p:spPr>
          <a:xfrm>
            <a:off x="8316093" y="147746"/>
            <a:ext cx="709154" cy="856417"/>
          </a:xfrm>
          <a:prstGeom prst="rect">
            <a:avLst/>
          </a:prstGeom>
        </p:spPr>
      </p:pic>
      <p:pic>
        <p:nvPicPr>
          <p:cNvPr id="1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46588" y="3303588"/>
            <a:ext cx="249237" cy="249237"/>
          </a:xfrm>
          <a:prstGeom prst="rect">
            <a:avLst/>
          </a:prstGeom>
        </p:spPr>
      </p:pic>
    </p:spTree>
    <p:extLst>
      <p:ext uri="{BB962C8B-B14F-4D97-AF65-F5344CB8AC3E}">
        <p14:creationId xmlns:p14="http://schemas.microsoft.com/office/powerpoint/2010/main" val="1308322962"/>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2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TDI development &amp; background</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67713" y="1283402"/>
            <a:ext cx="249237" cy="249237"/>
          </a:xfrm>
          <a:prstGeom prst="rect">
            <a:avLst/>
          </a:prstGeom>
        </p:spPr>
      </p:pic>
      <p:pic>
        <p:nvPicPr>
          <p:cNvPr id="5" name="Picture 4" descr="류한석의 피플웨어 (peopleware.kr): 2006/07"/>
          <p:cNvPicPr>
            <a:picLocks noChangeAspect="1"/>
          </p:cNvPicPr>
          <p:nvPr/>
        </p:nvPicPr>
        <p:blipFill>
          <a:blip r:embed="rId6">
            <a:duotone>
              <a:prstClr val="black"/>
              <a:srgbClr val="8064A2">
                <a:tint val="45000"/>
                <a:satMod val="400000"/>
              </a:srgbClr>
            </a:duotone>
            <a:extLst>
              <a:ext uri="{28A0092B-C50C-407E-A947-70E740481C1C}">
                <a14:useLocalDpi xmlns:a14="http://schemas.microsoft.com/office/drawing/2010/main" val="0"/>
              </a:ext>
            </a:extLst>
          </a:blip>
          <a:stretch>
            <a:fillRect/>
          </a:stretch>
        </p:blipFill>
        <p:spPr>
          <a:xfrm>
            <a:off x="2491877" y="1835268"/>
            <a:ext cx="4160247" cy="4117796"/>
          </a:xfrm>
          <a:prstGeom prst="rect">
            <a:avLst/>
          </a:prstGeom>
        </p:spPr>
      </p:pic>
      <p:pic>
        <p:nvPicPr>
          <p:cNvPr id="1026" name="Picture 2" descr="Group Photo of the HELP Aboriginal Steering Commitee - April 201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55427" y="1966928"/>
            <a:ext cx="2671906" cy="190744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61574" y="2410100"/>
            <a:ext cx="2366783" cy="1432950"/>
          </a:xfrm>
          <a:prstGeom prst="rect">
            <a:avLst/>
          </a:prstGeom>
        </p:spPr>
      </p:pic>
      <p:pic>
        <p:nvPicPr>
          <p:cNvPr id="9" name="Picture 8" descr="art | Tip of the Iceberg"/>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769860" y="4160211"/>
            <a:ext cx="1604279" cy="1475692"/>
          </a:xfrm>
          <a:prstGeom prst="rect">
            <a:avLst/>
          </a:prstGeom>
        </p:spPr>
      </p:pic>
    </p:spTree>
    <p:extLst>
      <p:ext uri="{BB962C8B-B14F-4D97-AF65-F5344CB8AC3E}">
        <p14:creationId xmlns:p14="http://schemas.microsoft.com/office/powerpoint/2010/main" val="3088273149"/>
      </p:ext>
    </p:extLst>
  </p:cSld>
  <p:clrMapOvr>
    <a:masterClrMapping/>
  </p:clrMapOvr>
  <mc:AlternateContent xmlns:mc="http://schemas.openxmlformats.org/markup-compatibility/2006" xmlns:p14="http://schemas.microsoft.com/office/powerpoint/2010/main">
    <mc:Choice Requires="p14">
      <p:transition spd="slow" p14:dur="2000" advTm="24500"/>
    </mc:Choice>
    <mc:Fallback xmlns="">
      <p:transition spd="slow" advTm="24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00" fill="hold"/>
                                        <p:tgtEl>
                                          <p:spTgt spid="6"/>
                                        </p:tgtEl>
                                      </p:cBhvr>
                                    </p:cmd>
                                  </p:childTnLst>
                                </p:cTn>
                              </p:par>
                              <p:par>
                                <p:cTn id="7" presetID="10" presetClass="entr" presetSubtype="0" fill="hold" nodeType="withEffect">
                                  <p:stCondLst>
                                    <p:cond delay="20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750"/>
                                        <p:tgtEl>
                                          <p:spTgt spid="5"/>
                                        </p:tgtEl>
                                      </p:cBhvr>
                                    </p:animEffect>
                                  </p:childTnLst>
                                </p:cTn>
                              </p:par>
                              <p:par>
                                <p:cTn id="10" presetID="10" presetClass="exit" presetSubtype="0" fill="hold" nodeType="withEffect">
                                  <p:stCondLst>
                                    <p:cond delay="7800"/>
                                  </p:stCondLst>
                                  <p:childTnLst>
                                    <p:animEffect transition="out" filter="fade">
                                      <p:cBhvr>
                                        <p:cTn id="11" dur="700"/>
                                        <p:tgtEl>
                                          <p:spTgt spid="5"/>
                                        </p:tgtEl>
                                      </p:cBhvr>
                                    </p:animEffect>
                                    <p:set>
                                      <p:cBhvr>
                                        <p:cTn id="12" dur="1" fill="hold">
                                          <p:stCondLst>
                                            <p:cond delay="699"/>
                                          </p:stCondLst>
                                        </p:cTn>
                                        <p:tgtEl>
                                          <p:spTgt spid="5"/>
                                        </p:tgtEl>
                                        <p:attrNameLst>
                                          <p:attrName>style.visibility</p:attrName>
                                        </p:attrNameLst>
                                      </p:cBhvr>
                                      <p:to>
                                        <p:strVal val="hidden"/>
                                      </p:to>
                                    </p:set>
                                  </p:childTnLst>
                                </p:cTn>
                              </p:par>
                              <p:par>
                                <p:cTn id="13" presetID="1" presetClass="entr" presetSubtype="0" fill="hold" nodeType="withEffect">
                                  <p:stCondLst>
                                    <p:cond delay="900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1000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11000"/>
                                  </p:stCondLst>
                                  <p:childTnLst>
                                    <p:set>
                                      <p:cBhvr>
                                        <p:cTn id="18" dur="1" fill="hold">
                                          <p:stCondLst>
                                            <p:cond delay="0"/>
                                          </p:stCondLst>
                                        </p:cTn>
                                        <p:tgtEl>
                                          <p:spTgt spid="1026"/>
                                        </p:tgtEl>
                                        <p:attrNameLst>
                                          <p:attrName>style.visibility</p:attrName>
                                        </p:attrNameLst>
                                      </p:cBhvr>
                                      <p:to>
                                        <p:strVal val="visible"/>
                                      </p:to>
                                    </p:set>
                                  </p:childTnLst>
                                </p:cTn>
                              </p:par>
                              <p:par>
                                <p:cTn id="19" presetID="10" presetClass="exit" presetSubtype="0" fill="hold" nodeType="withEffect">
                                  <p:stCondLst>
                                    <p:cond delay="22000"/>
                                  </p:stCondLst>
                                  <p:childTnLst>
                                    <p:animEffect transition="out" filter="fade">
                                      <p:cBhvr>
                                        <p:cTn id="20" dur="1250"/>
                                        <p:tgtEl>
                                          <p:spTgt spid="8"/>
                                        </p:tgtEl>
                                      </p:cBhvr>
                                    </p:animEffect>
                                    <p:set>
                                      <p:cBhvr>
                                        <p:cTn id="21" dur="1" fill="hold">
                                          <p:stCondLst>
                                            <p:cond delay="1249"/>
                                          </p:stCondLst>
                                        </p:cTn>
                                        <p:tgtEl>
                                          <p:spTgt spid="8"/>
                                        </p:tgtEl>
                                        <p:attrNameLst>
                                          <p:attrName>style.visibility</p:attrName>
                                        </p:attrNameLst>
                                      </p:cBhvr>
                                      <p:to>
                                        <p:strVal val="hidden"/>
                                      </p:to>
                                    </p:set>
                                  </p:childTnLst>
                                </p:cTn>
                              </p:par>
                              <p:par>
                                <p:cTn id="22" presetID="10" presetClass="exit" presetSubtype="0" fill="hold" nodeType="withEffect">
                                  <p:stCondLst>
                                    <p:cond delay="22000"/>
                                  </p:stCondLst>
                                  <p:childTnLst>
                                    <p:animEffect transition="out" filter="fade">
                                      <p:cBhvr>
                                        <p:cTn id="23" dur="1250"/>
                                        <p:tgtEl>
                                          <p:spTgt spid="9"/>
                                        </p:tgtEl>
                                      </p:cBhvr>
                                    </p:animEffect>
                                    <p:set>
                                      <p:cBhvr>
                                        <p:cTn id="24" dur="1" fill="hold">
                                          <p:stCondLst>
                                            <p:cond delay="1249"/>
                                          </p:stCondLst>
                                        </p:cTn>
                                        <p:tgtEl>
                                          <p:spTgt spid="9"/>
                                        </p:tgtEl>
                                        <p:attrNameLst>
                                          <p:attrName>style.visibility</p:attrName>
                                        </p:attrNameLst>
                                      </p:cBhvr>
                                      <p:to>
                                        <p:strVal val="hidden"/>
                                      </p:to>
                                    </p:set>
                                  </p:childTnLst>
                                </p:cTn>
                              </p:par>
                              <p:par>
                                <p:cTn id="25" presetID="10" presetClass="exit" presetSubtype="0" fill="hold" nodeType="withEffect">
                                  <p:stCondLst>
                                    <p:cond delay="22000"/>
                                  </p:stCondLst>
                                  <p:childTnLst>
                                    <p:animEffect transition="out" filter="fade">
                                      <p:cBhvr>
                                        <p:cTn id="26" dur="1250"/>
                                        <p:tgtEl>
                                          <p:spTgt spid="1026"/>
                                        </p:tgtEl>
                                      </p:cBhvr>
                                    </p:animEffect>
                                    <p:set>
                                      <p:cBhvr>
                                        <p:cTn id="27" dur="1" fill="hold">
                                          <p:stCondLst>
                                            <p:cond delay="124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8"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71336" y="1267056"/>
            <a:ext cx="6493133" cy="5442623"/>
            <a:chOff x="1998920" y="1381805"/>
            <a:chExt cx="5146160" cy="5188974"/>
          </a:xfrm>
        </p:grpSpPr>
        <p:sp>
          <p:nvSpPr>
            <p:cNvPr id="10" name="Oval 9"/>
            <p:cNvSpPr/>
            <p:nvPr/>
          </p:nvSpPr>
          <p:spPr>
            <a:xfrm>
              <a:off x="1998920" y="1381805"/>
              <a:ext cx="5146160" cy="5188974"/>
            </a:xfrm>
            <a:prstGeom prst="ellipse">
              <a:avLst/>
            </a:prstGeom>
            <a:solidFill>
              <a:srgbClr val="5CB56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042128" y="1847778"/>
              <a:ext cx="3107872" cy="1370749"/>
            </a:xfrm>
            <a:prstGeom prst="rect">
              <a:avLst/>
            </a:prstGeom>
            <a:noFill/>
          </p:spPr>
          <p:txBody>
            <a:bodyPr wrap="none" lIns="91440" tIns="45720" rIns="91440" bIns="45720">
              <a:prstTxWarp prst="textArchUp">
                <a:avLst>
                  <a:gd name="adj" fmla="val 10968175"/>
                </a:avLst>
              </a:prstTxWarp>
              <a:spAutoFit/>
              <a:scene3d>
                <a:camera prst="orthographicFront">
                  <a:rot lat="0" lon="0" rev="0"/>
                </a:camera>
                <a:lightRig rig="threePt" dir="t"/>
              </a:scene3d>
              <a:sp3d z="25400"/>
            </a:bodyPr>
            <a:lstStyle/>
            <a:p>
              <a:pPr algn="ctr"/>
              <a:r>
                <a:rPr lang="en-US" sz="2400" b="1" cap="none" spc="0" dirty="0">
                  <a:ln w="0"/>
                  <a:solidFill>
                    <a:schemeClr val="bg1"/>
                  </a:solidFill>
                </a:rPr>
                <a:t>Community Resources</a:t>
              </a:r>
            </a:p>
          </p:txBody>
        </p:sp>
      </p:grpSp>
      <p:sp>
        <p:nvSpPr>
          <p:cNvPr id="3" name="Title 2"/>
          <p:cNvSpPr>
            <a:spLocks noGrp="1"/>
          </p:cNvSpPr>
          <p:nvPr>
            <p:ph type="title"/>
          </p:nvPr>
        </p:nvSpPr>
        <p:spPr/>
        <p:txBody>
          <a:bodyPr>
            <a:normAutofit fontScale="90000"/>
          </a:bodyPr>
          <a:lstStyle/>
          <a:p>
            <a:r>
              <a:rPr lang="en-US" dirty="0"/>
              <a:t>Topics covered on the TDI</a:t>
            </a:r>
          </a:p>
        </p:txBody>
      </p:sp>
      <p:pic>
        <p:nvPicPr>
          <p:cNvPr id="5" name="Picture 4"/>
          <p:cNvPicPr>
            <a:picLocks noChangeAspect="1"/>
          </p:cNvPicPr>
          <p:nvPr/>
        </p:nvPicPr>
        <p:blipFill rotWithShape="1">
          <a:blip r:embed="rId11" cstate="print">
            <a:extLst>
              <a:ext uri="{28A0092B-C50C-407E-A947-70E740481C1C}">
                <a14:useLocalDpi xmlns:a14="http://schemas.microsoft.com/office/drawing/2010/main" val="0"/>
              </a:ext>
            </a:extLst>
          </a:blip>
          <a:srcRect r="75888"/>
          <a:stretch/>
        </p:blipFill>
        <p:spPr>
          <a:xfrm>
            <a:off x="8316093" y="147746"/>
            <a:ext cx="709154" cy="856417"/>
          </a:xfrm>
          <a:prstGeom prst="rect">
            <a:avLst/>
          </a:prstGeom>
        </p:spPr>
      </p:pic>
      <p:grpSp>
        <p:nvGrpSpPr>
          <p:cNvPr id="15" name="Group 14"/>
          <p:cNvGrpSpPr/>
          <p:nvPr/>
        </p:nvGrpSpPr>
        <p:grpSpPr>
          <a:xfrm>
            <a:off x="1903057" y="2027077"/>
            <a:ext cx="5367646" cy="4605662"/>
            <a:chOff x="3605369" y="2151231"/>
            <a:chExt cx="4601334" cy="4342608"/>
          </a:xfrm>
          <a:solidFill>
            <a:srgbClr val="5EAFA6"/>
          </a:solidFill>
        </p:grpSpPr>
        <p:sp>
          <p:nvSpPr>
            <p:cNvPr id="11" name="Oval 10"/>
            <p:cNvSpPr/>
            <p:nvPr/>
          </p:nvSpPr>
          <p:spPr>
            <a:xfrm>
              <a:off x="3605369" y="2151231"/>
              <a:ext cx="4601334" cy="4342608"/>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81195" y="2525597"/>
              <a:ext cx="2743199" cy="1370749"/>
            </a:xfrm>
            <a:prstGeom prst="rect">
              <a:avLst/>
            </a:prstGeom>
            <a:noFill/>
          </p:spPr>
          <p:txBody>
            <a:bodyPr wrap="none" lIns="91440" tIns="45720" rIns="91440" bIns="45720">
              <a:prstTxWarp prst="textArchUp">
                <a:avLst>
                  <a:gd name="adj" fmla="val 10293345"/>
                </a:avLst>
              </a:prstTxWarp>
              <a:spAutoFit/>
              <a:scene3d>
                <a:camera prst="orthographicFront">
                  <a:rot lat="0" lon="0" rev="0"/>
                </a:camera>
                <a:lightRig rig="threePt" dir="t"/>
              </a:scene3d>
              <a:sp3d z="25400"/>
            </a:bodyPr>
            <a:lstStyle/>
            <a:p>
              <a:pPr algn="ctr"/>
              <a:r>
                <a:rPr lang="en-US" sz="2400" b="1" cap="none" spc="0" dirty="0">
                  <a:ln w="0"/>
                  <a:solidFill>
                    <a:schemeClr val="bg1"/>
                  </a:solidFill>
                </a:rPr>
                <a:t>Social Supports</a:t>
              </a:r>
            </a:p>
          </p:txBody>
        </p:sp>
      </p:grpSp>
      <p:grpSp>
        <p:nvGrpSpPr>
          <p:cNvPr id="4" name="Group 3"/>
          <p:cNvGrpSpPr/>
          <p:nvPr/>
        </p:nvGrpSpPr>
        <p:grpSpPr>
          <a:xfrm>
            <a:off x="2413695" y="2798973"/>
            <a:ext cx="4334494" cy="3847126"/>
            <a:chOff x="2777336" y="2806179"/>
            <a:chExt cx="3589329" cy="3701020"/>
          </a:xfrm>
        </p:grpSpPr>
        <p:sp>
          <p:nvSpPr>
            <p:cNvPr id="12" name="Oval 11"/>
            <p:cNvSpPr/>
            <p:nvPr/>
          </p:nvSpPr>
          <p:spPr>
            <a:xfrm>
              <a:off x="2777336" y="2806179"/>
              <a:ext cx="3589329" cy="3701020"/>
            </a:xfrm>
            <a:prstGeom prst="ellipse">
              <a:avLst/>
            </a:prstGeom>
            <a:solidFill>
              <a:srgbClr val="8064A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297127" y="3344619"/>
              <a:ext cx="2518845" cy="1635190"/>
            </a:xfrm>
            <a:prstGeom prst="rect">
              <a:avLst/>
            </a:prstGeom>
            <a:noFill/>
          </p:spPr>
          <p:txBody>
            <a:bodyPr wrap="none" lIns="91440" tIns="45720" rIns="91440" bIns="45720">
              <a:prstTxWarp prst="textArchUp">
                <a:avLst>
                  <a:gd name="adj" fmla="val 11435490"/>
                </a:avLst>
              </a:prstTxWarp>
              <a:spAutoFit/>
              <a:scene3d>
                <a:camera prst="orthographicFront">
                  <a:rot lat="0" lon="0" rev="0"/>
                </a:camera>
                <a:lightRig rig="threePt" dir="t"/>
              </a:scene3d>
              <a:sp3d z="25400"/>
            </a:bodyPr>
            <a:lstStyle/>
            <a:p>
              <a:pPr algn="ctr"/>
              <a:r>
                <a:rPr lang="en-US" sz="2400" b="1" cap="none" spc="0" dirty="0">
                  <a:ln w="0"/>
                  <a:solidFill>
                    <a:schemeClr val="bg1"/>
                  </a:solidFill>
                </a:rPr>
                <a:t>Caregiver Well-being &amp; Context</a:t>
              </a:r>
            </a:p>
          </p:txBody>
        </p:sp>
      </p:grpSp>
      <p:sp>
        <p:nvSpPr>
          <p:cNvPr id="13" name="Oval 12"/>
          <p:cNvSpPr/>
          <p:nvPr/>
        </p:nvSpPr>
        <p:spPr>
          <a:xfrm>
            <a:off x="2842626" y="3682312"/>
            <a:ext cx="3240544" cy="2982217"/>
          </a:xfrm>
          <a:prstGeom prst="ellipse">
            <a:avLst/>
          </a:prstGeom>
          <a:solidFill>
            <a:srgbClr val="5CB56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487656" y="4572789"/>
            <a:ext cx="1937191" cy="2043010"/>
          </a:xfrm>
          <a:prstGeom prst="ellipse">
            <a:avLst/>
          </a:prstGeom>
          <a:solidFill>
            <a:srgbClr val="5EAFA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Child Activities</a:t>
            </a:r>
          </a:p>
        </p:txBody>
      </p:sp>
      <p:sp>
        <p:nvSpPr>
          <p:cNvPr id="18" name="Rectangle 17"/>
          <p:cNvSpPr/>
          <p:nvPr/>
        </p:nvSpPr>
        <p:spPr>
          <a:xfrm>
            <a:off x="3601576" y="4381628"/>
            <a:ext cx="1757478" cy="1589336"/>
          </a:xfrm>
          <a:prstGeom prst="rect">
            <a:avLst/>
          </a:prstGeom>
          <a:noFill/>
        </p:spPr>
        <p:txBody>
          <a:bodyPr wrap="none" lIns="91440" tIns="45720" rIns="91440" bIns="45720">
            <a:prstTxWarp prst="textArchUp">
              <a:avLst>
                <a:gd name="adj" fmla="val 10204153"/>
              </a:avLst>
            </a:prstTxWarp>
            <a:spAutoFit/>
            <a:scene3d>
              <a:camera prst="orthographicFront">
                <a:rot lat="0" lon="0" rev="0"/>
              </a:camera>
              <a:lightRig rig="threePt" dir="t"/>
            </a:scene3d>
            <a:sp3d z="25400"/>
          </a:bodyPr>
          <a:lstStyle/>
          <a:p>
            <a:pPr algn="ctr"/>
            <a:r>
              <a:rPr lang="en-US" sz="2800" b="1" cap="none" spc="0" dirty="0">
                <a:ln w="0"/>
                <a:solidFill>
                  <a:schemeClr val="bg1"/>
                </a:solidFill>
              </a:rPr>
              <a:t>Health-related behaviors </a:t>
            </a:r>
          </a:p>
          <a:p>
            <a:pPr algn="ctr"/>
            <a:r>
              <a:rPr lang="en-US" sz="2800" b="1" cap="none" spc="0" dirty="0">
                <a:ln w="0"/>
                <a:solidFill>
                  <a:schemeClr val="bg1"/>
                </a:solidFill>
              </a:rPr>
              <a:t>and resources</a:t>
            </a:r>
          </a:p>
        </p:txBody>
      </p:sp>
      <p:pic>
        <p:nvPicPr>
          <p:cNvPr id="1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66046" y="4572789"/>
            <a:ext cx="249237" cy="249237"/>
          </a:xfrm>
          <a:prstGeom prst="rect">
            <a:avLst/>
          </a:prstGeom>
        </p:spPr>
      </p:pic>
      <p:pic>
        <p:nvPicPr>
          <p:cNvPr id="21"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370118" y="5406593"/>
            <a:ext cx="249237" cy="249237"/>
          </a:xfrm>
          <a:prstGeom prst="rect">
            <a:avLst/>
          </a:prstGeom>
        </p:spPr>
      </p:pic>
      <p:pic>
        <p:nvPicPr>
          <p:cNvPr id="22"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4239187" y="4071001"/>
            <a:ext cx="249237" cy="249237"/>
          </a:xfrm>
          <a:prstGeom prst="rect">
            <a:avLst/>
          </a:prstGeom>
        </p:spPr>
      </p:pic>
      <p:pic>
        <p:nvPicPr>
          <p:cNvPr id="23"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4330839" y="3442488"/>
            <a:ext cx="249237" cy="249237"/>
          </a:xfrm>
          <a:prstGeom prst="rect">
            <a:avLst/>
          </a:prstGeom>
        </p:spPr>
      </p:pic>
      <p:sp>
        <p:nvSpPr>
          <p:cNvPr id="6" name="TextBox 5"/>
          <p:cNvSpPr txBox="1"/>
          <p:nvPr/>
        </p:nvSpPr>
        <p:spPr>
          <a:xfrm>
            <a:off x="476552" y="3683239"/>
            <a:ext cx="8190897" cy="584775"/>
          </a:xfrm>
          <a:prstGeom prst="rect">
            <a:avLst/>
          </a:prstGeom>
          <a:solidFill>
            <a:srgbClr val="5CB565"/>
          </a:solidFill>
        </p:spPr>
        <p:txBody>
          <a:bodyPr wrap="none" rtlCol="0">
            <a:spAutoFit/>
          </a:bodyPr>
          <a:lstStyle/>
          <a:p>
            <a:r>
              <a:rPr lang="en-US" sz="3200" dirty="0" smtClean="0">
                <a:solidFill>
                  <a:schemeClr val="bg1"/>
                </a:solidFill>
                <a:effectLst>
                  <a:outerShdw blurRad="38100" dist="38100" dir="2700000" algn="tl">
                    <a:srgbClr val="000000">
                      <a:alpha val="43137"/>
                    </a:srgbClr>
                  </a:outerShdw>
                </a:effectLst>
              </a:rPr>
              <a:t>Social Conditions  </a:t>
            </a:r>
            <a:r>
              <a:rPr lang="en-US" sz="3200" dirty="0" smtClean="0">
                <a:solidFill>
                  <a:schemeClr val="bg1"/>
                </a:solidFill>
                <a:effectLst>
                  <a:outerShdw blurRad="38100" dist="38100" dir="2700000" algn="tl">
                    <a:srgbClr val="000000">
                      <a:alpha val="43137"/>
                    </a:srgbClr>
                  </a:outerShdw>
                </a:effectLst>
                <a:sym typeface="Wingdings" panose="05000000000000000000" pitchFamily="2" charset="2"/>
              </a:rPr>
              <a:t>  Wellbeing </a:t>
            </a:r>
            <a:r>
              <a:rPr lang="en-US" sz="3200" dirty="0">
                <a:solidFill>
                  <a:schemeClr val="bg1"/>
                </a:solidFill>
                <a:effectLst>
                  <a:outerShdw blurRad="38100" dist="38100" dir="2700000" algn="tl">
                    <a:srgbClr val="000000">
                      <a:alpha val="43137"/>
                    </a:srgbClr>
                  </a:outerShdw>
                </a:effectLst>
                <a:sym typeface="Wingdings" panose="05000000000000000000" pitchFamily="2" charset="2"/>
              </a:rPr>
              <a:t>&amp;</a:t>
            </a:r>
            <a:r>
              <a:rPr lang="en-US" sz="3200" dirty="0" smtClean="0">
                <a:solidFill>
                  <a:schemeClr val="bg1"/>
                </a:solidFill>
                <a:effectLst>
                  <a:outerShdw blurRad="38100" dist="38100" dir="2700000" algn="tl">
                    <a:srgbClr val="000000">
                      <a:alpha val="43137"/>
                    </a:srgbClr>
                  </a:outerShdw>
                </a:effectLst>
                <a:sym typeface="Wingdings" panose="05000000000000000000" pitchFamily="2" charset="2"/>
              </a:rPr>
              <a:t> Development</a:t>
            </a:r>
            <a:endParaRPr lang="en-US" sz="3200" dirty="0">
              <a:solidFill>
                <a:schemeClr val="bg1"/>
              </a:solidFill>
              <a:effectLst>
                <a:outerShdw blurRad="38100" dist="38100" dir="2700000" algn="tl">
                  <a:srgbClr val="000000">
                    <a:alpha val="43137"/>
                  </a:srgbClr>
                </a:outerShdw>
              </a:effectLst>
            </a:endParaRPr>
          </a:p>
        </p:txBody>
      </p:sp>
      <p:pic>
        <p:nvPicPr>
          <p:cNvPr id="24" name="Google Shape;469;p31" descr="children-in-bluebell-wood2"/>
          <p:cNvPicPr preferRelativeResize="0"/>
          <p:nvPr/>
        </p:nvPicPr>
        <p:blipFill rotWithShape="1">
          <a:blip r:embed="rId13">
            <a:alphaModFix/>
          </a:blip>
          <a:srcRect l="5882" r="5881"/>
          <a:stretch/>
        </p:blipFill>
        <p:spPr>
          <a:xfrm>
            <a:off x="940458" y="4449248"/>
            <a:ext cx="2414753" cy="1811138"/>
          </a:xfrm>
          <a:prstGeom prst="rect">
            <a:avLst/>
          </a:prstGeom>
          <a:noFill/>
          <a:ln w="76200">
            <a:solidFill>
              <a:srgbClr val="5EAFA6"/>
            </a:solidFill>
          </a:ln>
        </p:spPr>
      </p:pic>
      <p:pic>
        <p:nvPicPr>
          <p:cNvPr id="25" name="Google Shape;470;p31" descr="sleeping_baby.jpg"/>
          <p:cNvPicPr preferRelativeResize="0"/>
          <p:nvPr/>
        </p:nvPicPr>
        <p:blipFill rotWithShape="1">
          <a:blip r:embed="rId14">
            <a:alphaModFix/>
          </a:blip>
          <a:srcRect/>
          <a:stretch/>
        </p:blipFill>
        <p:spPr>
          <a:xfrm>
            <a:off x="5725990" y="3877902"/>
            <a:ext cx="2861713" cy="2205464"/>
          </a:xfrm>
          <a:prstGeom prst="rect">
            <a:avLst/>
          </a:prstGeom>
          <a:noFill/>
          <a:ln w="76200">
            <a:solidFill>
              <a:srgbClr val="5EAFA6"/>
            </a:solidFill>
          </a:ln>
        </p:spPr>
      </p:pic>
      <p:pic>
        <p:nvPicPr>
          <p:cNvPr id="7" name="Picture 6" descr="Academics Criticize WHO’s First-Ever Guidance for Children ..."/>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147827" y="2967463"/>
            <a:ext cx="2328988" cy="1238453"/>
          </a:xfrm>
          <a:prstGeom prst="rect">
            <a:avLst/>
          </a:prstGeom>
          <a:ln w="76200">
            <a:solidFill>
              <a:srgbClr val="5EAFA6"/>
            </a:solidFill>
          </a:ln>
        </p:spPr>
      </p:pic>
      <p:pic>
        <p:nvPicPr>
          <p:cNvPr id="26" name="Google Shape;468;p31" descr="Family-Cooking"/>
          <p:cNvPicPr preferRelativeResize="0"/>
          <p:nvPr/>
        </p:nvPicPr>
        <p:blipFill rotWithShape="1">
          <a:blip r:embed="rId16">
            <a:alphaModFix/>
          </a:blip>
          <a:srcRect/>
          <a:stretch/>
        </p:blipFill>
        <p:spPr>
          <a:xfrm>
            <a:off x="273521" y="2818482"/>
            <a:ext cx="2317081" cy="2025672"/>
          </a:xfrm>
          <a:prstGeom prst="rect">
            <a:avLst/>
          </a:prstGeom>
          <a:noFill/>
          <a:ln w="76200">
            <a:solidFill>
              <a:srgbClr val="5CB565"/>
            </a:solidFill>
          </a:ln>
        </p:spPr>
      </p:pic>
      <p:pic>
        <p:nvPicPr>
          <p:cNvPr id="8" name="Picture 7" descr="Childhood Memories – Part 20 – BJ Thoughts…"/>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841673" y="1527164"/>
            <a:ext cx="2634001" cy="1975501"/>
          </a:xfrm>
          <a:prstGeom prst="rect">
            <a:avLst/>
          </a:prstGeom>
          <a:ln w="76200">
            <a:solidFill>
              <a:srgbClr val="5CB565"/>
            </a:solidFill>
          </a:ln>
        </p:spPr>
      </p:pic>
      <p:pic>
        <p:nvPicPr>
          <p:cNvPr id="20" name="Picture 19" descr="Tooth Brushing With a Preschoole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78705" y="2533543"/>
            <a:ext cx="2554785" cy="1808788"/>
          </a:xfrm>
          <a:prstGeom prst="rect">
            <a:avLst/>
          </a:prstGeom>
          <a:ln w="76200">
            <a:solidFill>
              <a:srgbClr val="5CB565"/>
            </a:solidFill>
          </a:ln>
        </p:spPr>
      </p:pic>
      <p:pic>
        <p:nvPicPr>
          <p:cNvPr id="27" name="Picture 26" descr="2011 Flu Shot Clinics - Green &amp; Gold News"/>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263167" y="4547941"/>
            <a:ext cx="1371600" cy="1581912"/>
          </a:xfrm>
          <a:prstGeom prst="rect">
            <a:avLst/>
          </a:prstGeom>
          <a:ln w="76200">
            <a:solidFill>
              <a:srgbClr val="5CB565"/>
            </a:solidFill>
          </a:ln>
        </p:spPr>
      </p:pic>
      <p:pic>
        <p:nvPicPr>
          <p:cNvPr id="28" name="Picture 27" descr="File:East Asian friends.jpg - Wikimedia Commons"/>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51132" y="4381628"/>
            <a:ext cx="3247075" cy="1865264"/>
          </a:xfrm>
          <a:prstGeom prst="rect">
            <a:avLst/>
          </a:prstGeom>
          <a:ln w="76200">
            <a:solidFill>
              <a:srgbClr val="5EAFA6"/>
            </a:solidFill>
          </a:ln>
        </p:spPr>
      </p:pic>
      <p:pic>
        <p:nvPicPr>
          <p:cNvPr id="29" name="Picture 28" descr="File:2009-04-21 Hampton Forest Apartment Homes playground ..."/>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498900" y="2036884"/>
            <a:ext cx="2242140" cy="1494760"/>
          </a:xfrm>
          <a:prstGeom prst="rect">
            <a:avLst/>
          </a:prstGeom>
          <a:ln w="76200">
            <a:solidFill>
              <a:srgbClr val="5CB565"/>
            </a:solidFill>
          </a:ln>
        </p:spPr>
      </p:pic>
      <p:pic>
        <p:nvPicPr>
          <p:cNvPr id="30" name="Picture 29" descr="Childcare wage reforms stop short of real change"/>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78222" y="3151011"/>
            <a:ext cx="2036064" cy="1487424"/>
          </a:xfrm>
          <a:prstGeom prst="rect">
            <a:avLst/>
          </a:prstGeom>
          <a:ln w="76200">
            <a:solidFill>
              <a:srgbClr val="5CB565"/>
            </a:solidFill>
          </a:ln>
        </p:spPr>
      </p:pic>
    </p:spTree>
    <p:extLst>
      <p:ext uri="{BB962C8B-B14F-4D97-AF65-F5344CB8AC3E}">
        <p14:creationId xmlns:p14="http://schemas.microsoft.com/office/powerpoint/2010/main" val="193976850"/>
      </p:ext>
    </p:extLst>
  </p:cSld>
  <p:clrMapOvr>
    <a:masterClrMapping/>
  </p:clrMapOvr>
  <mc:AlternateContent xmlns:mc="http://schemas.openxmlformats.org/markup-compatibility/2006" xmlns:p14="http://schemas.microsoft.com/office/powerpoint/2010/main">
    <mc:Choice Requires="p14">
      <p:transition spd="slow" p14:dur="2000" advTm="70000"/>
    </mc:Choice>
    <mc:Fallback xmlns="">
      <p:transition spd="slow" advTm="7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8" fill="hold"/>
                                        <p:tgtEl>
                                          <p:spTgt spid="19"/>
                                        </p:tgtEl>
                                      </p:cBhvr>
                                    </p:cmd>
                                  </p:childTnLst>
                                </p:cTn>
                              </p:par>
                              <p:par>
                                <p:cTn id="7" presetID="10" presetClass="entr" presetSubtype="0" fill="hold" grpId="0" nodeType="withEffect">
                                  <p:stCondLst>
                                    <p:cond delay="7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0" presetClass="exit" presetSubtype="0" fill="hold" grpId="1" nodeType="withEffect">
                                  <p:stCondLst>
                                    <p:cond delay="1250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par>
                          <p:cTn id="13" fill="hold">
                            <p:stCondLst>
                              <p:cond delay="13000"/>
                            </p:stCondLst>
                            <p:childTnLst>
                              <p:par>
                                <p:cTn id="14" presetID="1" presetClass="mediacall" presetSubtype="0" fill="hold" nodeType="afterEffect">
                                  <p:stCondLst>
                                    <p:cond delay="0"/>
                                  </p:stCondLst>
                                  <p:childTnLst>
                                    <p:cmd type="call" cmd="playFrom(0.0)">
                                      <p:cBhvr>
                                        <p:cTn id="15" dur="11052" fill="hold"/>
                                        <p:tgtEl>
                                          <p:spTgt spid="21"/>
                                        </p:tgtEl>
                                      </p:cBhvr>
                                    </p:cmd>
                                  </p:childTnLst>
                                </p:cTn>
                              </p:par>
                              <p:par>
                                <p:cTn id="16" presetID="10" presetClass="entr" presetSubtype="0" fill="hold" grpId="0" nodeType="withEffect">
                                  <p:stCondLst>
                                    <p:cond delay="20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 presetClass="entr" presetSubtype="0" fill="hold" nodeType="withEffect">
                                  <p:stCondLst>
                                    <p:cond delay="500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600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8000"/>
                                  </p:stCondLst>
                                  <p:childTnLst>
                                    <p:set>
                                      <p:cBhvr>
                                        <p:cTn id="24" dur="1" fill="hold">
                                          <p:stCondLst>
                                            <p:cond delay="0"/>
                                          </p:stCondLst>
                                        </p:cTn>
                                        <p:tgtEl>
                                          <p:spTgt spid="25"/>
                                        </p:tgtEl>
                                        <p:attrNameLst>
                                          <p:attrName>style.visibility</p:attrName>
                                        </p:attrNameLst>
                                      </p:cBhvr>
                                      <p:to>
                                        <p:strVal val="visible"/>
                                      </p:to>
                                    </p:set>
                                  </p:childTnLst>
                                </p:cTn>
                              </p:par>
                            </p:childTnLst>
                          </p:cTn>
                        </p:par>
                        <p:par>
                          <p:cTn id="25" fill="hold">
                            <p:stCondLst>
                              <p:cond delay="24052"/>
                            </p:stCondLst>
                            <p:childTnLst>
                              <p:par>
                                <p:cTn id="26" presetID="10" presetClass="exit" presetSubtype="0" fill="hold" nodeType="afterEffect">
                                  <p:stCondLst>
                                    <p:cond delay="0"/>
                                  </p:stCondLst>
                                  <p:childTnLst>
                                    <p:animEffect transition="out" filter="fade">
                                      <p:cBhvr>
                                        <p:cTn id="27" dur="500"/>
                                        <p:tgtEl>
                                          <p:spTgt spid="24"/>
                                        </p:tgtEl>
                                      </p:cBhvr>
                                    </p:animEffect>
                                    <p:set>
                                      <p:cBhvr>
                                        <p:cTn id="28" dur="1" fill="hold">
                                          <p:stCondLst>
                                            <p:cond delay="499"/>
                                          </p:stCondLst>
                                        </p:cTn>
                                        <p:tgtEl>
                                          <p:spTgt spid="24"/>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5"/>
                                        </p:tgtEl>
                                      </p:cBhvr>
                                    </p:animEffect>
                                    <p:set>
                                      <p:cBhvr>
                                        <p:cTn id="34" dur="1" fill="hold">
                                          <p:stCondLst>
                                            <p:cond delay="499"/>
                                          </p:stCondLst>
                                        </p:cTn>
                                        <p:tgtEl>
                                          <p:spTgt spid="25"/>
                                        </p:tgtEl>
                                        <p:attrNameLst>
                                          <p:attrName>style.visibility</p:attrName>
                                        </p:attrNameLst>
                                      </p:cBhvr>
                                      <p:to>
                                        <p:strVal val="hidden"/>
                                      </p:to>
                                    </p:set>
                                  </p:childTnLst>
                                </p:cTn>
                              </p:par>
                              <p:par>
                                <p:cTn id="35" presetID="1" presetClass="mediacall" presetSubtype="0" fill="hold" nodeType="withEffect">
                                  <p:stCondLst>
                                    <p:cond delay="0"/>
                                  </p:stCondLst>
                                  <p:childTnLst>
                                    <p:cmd type="call" cmd="playFrom(0.0)">
                                      <p:cBhvr>
                                        <p:cTn id="36" dur="11981" fill="hold"/>
                                        <p:tgtEl>
                                          <p:spTgt spid="22"/>
                                        </p:tgtEl>
                                      </p:cBhvr>
                                    </p:cmd>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 presetClass="entr" presetSubtype="0" fill="hold" nodeType="withEffect">
                                  <p:stCondLst>
                                    <p:cond delay="500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575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nodeType="withEffect">
                                  <p:stCondLst>
                                    <p:cond delay="675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nodeType="withEffect">
                                  <p:stCondLst>
                                    <p:cond delay="775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xit" presetSubtype="0" fill="hold" nodeType="withEffect">
                                  <p:stCondLst>
                                    <p:cond delay="10250"/>
                                  </p:stCondLst>
                                  <p:childTnLst>
                                    <p:set>
                                      <p:cBhvr>
                                        <p:cTn id="52" dur="1" fill="hold">
                                          <p:stCondLst>
                                            <p:cond delay="0"/>
                                          </p:stCondLst>
                                        </p:cTn>
                                        <p:tgtEl>
                                          <p:spTgt spid="26"/>
                                        </p:tgtEl>
                                        <p:attrNameLst>
                                          <p:attrName>style.visibility</p:attrName>
                                        </p:attrNameLst>
                                      </p:cBhvr>
                                      <p:to>
                                        <p:strVal val="hidden"/>
                                      </p:to>
                                    </p:set>
                                  </p:childTnLst>
                                </p:cTn>
                              </p:par>
                              <p:par>
                                <p:cTn id="53" presetID="1" presetClass="exit" presetSubtype="0" fill="hold" nodeType="withEffect">
                                  <p:stCondLst>
                                    <p:cond delay="10250"/>
                                  </p:stCondLst>
                                  <p:childTnLst>
                                    <p:set>
                                      <p:cBhvr>
                                        <p:cTn id="54" dur="1" fill="hold">
                                          <p:stCondLst>
                                            <p:cond delay="0"/>
                                          </p:stCondLst>
                                        </p:cTn>
                                        <p:tgtEl>
                                          <p:spTgt spid="8"/>
                                        </p:tgtEl>
                                        <p:attrNameLst>
                                          <p:attrName>style.visibility</p:attrName>
                                        </p:attrNameLst>
                                      </p:cBhvr>
                                      <p:to>
                                        <p:strVal val="hidden"/>
                                      </p:to>
                                    </p:set>
                                  </p:childTnLst>
                                </p:cTn>
                              </p:par>
                              <p:par>
                                <p:cTn id="55" presetID="1" presetClass="exit" presetSubtype="0" fill="hold" nodeType="withEffect">
                                  <p:stCondLst>
                                    <p:cond delay="10250"/>
                                  </p:stCondLst>
                                  <p:childTnLst>
                                    <p:set>
                                      <p:cBhvr>
                                        <p:cTn id="56" dur="1" fill="hold">
                                          <p:stCondLst>
                                            <p:cond delay="0"/>
                                          </p:stCondLst>
                                        </p:cTn>
                                        <p:tgtEl>
                                          <p:spTgt spid="20"/>
                                        </p:tgtEl>
                                        <p:attrNameLst>
                                          <p:attrName>style.visibility</p:attrName>
                                        </p:attrNameLst>
                                      </p:cBhvr>
                                      <p:to>
                                        <p:strVal val="hidden"/>
                                      </p:to>
                                    </p:set>
                                  </p:childTnLst>
                                </p:cTn>
                              </p:par>
                              <p:par>
                                <p:cTn id="57" presetID="1" presetClass="exit" presetSubtype="0" fill="hold" nodeType="withEffect">
                                  <p:stCondLst>
                                    <p:cond delay="10250"/>
                                  </p:stCondLst>
                                  <p:childTnLst>
                                    <p:set>
                                      <p:cBhvr>
                                        <p:cTn id="58" dur="1" fill="hold">
                                          <p:stCondLst>
                                            <p:cond delay="0"/>
                                          </p:stCondLst>
                                        </p:cTn>
                                        <p:tgtEl>
                                          <p:spTgt spid="27"/>
                                        </p:tgtEl>
                                        <p:attrNameLst>
                                          <p:attrName>style.visibility</p:attrName>
                                        </p:attrNameLst>
                                      </p:cBhvr>
                                      <p:to>
                                        <p:strVal val="hidden"/>
                                      </p:to>
                                    </p:set>
                                  </p:childTnLst>
                                </p:cTn>
                              </p:par>
                              <p:par>
                                <p:cTn id="59" presetID="1" presetClass="mediacall" presetSubtype="0" fill="hold" nodeType="withEffect">
                                  <p:stCondLst>
                                    <p:cond delay="10500"/>
                                  </p:stCondLst>
                                  <p:childTnLst>
                                    <p:cmd type="call" cmd="playFrom(0.0)">
                                      <p:cBhvr>
                                        <p:cTn id="60" dur="35619" fill="hold"/>
                                        <p:tgtEl>
                                          <p:spTgt spid="23"/>
                                        </p:tgtEl>
                                      </p:cBhvr>
                                    </p:cmd>
                                  </p:childTnLst>
                                </p:cTn>
                              </p:par>
                              <p:par>
                                <p:cTn id="61" presetID="10" presetClass="entr" presetSubtype="0" fill="hold" nodeType="withEffect">
                                  <p:stCondLst>
                                    <p:cond delay="1100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500"/>
                                        <p:tgtEl>
                                          <p:spTgt spid="4"/>
                                        </p:tgtEl>
                                      </p:cBhvr>
                                    </p:animEffect>
                                  </p:childTnLst>
                                </p:cTn>
                              </p:par>
                              <p:par>
                                <p:cTn id="64" presetID="10" presetClass="entr" presetSubtype="0" fill="hold" nodeType="withEffect">
                                  <p:stCondLst>
                                    <p:cond delay="1900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par>
                                <p:cTn id="67" presetID="1" presetClass="entr" presetSubtype="0" fill="hold" nodeType="withEffect">
                                  <p:stCondLst>
                                    <p:cond delay="20250"/>
                                  </p:stCondLst>
                                  <p:childTnLst>
                                    <p:set>
                                      <p:cBhvr>
                                        <p:cTn id="68" dur="1" fill="hold">
                                          <p:stCondLst>
                                            <p:cond delay="0"/>
                                          </p:stCondLst>
                                        </p:cTn>
                                        <p:tgtEl>
                                          <p:spTgt spid="28"/>
                                        </p:tgtEl>
                                        <p:attrNameLst>
                                          <p:attrName>style.visibility</p:attrName>
                                        </p:attrNameLst>
                                      </p:cBhvr>
                                      <p:to>
                                        <p:strVal val="visible"/>
                                      </p:to>
                                    </p:set>
                                  </p:childTnLst>
                                </p:cTn>
                              </p:par>
                              <p:par>
                                <p:cTn id="69" presetID="10" presetClass="exit" presetSubtype="0" fill="hold" nodeType="withEffect">
                                  <p:stCondLst>
                                    <p:cond delay="2475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10" presetClass="entr" presetSubtype="0" fill="hold" nodeType="withEffect">
                                  <p:stCondLst>
                                    <p:cond delay="2700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500"/>
                                        <p:tgtEl>
                                          <p:spTgt spid="2"/>
                                        </p:tgtEl>
                                      </p:cBhvr>
                                    </p:animEffect>
                                  </p:childTnLst>
                                </p:cTn>
                              </p:par>
                              <p:par>
                                <p:cTn id="75" presetID="1" presetClass="entr" presetSubtype="0" fill="hold" nodeType="withEffect">
                                  <p:stCondLst>
                                    <p:cond delay="29250"/>
                                  </p:stCondLst>
                                  <p:childTnLst>
                                    <p:set>
                                      <p:cBhvr>
                                        <p:cTn id="76" dur="1" fill="hold">
                                          <p:stCondLst>
                                            <p:cond delay="0"/>
                                          </p:stCondLst>
                                        </p:cTn>
                                        <p:tgtEl>
                                          <p:spTgt spid="30"/>
                                        </p:tgtEl>
                                        <p:attrNameLst>
                                          <p:attrName>style.visibility</p:attrName>
                                        </p:attrNameLst>
                                      </p:cBhvr>
                                      <p:to>
                                        <p:strVal val="visible"/>
                                      </p:to>
                                    </p:set>
                                  </p:childTnLst>
                                </p:cTn>
                              </p:par>
                              <p:par>
                                <p:cTn id="77" presetID="1" presetClass="entr" presetSubtype="0" fill="hold" nodeType="withEffect">
                                  <p:stCondLst>
                                    <p:cond delay="30250"/>
                                  </p:stCondLst>
                                  <p:childTnLst>
                                    <p:set>
                                      <p:cBhvr>
                                        <p:cTn id="78" dur="1" fill="hold">
                                          <p:stCondLst>
                                            <p:cond delay="0"/>
                                          </p:stCondLst>
                                        </p:cTn>
                                        <p:tgtEl>
                                          <p:spTgt spid="29"/>
                                        </p:tgtEl>
                                        <p:attrNameLst>
                                          <p:attrName>style.visibility</p:attrName>
                                        </p:attrNameLst>
                                      </p:cBhvr>
                                      <p:to>
                                        <p:strVal val="visible"/>
                                      </p:to>
                                    </p:set>
                                  </p:childTnLst>
                                </p:cTn>
                              </p:par>
                              <p:par>
                                <p:cTn id="79" presetID="10" presetClass="exit" presetSubtype="0" fill="hold" nodeType="withEffect">
                                  <p:stCondLst>
                                    <p:cond delay="32000"/>
                                  </p:stCondLst>
                                  <p:childTnLst>
                                    <p:animEffect transition="out" filter="fade">
                                      <p:cBhvr>
                                        <p:cTn id="80" dur="500"/>
                                        <p:tgtEl>
                                          <p:spTgt spid="30"/>
                                        </p:tgtEl>
                                      </p:cBhvr>
                                    </p:animEffect>
                                    <p:set>
                                      <p:cBhvr>
                                        <p:cTn id="81" dur="1" fill="hold">
                                          <p:stCondLst>
                                            <p:cond delay="499"/>
                                          </p:stCondLst>
                                        </p:cTn>
                                        <p:tgtEl>
                                          <p:spTgt spid="30"/>
                                        </p:tgtEl>
                                        <p:attrNameLst>
                                          <p:attrName>style.visibility</p:attrName>
                                        </p:attrNameLst>
                                      </p:cBhvr>
                                      <p:to>
                                        <p:strVal val="hidden"/>
                                      </p:to>
                                    </p:set>
                                  </p:childTnLst>
                                </p:cTn>
                              </p:par>
                              <p:par>
                                <p:cTn id="82" presetID="10" presetClass="exit" presetSubtype="0" fill="hold" nodeType="withEffect">
                                  <p:stCondLst>
                                    <p:cond delay="32000"/>
                                  </p:stCondLst>
                                  <p:childTnLst>
                                    <p:animEffect transition="out" filter="fade">
                                      <p:cBhvr>
                                        <p:cTn id="83" dur="500"/>
                                        <p:tgtEl>
                                          <p:spTgt spid="29"/>
                                        </p:tgtEl>
                                      </p:cBhvr>
                                    </p:animEffect>
                                    <p:set>
                                      <p:cBhvr>
                                        <p:cTn id="84"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85" fill="hold" display="0">
                  <p:stCondLst>
                    <p:cond delay="indefinite"/>
                  </p:stCondLst>
                  <p:endCondLst>
                    <p:cond evt="onStopAudio" delay="0">
                      <p:tgtEl>
                        <p:sldTgt/>
                      </p:tgtEl>
                    </p:cond>
                  </p:endCondLst>
                </p:cTn>
                <p:tgtEl>
                  <p:spTgt spid="21"/>
                </p:tgtEl>
              </p:cMediaNode>
            </p:audio>
            <p:audio>
              <p:cMediaNode showWhenStopped="0">
                <p:cTn id="86" fill="hold" display="0">
                  <p:stCondLst>
                    <p:cond delay="indefinite"/>
                  </p:stCondLst>
                  <p:endCondLst>
                    <p:cond evt="onStopAudio" delay="0">
                      <p:tgtEl>
                        <p:sldTgt/>
                      </p:tgtEl>
                    </p:cond>
                  </p:endCondLst>
                </p:cTn>
                <p:tgtEl>
                  <p:spTgt spid="22"/>
                </p:tgtEl>
              </p:cMediaNode>
            </p:audio>
            <p:audio>
              <p:cMediaNode showWhenStopped="0">
                <p:cTn id="87" fill="hold" display="0">
                  <p:stCondLst>
                    <p:cond delay="indefinite"/>
                  </p:stCondLst>
                  <p:endCondLst>
                    <p:cond evt="onStopAudio" delay="0">
                      <p:tgtEl>
                        <p:sldTgt/>
                      </p:tgtEl>
                    </p:cond>
                  </p:endCondLst>
                </p:cTn>
                <p:tgtEl>
                  <p:spTgt spid="23"/>
                </p:tgtEl>
              </p:cMediaNode>
            </p:audio>
            <p:audio>
              <p:cMediaNode showWhenStopped="0">
                <p:cTn id="88" fill="hold" display="0">
                  <p:stCondLst>
                    <p:cond delay="indefinite"/>
                  </p:stCondLst>
                  <p:endCondLst>
                    <p:cond evt="onStopAudio" delay="0">
                      <p:tgtEl>
                        <p:sldTgt/>
                      </p:tgtEl>
                    </p:cond>
                  </p:endCondLst>
                </p:cTn>
                <p:tgtEl>
                  <p:spTgt spid="19"/>
                </p:tgtEl>
              </p:cMediaNode>
            </p:audio>
          </p:childTnLst>
        </p:cTn>
      </p:par>
    </p:tnLst>
    <p:bldLst>
      <p:bldP spid="13" grpId="0" animBg="1"/>
      <p:bldP spid="14" grpId="0" animBg="1"/>
      <p:bldP spid="18" grpId="0"/>
      <p:bldP spid="6" grpId="0" animBg="1"/>
      <p:bldP spid="6" grpId="1" animBg="1"/>
    </p:bldLst>
  </p:timing>
</p:sld>
</file>

<file path=ppt/theme/theme1.xml><?xml version="1.0" encoding="utf-8"?>
<a:theme xmlns:a="http://schemas.openxmlformats.org/drawingml/2006/main" name="HELP blu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ELP green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13454</TotalTime>
  <Words>1834</Words>
  <Application>Microsoft Office PowerPoint</Application>
  <PresentationFormat>On-screen Show (4:3)</PresentationFormat>
  <Paragraphs>154</Paragraphs>
  <Slides>18</Slides>
  <Notes>18</Notes>
  <HiddenSlides>0</HiddenSlides>
  <MMClips>23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Arial</vt:lpstr>
      <vt:lpstr>Calibri</vt:lpstr>
      <vt:lpstr>Corbel</vt:lpstr>
      <vt:lpstr>Times</vt:lpstr>
      <vt:lpstr>Trebuchet MS</vt:lpstr>
      <vt:lpstr>Wingdings</vt:lpstr>
      <vt:lpstr>HELP blue theme</vt:lpstr>
      <vt:lpstr>HELP green theme</vt:lpstr>
      <vt:lpstr>PowerPoint Presentation</vt:lpstr>
      <vt:lpstr>PowerPoint Presentation</vt:lpstr>
      <vt:lpstr>PowerPoint Presentation</vt:lpstr>
      <vt:lpstr>PowerPoint Presentation</vt:lpstr>
      <vt:lpstr>What is the TDI?</vt:lpstr>
      <vt:lpstr>Who fills out the TDI?</vt:lpstr>
      <vt:lpstr>Why is the TDI Important?</vt:lpstr>
      <vt:lpstr>TDI development &amp; background</vt:lpstr>
      <vt:lpstr>Topics covered on the TDI</vt:lpstr>
      <vt:lpstr>HELP’s Monitoring System</vt:lpstr>
      <vt:lpstr>HELP’s Monitoring System</vt:lpstr>
      <vt:lpstr>HELP’s Monitoring System</vt:lpstr>
      <vt:lpstr>HELP’s Monitoring System</vt:lpstr>
      <vt:lpstr>HELP’s Monitoring System</vt:lpstr>
      <vt:lpstr>HELP’s Monitoring System</vt:lpstr>
      <vt:lpstr>Importance of early childhood experiences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eristaniemi</dc:creator>
  <cp:lastModifiedBy>Koepke, Kira</cp:lastModifiedBy>
  <cp:revision>479</cp:revision>
  <dcterms:created xsi:type="dcterms:W3CDTF">2011-05-16T15:56:40Z</dcterms:created>
  <dcterms:modified xsi:type="dcterms:W3CDTF">2019-06-11T22:00:14Z</dcterms:modified>
</cp:coreProperties>
</file>