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8" r:id="rId3"/>
  </p:sldIdLst>
  <p:sldSz cx="2286000" cy="77724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BE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32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D6E8FA7-31F3-4F1B-B227-323C96EE347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2125" y="1160463"/>
            <a:ext cx="9207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AA5E134-D325-4CAA-9CF0-6248D4914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1pPr>
    <a:lvl2pPr marL="241402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2pPr>
    <a:lvl3pPr marL="482804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3pPr>
    <a:lvl4pPr marL="724204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4pPr>
    <a:lvl5pPr marL="965606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5pPr>
    <a:lvl6pPr marL="1207008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6pPr>
    <a:lvl7pPr marL="1448410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7pPr>
    <a:lvl8pPr marL="1689812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8pPr>
    <a:lvl9pPr marL="1931212" algn="l" defTabSz="482804" rtl="0" eaLnBrk="1" latinLnBrk="0" hangingPunct="1">
      <a:defRPr sz="6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32125" y="1160463"/>
            <a:ext cx="9207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E134-D325-4CAA-9CF0-6248D49149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7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32125" y="1160463"/>
            <a:ext cx="9207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5E134-D325-4CAA-9CF0-6248D49149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9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1272011"/>
            <a:ext cx="1943100" cy="2705947"/>
          </a:xfrm>
        </p:spPr>
        <p:txBody>
          <a:bodyPr anchor="b"/>
          <a:lstStyle>
            <a:lvl1pPr algn="ctr"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4082310"/>
            <a:ext cx="1714500" cy="1876530"/>
          </a:xfrm>
        </p:spPr>
        <p:txBody>
          <a:bodyPr/>
          <a:lstStyle>
            <a:lvl1pPr marL="0" indent="0" algn="ctr">
              <a:buNone/>
              <a:defRPr sz="600"/>
            </a:lvl1pPr>
            <a:lvl2pPr marL="114300" indent="0" algn="ctr">
              <a:buNone/>
              <a:defRPr sz="500"/>
            </a:lvl2pPr>
            <a:lvl3pPr marL="228600" indent="0" algn="ctr">
              <a:buNone/>
              <a:defRPr sz="450"/>
            </a:lvl3pPr>
            <a:lvl4pPr marL="342900" indent="0" algn="ctr">
              <a:buNone/>
              <a:defRPr sz="400"/>
            </a:lvl4pPr>
            <a:lvl5pPr marL="457200" indent="0" algn="ctr">
              <a:buNone/>
              <a:defRPr sz="400"/>
            </a:lvl5pPr>
            <a:lvl6pPr marL="571500" indent="0" algn="ctr">
              <a:buNone/>
              <a:defRPr sz="400"/>
            </a:lvl6pPr>
            <a:lvl7pPr marL="685800" indent="0" algn="ctr">
              <a:buNone/>
              <a:defRPr sz="400"/>
            </a:lvl7pPr>
            <a:lvl8pPr marL="800100" indent="0" algn="ctr">
              <a:buNone/>
              <a:defRPr sz="400"/>
            </a:lvl8pPr>
            <a:lvl9pPr marL="914400" indent="0" algn="ctr">
              <a:buNone/>
              <a:defRPr sz="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1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9" y="413808"/>
            <a:ext cx="492919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413808"/>
            <a:ext cx="1450181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1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2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" y="1937705"/>
            <a:ext cx="1971675" cy="323310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" y="5201393"/>
            <a:ext cx="1971675" cy="1700212"/>
          </a:xfrm>
        </p:spPr>
        <p:txBody>
          <a:bodyPr/>
          <a:lstStyle>
            <a:lvl1pPr marL="0" indent="0">
              <a:buNone/>
              <a:defRPr sz="600">
                <a:solidFill>
                  <a:schemeClr val="tx1"/>
                </a:solidFill>
              </a:defRPr>
            </a:lvl1pPr>
            <a:lvl2pPr marL="114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2860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3pPr>
            <a:lvl4pPr marL="3429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572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715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858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8001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9144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2069042"/>
            <a:ext cx="97155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8" y="2069042"/>
            <a:ext cx="97155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413810"/>
            <a:ext cx="1971675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1" y="1905318"/>
            <a:ext cx="967085" cy="933767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1" y="2839085"/>
            <a:ext cx="967085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8" y="1905318"/>
            <a:ext cx="971848" cy="933767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8" y="2839085"/>
            <a:ext cx="971848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1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518160"/>
            <a:ext cx="737295" cy="1813560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" y="1119083"/>
            <a:ext cx="1157288" cy="5523442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" y="2331720"/>
            <a:ext cx="737295" cy="4319800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518160"/>
            <a:ext cx="737295" cy="1813560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" y="1119083"/>
            <a:ext cx="1157288" cy="5523442"/>
          </a:xfrm>
        </p:spPr>
        <p:txBody>
          <a:bodyPr anchor="t"/>
          <a:lstStyle>
            <a:lvl1pPr marL="0" indent="0">
              <a:buNone/>
              <a:defRPr sz="800"/>
            </a:lvl1pPr>
            <a:lvl2pPr marL="114300" indent="0">
              <a:buNone/>
              <a:defRPr sz="700"/>
            </a:lvl2pPr>
            <a:lvl3pPr marL="228600" indent="0">
              <a:buNone/>
              <a:defRPr sz="600"/>
            </a:lvl3pPr>
            <a:lvl4pPr marL="342900" indent="0">
              <a:buNone/>
              <a:defRPr sz="500"/>
            </a:lvl4pPr>
            <a:lvl5pPr marL="457200" indent="0">
              <a:buNone/>
              <a:defRPr sz="500"/>
            </a:lvl5pPr>
            <a:lvl6pPr marL="571500" indent="0">
              <a:buNone/>
              <a:defRPr sz="500"/>
            </a:lvl6pPr>
            <a:lvl7pPr marL="685800" indent="0">
              <a:buNone/>
              <a:defRPr sz="500"/>
            </a:lvl7pPr>
            <a:lvl8pPr marL="800100" indent="0">
              <a:buNone/>
              <a:defRPr sz="500"/>
            </a:lvl8pPr>
            <a:lvl9pPr marL="914400" indent="0">
              <a:buNone/>
              <a:defRPr sz="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" y="2331720"/>
            <a:ext cx="737295" cy="4319800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6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3" y="413810"/>
            <a:ext cx="197167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3" y="2069042"/>
            <a:ext cx="197167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3" y="7203865"/>
            <a:ext cx="51435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99AB-8643-44A9-B191-AA4860489A7A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8" y="7203865"/>
            <a:ext cx="77152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8" y="7203865"/>
            <a:ext cx="51435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C2F44-B846-4B46-992F-BD1D4094F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286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" indent="-57150" algn="l" defTabSz="2286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000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:\HELP All\Research Units\Forum for ECD Monitoring (TDI)\TDI\Communications\Images\Landing pa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52661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-9527" y="1526618"/>
            <a:ext cx="2316081" cy="4282065"/>
            <a:chOff x="-9527" y="1526618"/>
            <a:chExt cx="2316081" cy="4282065"/>
          </a:xfrm>
        </p:grpSpPr>
        <p:sp>
          <p:nvSpPr>
            <p:cNvPr id="10" name="Rectangle 9"/>
            <p:cNvSpPr/>
            <p:nvPr/>
          </p:nvSpPr>
          <p:spPr>
            <a:xfrm>
              <a:off x="-9527" y="1526618"/>
              <a:ext cx="2316081" cy="4168264"/>
            </a:xfrm>
            <a:prstGeom prst="rect">
              <a:avLst/>
            </a:prstGeom>
            <a:solidFill>
              <a:srgbClr val="72BE0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287" y="1725706"/>
              <a:ext cx="2101426" cy="4082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120"/>
                </a:spcAft>
              </a:pPr>
              <a:r>
                <a:rPr lang="en-US" sz="11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is the TDI?</a:t>
              </a: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TDI is a survey collecting information on the experiences of toddlers and their families</a:t>
              </a:r>
            </a:p>
            <a:p>
              <a:pPr marL="51434" indent="-51434">
                <a:lnSpc>
                  <a:spcPct val="107000"/>
                </a:lnSpc>
                <a:spcAft>
                  <a:spcPts val="120"/>
                </a:spcAft>
                <a:buFont typeface="Wingdings" panose="05000000000000000000" pitchFamily="2" charset="2"/>
                <a:buChar char=""/>
                <a:tabLst>
                  <a:tab pos="68579" algn="l"/>
                </a:tabLs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It takes 15 minutes to complete</a:t>
              </a:r>
            </a:p>
            <a:p>
              <a:pPr marL="51434" indent="-51434">
                <a:lnSpc>
                  <a:spcPct val="107000"/>
                </a:lnSpc>
                <a:spcAft>
                  <a:spcPts val="120"/>
                </a:spcAft>
                <a:buFont typeface="Wingdings" panose="05000000000000000000" pitchFamily="2" charset="2"/>
                <a:buChar char=""/>
                <a:tabLst>
                  <a:tab pos="68579" algn="l"/>
                </a:tabLs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Participation is voluntary</a:t>
              </a:r>
            </a:p>
            <a:p>
              <a:pPr marL="51434" indent="-51434">
                <a:lnSpc>
                  <a:spcPct val="107000"/>
                </a:lnSpc>
                <a:spcAft>
                  <a:spcPts val="120"/>
                </a:spcAft>
                <a:buFont typeface="Wingdings" panose="05000000000000000000" pitchFamily="2" charset="2"/>
                <a:buChar char=""/>
                <a:tabLst>
                  <a:tab pos="68579" algn="l"/>
                </a:tabLs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All your answers are confidential – individual responses will NOT be made public</a:t>
              </a:r>
            </a:p>
            <a:p>
              <a:pPr>
                <a:lnSpc>
                  <a:spcPct val="107000"/>
                </a:lnSpc>
                <a:spcAft>
                  <a:spcPts val="120"/>
                </a:spcAft>
                <a:tabLst>
                  <a:tab pos="68579" algn="l"/>
                </a:tabLst>
              </a:pPr>
              <a:endPara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r>
                <a:rPr lang="en-US" sz="11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Who completes the TDI?</a:t>
              </a: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Parents or primary caregivers of children 12-24 months old</a:t>
              </a: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endPara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r>
                <a:rPr lang="en-US" sz="11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Why is the TDI important?</a:t>
              </a: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information is important to help planning in your community to improve services for families with young </a:t>
              </a:r>
              <a:r>
                <a:rPr lang="en-US" sz="11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children.</a:t>
              </a: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endPara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20"/>
                </a:spcAft>
              </a:pPr>
              <a:endPara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" y="1"/>
            <a:ext cx="476250" cy="577849"/>
          </a:xfrm>
          <a:prstGeom prst="rect">
            <a:avLst/>
          </a:prstGeom>
          <a:solidFill>
            <a:srgbClr val="72BE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" name="Rectangle 11"/>
          <p:cNvSpPr/>
          <p:nvPr/>
        </p:nvSpPr>
        <p:spPr>
          <a:xfrm>
            <a:off x="-9524" y="-10126"/>
            <a:ext cx="476250" cy="577849"/>
          </a:xfrm>
          <a:prstGeom prst="rect">
            <a:avLst/>
          </a:prstGeom>
          <a:solidFill>
            <a:srgbClr val="72BE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Rectangle 14"/>
          <p:cNvSpPr/>
          <p:nvPr/>
        </p:nvSpPr>
        <p:spPr>
          <a:xfrm>
            <a:off x="-780" y="1"/>
            <a:ext cx="2286780" cy="152661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9527" y="-7551"/>
            <a:ext cx="483981" cy="577849"/>
          </a:xfrm>
          <a:prstGeom prst="rect">
            <a:avLst/>
          </a:prstGeom>
          <a:solidFill>
            <a:srgbClr val="72BE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TextBox 3"/>
          <p:cNvSpPr txBox="1"/>
          <p:nvPr/>
        </p:nvSpPr>
        <p:spPr>
          <a:xfrm>
            <a:off x="-29016" y="24812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TDI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63" y="5881448"/>
            <a:ext cx="2276475" cy="1171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120"/>
              </a:spcAft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The study is led by Principal Investigator Martin Guhn. If you are interested in learning more about this study, please contact the TDI Research Project Coordinator at </a:t>
            </a:r>
            <a:r>
              <a:rPr lang="en-US" sz="1100" u="sng" dirty="0">
                <a:latin typeface="Calibri" panose="020F0502020204030204" pitchFamily="34" charset="0"/>
                <a:cs typeface="Calibri" panose="020F0502020204030204" pitchFamily="34" charset="0"/>
              </a:rPr>
              <a:t>tdi@help.ubc.ca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6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887767"/>
            <a:ext cx="2286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0" b="1" dirty="0">
                <a:solidFill>
                  <a:schemeClr val="bg1"/>
                </a:solidFill>
              </a:rPr>
              <a:t>TODDLER DEVELOPMENT INSTRUMENT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3" y="7125368"/>
            <a:ext cx="1045694" cy="44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2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9524" y="3250385"/>
            <a:ext cx="2301992" cy="2575900"/>
            <a:chOff x="0" y="6028250"/>
            <a:chExt cx="2286000" cy="1052933"/>
          </a:xfrm>
        </p:grpSpPr>
        <p:sp>
          <p:nvSpPr>
            <p:cNvPr id="10" name="Rectangle 9"/>
            <p:cNvSpPr/>
            <p:nvPr/>
          </p:nvSpPr>
          <p:spPr>
            <a:xfrm>
              <a:off x="0" y="6028250"/>
              <a:ext cx="2286000" cy="1052933"/>
            </a:xfrm>
            <a:prstGeom prst="rect">
              <a:avLst/>
            </a:prstGeom>
            <a:solidFill>
              <a:srgbClr val="72BE00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3210" y="6099996"/>
              <a:ext cx="2102616" cy="913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Complete the TDI online at </a:t>
              </a:r>
              <a:r>
                <a:rPr lang="en-US" sz="2800" b="1" u="sng" dirty="0"/>
                <a:t>tdi.ubc.ca</a:t>
              </a:r>
              <a:r>
                <a:rPr lang="en-US" sz="2000" b="1" u="sng" dirty="0"/>
                <a:t> </a:t>
              </a:r>
              <a:endParaRPr lang="en-US" sz="2000" b="1" u="sng" dirty="0" smtClean="0"/>
            </a:p>
            <a:p>
              <a:pPr algn="ctr"/>
              <a:r>
                <a:rPr lang="en-US" b="1" dirty="0" smtClean="0"/>
                <a:t>or </a:t>
              </a:r>
              <a:r>
                <a:rPr lang="en-US" b="1" dirty="0"/>
                <a:t>talk to a staff member to complete a paper version of the TDI</a:t>
              </a:r>
              <a:endParaRPr lang="en-CA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759" y="1800505"/>
            <a:ext cx="2260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IS YOUR CHILD 12 – 24 MONTHS OLD?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6016844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We value your time! </a:t>
            </a:r>
          </a:p>
          <a:p>
            <a:pPr algn="ctr"/>
            <a:r>
              <a:rPr lang="en-US" sz="1200" dirty="0"/>
              <a:t>After you complete the TDI, you may enter to win a $50 gift card.</a:t>
            </a:r>
          </a:p>
        </p:txBody>
      </p:sp>
      <p:pic>
        <p:nvPicPr>
          <p:cNvPr id="20" name="Picture 19" descr="S:\HELP All\Research Units\Forum for ECD Monitoring (TDI)\TDI\Communications\Images\Landing pa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152661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1" y="1"/>
            <a:ext cx="476250" cy="577849"/>
          </a:xfrm>
          <a:prstGeom prst="rect">
            <a:avLst/>
          </a:prstGeom>
          <a:solidFill>
            <a:srgbClr val="72BE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Rectangle 21"/>
          <p:cNvSpPr/>
          <p:nvPr/>
        </p:nvSpPr>
        <p:spPr>
          <a:xfrm>
            <a:off x="-9524" y="-10126"/>
            <a:ext cx="476250" cy="577849"/>
          </a:xfrm>
          <a:prstGeom prst="rect">
            <a:avLst/>
          </a:prstGeom>
          <a:solidFill>
            <a:srgbClr val="72BE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Rectangle 22"/>
          <p:cNvSpPr/>
          <p:nvPr/>
        </p:nvSpPr>
        <p:spPr>
          <a:xfrm>
            <a:off x="-2" y="-10127"/>
            <a:ext cx="2292469" cy="1536744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-9524" y="-10127"/>
            <a:ext cx="476250" cy="577849"/>
          </a:xfrm>
          <a:prstGeom prst="rect">
            <a:avLst/>
          </a:prstGeom>
          <a:solidFill>
            <a:srgbClr val="72BE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-29016" y="24812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TDI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887767"/>
            <a:ext cx="2286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0" b="1" dirty="0">
                <a:solidFill>
                  <a:schemeClr val="bg1"/>
                </a:solidFill>
              </a:rPr>
              <a:t>TODDLER DEVELOPMENT INSTRUMENT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7631" y="7007383"/>
            <a:ext cx="1630739" cy="454463"/>
            <a:chOff x="404539" y="7036879"/>
            <a:chExt cx="1630739" cy="45446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539" y="7036880"/>
              <a:ext cx="1045694" cy="44728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0815" y="7036879"/>
              <a:ext cx="454463" cy="454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79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173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The Univeristy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Koepke, Kira</dc:creator>
  <cp:lastModifiedBy>Koepke, Kira</cp:lastModifiedBy>
  <cp:revision>31</cp:revision>
  <cp:lastPrinted>2019-06-24T18:25:43Z</cp:lastPrinted>
  <dcterms:created xsi:type="dcterms:W3CDTF">2019-04-18T18:42:51Z</dcterms:created>
  <dcterms:modified xsi:type="dcterms:W3CDTF">2019-11-06T17:53:38Z</dcterms:modified>
</cp:coreProperties>
</file>