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6" r:id="rId1"/>
  </p:sld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7" r:id="rId14"/>
    <p:sldId id="268" r:id="rId15"/>
    <p:sldId id="269" r:id="rId16"/>
    <p:sldId id="273" r:id="rId17"/>
    <p:sldId id="270" r:id="rId18"/>
    <p:sldId id="271"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49" autoAdjust="0"/>
  </p:normalViewPr>
  <p:slideViewPr>
    <p:cSldViewPr snapToGrid="0" snapToObjects="1">
      <p:cViewPr varScale="1">
        <p:scale>
          <a:sx n="83" d="100"/>
          <a:sy n="83" d="100"/>
        </p:scale>
        <p:origin x="-15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CA"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B564CE36-BC62-104A-A905-720CE3B8EF7E}" type="datetimeFigureOut">
              <a:rPr lang="en-US" smtClean="0"/>
              <a:pPr/>
              <a:t>16-05-12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B564CE36-BC62-104A-A905-720CE3B8EF7E}" type="datetimeFigureOut">
              <a:rPr lang="en-US" smtClean="0"/>
              <a:pPr/>
              <a:t>16-05-12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7E431-E940-C04C-AF8A-4302A26CEA5D}"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B564CE36-BC62-104A-A905-720CE3B8EF7E}" type="datetimeFigureOut">
              <a:rPr lang="en-US" smtClean="0"/>
              <a:pPr/>
              <a:t>16-05-12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7E431-E940-C04C-AF8A-4302A26CEA5D}"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B564CE36-BC62-104A-A905-720CE3B8EF7E}" type="datetimeFigureOut">
              <a:rPr lang="en-US" smtClean="0"/>
              <a:pPr/>
              <a:t>16-05-12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7E431-E940-C04C-AF8A-4302A26CEA5D}"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B564CE36-BC62-104A-A905-720CE3B8EF7E}" type="datetimeFigureOut">
              <a:rPr lang="en-US" smtClean="0"/>
              <a:pPr/>
              <a:t>16-05-12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7E431-E940-C04C-AF8A-4302A26CEA5D}"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B564CE36-BC62-104A-A905-720CE3B8EF7E}" type="datetimeFigureOut">
              <a:rPr lang="en-US" smtClean="0"/>
              <a:pPr/>
              <a:t>16-05-12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7E431-E940-C04C-AF8A-4302A26CEA5D}"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B564CE36-BC62-104A-A905-720CE3B8EF7E}" type="datetimeFigureOut">
              <a:rPr lang="en-US" smtClean="0"/>
              <a:pPr/>
              <a:t>16-05-12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7E431-E940-C04C-AF8A-4302A26CEA5D}"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B564CE36-BC62-104A-A905-720CE3B8EF7E}" type="datetimeFigureOut">
              <a:rPr lang="en-US" smtClean="0"/>
              <a:pPr/>
              <a:t>16-05-12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7E431-E940-C04C-AF8A-4302A26CEA5D}"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B564CE36-BC62-104A-A905-720CE3B8EF7E}" type="datetimeFigureOut">
              <a:rPr lang="en-US" smtClean="0"/>
              <a:pPr/>
              <a:t>16-05-12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7E431-E940-C04C-AF8A-4302A26CEA5D}"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CA"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B564CE36-BC62-104A-A905-720CE3B8EF7E}" type="datetimeFigureOut">
              <a:rPr lang="en-US" smtClean="0"/>
              <a:pPr/>
              <a:t>16-05-12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7E431-E940-C04C-AF8A-4302A26CEA5D}"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CA"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16-05-12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B564CE36-BC62-104A-A905-720CE3B8EF7E}" type="datetimeFigureOut">
              <a:rPr lang="en-US" smtClean="0"/>
              <a:pPr/>
              <a:t>16-05-12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7E431-E940-C04C-AF8A-4302A26CEA5D}"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B564CE36-BC62-104A-A905-720CE3B8EF7E}" type="datetimeFigureOut">
              <a:rPr lang="en-US" smtClean="0"/>
              <a:pPr/>
              <a:t>16-05-12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7E431-E940-C04C-AF8A-4302A26CEA5D}"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564CE36-BC62-104A-A905-720CE3B8EF7E}" type="datetimeFigureOut">
              <a:rPr lang="en-US" smtClean="0"/>
              <a:pPr/>
              <a:t>16-05-12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7E431-E940-C04C-AF8A-4302A26CEA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4CE36-BC62-104A-A905-720CE3B8EF7E}" type="datetimeFigureOut">
              <a:rPr lang="en-US" smtClean="0"/>
              <a:pPr/>
              <a:t>16-05-12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7E431-E940-C04C-AF8A-4302A26CEA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564CE36-BC62-104A-A905-720CE3B8EF7E}" type="datetimeFigureOut">
              <a:rPr lang="en-US" smtClean="0"/>
              <a:pPr/>
              <a:t>16-05-12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5C56C-AF12-D149-8849-A93E210A5258}"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B564CE36-BC62-104A-A905-720CE3B8EF7E}" type="datetimeFigureOut">
              <a:rPr lang="en-US" smtClean="0"/>
              <a:pPr/>
              <a:t>16-05-12</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6E77E431-E940-C04C-AF8A-4302A26CEA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795536"/>
            <a:ext cx="8001000" cy="2260993"/>
          </a:xfrm>
        </p:spPr>
        <p:txBody>
          <a:bodyPr/>
          <a:lstStyle/>
          <a:p>
            <a:r>
              <a:rPr lang="en-US" sz="3200" b="1" dirty="0" smtClean="0"/>
              <a:t>IACDC 2014</a:t>
            </a:r>
            <a:br>
              <a:rPr lang="en-US" sz="3200" b="1" dirty="0" smtClean="0"/>
            </a:br>
            <a:r>
              <a:rPr lang="en-US" sz="3200" b="1" i="1" dirty="0" smtClean="0"/>
              <a:t>Educating Youth for Democratic Futures</a:t>
            </a:r>
            <a:r>
              <a:rPr lang="en-US" sz="3200" b="1" dirty="0" smtClean="0"/>
              <a:t/>
            </a:r>
            <a:br>
              <a:rPr lang="en-US" sz="3200" b="1" dirty="0" smtClean="0"/>
            </a:br>
            <a:r>
              <a:rPr lang="en-US" sz="3200" b="1" dirty="0" smtClean="0"/>
              <a:t>Moroccan Centre for Civic Education</a:t>
            </a:r>
            <a:br>
              <a:rPr lang="en-US" sz="3200" b="1" dirty="0" smtClean="0"/>
            </a:br>
            <a:r>
              <a:rPr lang="en-US" sz="3200" b="1" dirty="0" smtClean="0"/>
              <a:t>Marrakesh, Morocco</a:t>
            </a:r>
            <a:endParaRPr lang="en-US" sz="3200" b="1" dirty="0"/>
          </a:p>
        </p:txBody>
      </p:sp>
      <p:sp>
        <p:nvSpPr>
          <p:cNvPr id="3" name="Subtitle 2"/>
          <p:cNvSpPr>
            <a:spLocks noGrp="1"/>
          </p:cNvSpPr>
          <p:nvPr>
            <p:ph type="subTitle" idx="1"/>
          </p:nvPr>
        </p:nvSpPr>
        <p:spPr>
          <a:xfrm>
            <a:off x="571500" y="3056529"/>
            <a:ext cx="8001000" cy="3489189"/>
          </a:xfrm>
        </p:spPr>
        <p:txBody>
          <a:bodyPr>
            <a:normAutofit/>
          </a:bodyPr>
          <a:lstStyle/>
          <a:p>
            <a:r>
              <a:rPr lang="en-US" dirty="0" smtClean="0"/>
              <a:t>“</a:t>
            </a:r>
            <a:r>
              <a:rPr lang="en-US" b="1" dirty="0" smtClean="0"/>
              <a:t> Environmental Education and Democratic Citizenship in Canada: Lessons from the History of Children and Childhood</a:t>
            </a:r>
            <a:r>
              <a:rPr lang="en-US" dirty="0" smtClean="0"/>
              <a:t>”</a:t>
            </a:r>
          </a:p>
          <a:p>
            <a:endParaRPr lang="en-US" dirty="0" smtClean="0"/>
          </a:p>
          <a:p>
            <a:r>
              <a:rPr lang="en-US" dirty="0" smtClean="0"/>
              <a:t>Dr</a:t>
            </a:r>
            <a:r>
              <a:rPr lang="en-US" dirty="0" smtClean="0"/>
              <a:t>. Mona Gleason </a:t>
            </a:r>
            <a:r>
              <a:rPr lang="en-US" dirty="0"/>
              <a:t> </a:t>
            </a:r>
            <a:r>
              <a:rPr lang="en-US" dirty="0" smtClean="0"/>
              <a:t>and </a:t>
            </a:r>
            <a:r>
              <a:rPr lang="en-US" dirty="0" smtClean="0"/>
              <a:t>Claudia Diaz-Diaz </a:t>
            </a:r>
            <a:endParaRPr lang="en-US" dirty="0" smtClean="0"/>
          </a:p>
          <a:p>
            <a:r>
              <a:rPr lang="en-US" dirty="0" smtClean="0"/>
              <a:t>Department of Educational Studies</a:t>
            </a:r>
          </a:p>
          <a:p>
            <a:r>
              <a:rPr lang="en-US" dirty="0" smtClean="0"/>
              <a:t>University of British Columbia, </a:t>
            </a:r>
            <a:r>
              <a:rPr lang="en-US" dirty="0" smtClean="0"/>
              <a:t>Canada</a:t>
            </a:r>
          </a:p>
          <a:p>
            <a:r>
              <a:rPr lang="en-US" dirty="0" smtClean="0"/>
              <a:t>(Not for publication or downloading </a:t>
            </a:r>
            <a:r>
              <a:rPr lang="en-US" smtClean="0"/>
              <a:t>© of authors</a:t>
            </a:r>
            <a:r>
              <a:rPr lang="en-US" dirty="0" smtClean="0"/>
              <a:t>)</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Argument</a:t>
            </a:r>
            <a:endParaRPr lang="en-US" dirty="0"/>
          </a:p>
        </p:txBody>
      </p:sp>
      <p:sp>
        <p:nvSpPr>
          <p:cNvPr id="3" name="Content Placeholder 2"/>
          <p:cNvSpPr>
            <a:spLocks noGrp="1"/>
          </p:cNvSpPr>
          <p:nvPr>
            <p:ph idx="1"/>
          </p:nvPr>
        </p:nvSpPr>
        <p:spPr/>
        <p:txBody>
          <a:bodyPr/>
          <a:lstStyle/>
          <a:p>
            <a:r>
              <a:rPr lang="en-US" i="1" dirty="0" smtClean="0"/>
              <a:t>While the ELE framework presents contemporary educators with pedagogical ideas to “re-connect” children to the environment as its protectors, and to do so within the frame of educating for effective citizenship, history reveals that rural BC children were already deeply embedded in the physical environment and relied on it for their sense of identity and place in the broader world of family and community. </a:t>
            </a:r>
          </a:p>
          <a:p>
            <a:r>
              <a:rPr lang="en-US" i="1" dirty="0" smtClean="0"/>
              <a:t>This past should be more robustly included in our contemporary efforts regarding environmental citizenship.</a:t>
            </a:r>
            <a:endParaRPr lang="en-US"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Historicizing the Contemporary Focus on Environmental Citizenship</a:t>
            </a:r>
            <a:endParaRPr lang="en-US" sz="3200" dirty="0"/>
          </a:p>
        </p:txBody>
      </p:sp>
      <p:sp>
        <p:nvSpPr>
          <p:cNvPr id="3" name="Content Placeholder 2"/>
          <p:cNvSpPr>
            <a:spLocks noGrp="1"/>
          </p:cNvSpPr>
          <p:nvPr>
            <p:ph idx="1"/>
          </p:nvPr>
        </p:nvSpPr>
        <p:spPr/>
        <p:txBody>
          <a:bodyPr/>
          <a:lstStyle/>
          <a:p>
            <a:r>
              <a:rPr lang="en-US" dirty="0" smtClean="0"/>
              <a:t> Research attempts to place the contemporary ELE framework within the history of education and history of children and childhood</a:t>
            </a:r>
          </a:p>
          <a:p>
            <a:r>
              <a:rPr lang="en-US" dirty="0" smtClean="0"/>
              <a:t> key source: archival letters from children to ECS teachers and officials</a:t>
            </a:r>
          </a:p>
          <a:p>
            <a:r>
              <a:rPr lang="en-US" dirty="0" smtClean="0"/>
              <a:t>History enriches our understanding of the present!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the Landscape</a:t>
            </a:r>
            <a:endParaRPr lang="en-US" dirty="0"/>
          </a:p>
        </p:txBody>
      </p:sp>
      <p:pic>
        <p:nvPicPr>
          <p:cNvPr id="6" name="Content Placeholder 5" descr="Mona's wreck beach.jpg"/>
          <p:cNvPicPr>
            <a:picLocks noGrp="1" noChangeAspect="1"/>
          </p:cNvPicPr>
          <p:nvPr>
            <p:ph idx="1"/>
          </p:nvPr>
        </p:nvPicPr>
        <p:blipFill>
          <a:blip r:embed="rId2"/>
          <a:srcRect l="-47222" r="-47222"/>
          <a:stretch>
            <a:fillRect/>
          </a:stretch>
        </p:blipFill>
        <p:spPr>
          <a:xfrm>
            <a:off x="-404695" y="1905000"/>
            <a:ext cx="10061539" cy="4114800"/>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1500" y="1590605"/>
            <a:ext cx="8001000" cy="5116049"/>
          </a:xfrm>
        </p:spPr>
        <p:txBody>
          <a:bodyPr>
            <a:noAutofit/>
          </a:bodyPr>
          <a:lstStyle/>
          <a:p>
            <a:r>
              <a:rPr lang="en-US" sz="2800" i="1" dirty="0" smtClean="0"/>
              <a:t>I have six children to (sic) whom school is an impossibility and my only </a:t>
            </a:r>
            <a:r>
              <a:rPr lang="en-US" sz="2800" i="1" dirty="0" err="1" smtClean="0"/>
              <a:t>neighbour</a:t>
            </a:r>
            <a:r>
              <a:rPr lang="en-US" sz="2800" i="1" dirty="0" smtClean="0"/>
              <a:t> on the island has a child also. We live on Valdes Island…and we have no school, store, or post office. Our nearest school is over two miles away on </a:t>
            </a:r>
            <a:r>
              <a:rPr lang="en-US" sz="2800" i="1" dirty="0" err="1" smtClean="0"/>
              <a:t>Galiano</a:t>
            </a:r>
            <a:r>
              <a:rPr lang="en-US" sz="2800" i="1" dirty="0" smtClean="0"/>
              <a:t> Island but the intervening water in </a:t>
            </a:r>
            <a:r>
              <a:rPr lang="en-US" sz="2800" i="1" dirty="0" err="1" smtClean="0"/>
              <a:t>Portier</a:t>
            </a:r>
            <a:r>
              <a:rPr lang="en-US" sz="2800" i="1" dirty="0" smtClean="0"/>
              <a:t> Pass is very treacherous and unsafe. The tides flow through at from four to eight knots an hour and there are bad whirlpools in it. It is out of the question that the children could row there, and we have no motorboat, so I have been trying to teach them myself.    </a:t>
            </a:r>
            <a:r>
              <a:rPr lang="en-US" dirty="0" smtClean="0"/>
              <a:t>(Mrs. Arthur Patterson, Shaw’s Landing, 1923)</a:t>
            </a:r>
          </a:p>
          <a:p>
            <a:pPr>
              <a:buNone/>
            </a:pPr>
            <a:endParaRPr lang="en-US"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over Schooling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would not like to see (her two children) grow up without any schooling.” (1925)</a:t>
            </a:r>
          </a:p>
          <a:p>
            <a:r>
              <a:rPr lang="en-US" dirty="0" smtClean="0"/>
              <a:t>…that he did not like to see his son grow up “without learning.” (1923)</a:t>
            </a:r>
          </a:p>
          <a:p>
            <a:r>
              <a:rPr lang="en-US" dirty="0" smtClean="0"/>
              <a:t>“I find it very difficult to give them much time as I have so any other duties to attend to... I am anxious for them to get along with their work, but they cannot do their lessons alone.” (1925)   </a:t>
            </a:r>
          </a:p>
          <a:p>
            <a:r>
              <a:rPr lang="en-US" dirty="0" smtClean="0"/>
              <a:t>“I cannot teach them properly. Every moment of my time is overworked and it breaks my heart to see them growing up in ignorance.” (1923) </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Land is My School</a:t>
            </a:r>
            <a:endParaRPr lang="en-US" dirty="0"/>
          </a:p>
        </p:txBody>
      </p:sp>
      <p:pic>
        <p:nvPicPr>
          <p:cNvPr id="4" name="Content Placeholder 3" descr="childs riding donkeys.gif"/>
          <p:cNvPicPr>
            <a:picLocks noGrp="1" noChangeAspect="1"/>
          </p:cNvPicPr>
          <p:nvPr>
            <p:ph idx="1"/>
          </p:nvPr>
        </p:nvPicPr>
        <p:blipFill>
          <a:blip r:embed="rId2"/>
          <a:srcRect l="-26523" r="-26523"/>
          <a:stretch>
            <a:fillRect/>
          </a:stretch>
        </p:blipFill>
        <p:spPr>
          <a:xfrm>
            <a:off x="0" y="1417638"/>
            <a:ext cx="9642890" cy="4602162"/>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a:t>
            </a:r>
            <a:endParaRPr lang="en-US" dirty="0"/>
          </a:p>
        </p:txBody>
      </p:sp>
      <p:sp>
        <p:nvSpPr>
          <p:cNvPr id="3" name="Content Placeholder 2"/>
          <p:cNvSpPr>
            <a:spLocks noGrp="1"/>
          </p:cNvSpPr>
          <p:nvPr>
            <p:ph idx="1"/>
          </p:nvPr>
        </p:nvSpPr>
        <p:spPr/>
        <p:txBody>
          <a:bodyPr/>
          <a:lstStyle/>
          <a:p>
            <a:r>
              <a:rPr lang="en-US" dirty="0" smtClean="0"/>
              <a:t>A consideration of </a:t>
            </a:r>
            <a:r>
              <a:rPr lang="en-US" dirty="0" smtClean="0">
                <a:solidFill>
                  <a:srgbClr val="FF0000"/>
                </a:solidFill>
              </a:rPr>
              <a:t>C</a:t>
            </a:r>
            <a:r>
              <a:rPr lang="en-US" dirty="0" smtClean="0"/>
              <a:t>omplexity (complex systems)</a:t>
            </a:r>
          </a:p>
          <a:p>
            <a:r>
              <a:rPr lang="en-US" dirty="0" smtClean="0"/>
              <a:t>A consideration of </a:t>
            </a:r>
            <a:r>
              <a:rPr lang="en-US" dirty="0" smtClean="0">
                <a:solidFill>
                  <a:srgbClr val="FF0000"/>
                </a:solidFill>
              </a:rPr>
              <a:t>A</a:t>
            </a:r>
            <a:r>
              <a:rPr lang="en-US" dirty="0" smtClean="0"/>
              <a:t>esthetics (aesthetic appreciation)</a:t>
            </a:r>
          </a:p>
          <a:p>
            <a:r>
              <a:rPr lang="en-US" dirty="0" smtClean="0"/>
              <a:t>A sense of </a:t>
            </a:r>
            <a:r>
              <a:rPr lang="en-US" dirty="0" smtClean="0">
                <a:solidFill>
                  <a:srgbClr val="FF0000"/>
                </a:solidFill>
              </a:rPr>
              <a:t>R</a:t>
            </a:r>
            <a:r>
              <a:rPr lang="en-US" dirty="0" smtClean="0"/>
              <a:t>esponsibility (responsible action and consequences of action)</a:t>
            </a:r>
          </a:p>
          <a:p>
            <a:r>
              <a:rPr lang="en-US" dirty="0" smtClean="0"/>
              <a:t>The practice of an environmental </a:t>
            </a:r>
            <a:r>
              <a:rPr lang="en-US" dirty="0" smtClean="0">
                <a:solidFill>
                  <a:srgbClr val="FF0000"/>
                </a:solidFill>
              </a:rPr>
              <a:t>E</a:t>
            </a:r>
            <a:r>
              <a:rPr lang="en-US" dirty="0" smtClean="0"/>
              <a:t>thic (development of values that foster protection of the natural world to avoid crises) </a:t>
            </a:r>
          </a:p>
          <a:p>
            <a:endParaRPr lang="en-US" dirty="0" smtClean="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irl fishing.gif"/>
          <p:cNvPicPr>
            <a:picLocks noGrp="1" noChangeAspect="1"/>
          </p:cNvPicPr>
          <p:nvPr>
            <p:ph idx="1"/>
          </p:nvPr>
        </p:nvPicPr>
        <p:blipFill>
          <a:blip r:embed="rId2"/>
          <a:srcRect l="-88889" r="-88889"/>
          <a:stretch>
            <a:fillRect/>
          </a:stretch>
        </p:blipFill>
        <p:spPr>
          <a:xfrm>
            <a:off x="-711704" y="893232"/>
            <a:ext cx="9042826" cy="5126568"/>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rashing grain w kids.gif"/>
          <p:cNvPicPr>
            <a:picLocks noGrp="1" noChangeAspect="1"/>
          </p:cNvPicPr>
          <p:nvPr>
            <p:ph idx="1"/>
          </p:nvPr>
        </p:nvPicPr>
        <p:blipFill>
          <a:blip r:embed="rId2"/>
          <a:srcRect l="-28562" r="-28562"/>
          <a:stretch>
            <a:fillRect/>
          </a:stretch>
        </p:blipFill>
        <p:spPr>
          <a:xfrm>
            <a:off x="-530289" y="1130497"/>
            <a:ext cx="10982568" cy="4889303"/>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Children’s Connection to the Land – Complex Systems and Kid’s </a:t>
            </a:r>
            <a:r>
              <a:rPr lang="en-US" sz="3200" dirty="0" err="1" smtClean="0"/>
              <a:t>Labour</a:t>
            </a:r>
            <a:endParaRPr lang="en-US" sz="3200" dirty="0"/>
          </a:p>
        </p:txBody>
      </p:sp>
      <p:sp>
        <p:nvSpPr>
          <p:cNvPr id="3" name="Content Placeholder 2"/>
          <p:cNvSpPr>
            <a:spLocks noGrp="1"/>
          </p:cNvSpPr>
          <p:nvPr>
            <p:ph idx="1"/>
          </p:nvPr>
        </p:nvSpPr>
        <p:spPr/>
        <p:txBody>
          <a:bodyPr>
            <a:normAutofit lnSpcReduction="10000"/>
          </a:bodyPr>
          <a:lstStyle/>
          <a:p>
            <a:r>
              <a:rPr lang="en-US" sz="2595" i="1" dirty="0" smtClean="0"/>
              <a:t>I have been so busy all summer, in the garden, building fences and clearing more land for the garden. The sugar beets did not grow any size and are no good, the turnips in that garden aren’t good either, but the carrots are just right for pickles…My 34 hills of potatoes are sure grand. Dad said that there will be about 2 ton of potatoes, one ton of saleable turnips, 10 sacks of large carrots, 1 sack of pickling carrots, 10 sacks of parsnips, and 20 lbs. of pears.</a:t>
            </a:r>
          </a:p>
          <a:p>
            <a:r>
              <a:rPr lang="en-US" dirty="0" smtClean="0"/>
              <a:t>		(Alma </a:t>
            </a:r>
            <a:r>
              <a:rPr lang="en-US" dirty="0" err="1" smtClean="0"/>
              <a:t>Prout</a:t>
            </a:r>
            <a:r>
              <a:rPr lang="en-US" dirty="0" smtClean="0"/>
              <a:t>, 13, from </a:t>
            </a:r>
            <a:r>
              <a:rPr lang="en-US" dirty="0" err="1" smtClean="0"/>
              <a:t>Griscome</a:t>
            </a:r>
            <a:r>
              <a:rPr lang="en-US" dirty="0" smtClean="0"/>
              <a:t>, BC, 1936)</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Care for the Environment and Active Citizenship</a:t>
            </a:r>
            <a:endParaRPr lang="en-US" sz="2800" dirty="0"/>
          </a:p>
        </p:txBody>
      </p:sp>
      <p:sp>
        <p:nvSpPr>
          <p:cNvPr id="3" name="Content Placeholder 2"/>
          <p:cNvSpPr>
            <a:spLocks noGrp="1"/>
          </p:cNvSpPr>
          <p:nvPr>
            <p:ph idx="1"/>
          </p:nvPr>
        </p:nvSpPr>
        <p:spPr/>
        <p:txBody>
          <a:bodyPr/>
          <a:lstStyle/>
          <a:p>
            <a:r>
              <a:rPr lang="en-US" dirty="0" smtClean="0"/>
              <a:t>Cultivation of “environmental citizenship” key focus in British Columbia, Canada</a:t>
            </a:r>
          </a:p>
          <a:p>
            <a:r>
              <a:rPr lang="en-US" dirty="0" smtClean="0"/>
              <a:t>Environmental Learning and Experience Framework (2007)</a:t>
            </a:r>
          </a:p>
          <a:p>
            <a:r>
              <a:rPr lang="en-US" dirty="0" smtClean="0"/>
              <a:t>Two salient elements</a:t>
            </a:r>
          </a:p>
          <a:p>
            <a:pPr>
              <a:buNone/>
            </a:pPr>
            <a:r>
              <a:rPr lang="en-US" dirty="0" smtClean="0"/>
              <a:t>			1) “Experiential Learning Cycle”</a:t>
            </a:r>
          </a:p>
          <a:p>
            <a:pPr>
              <a:buNone/>
            </a:pPr>
            <a:r>
              <a:rPr lang="en-US" dirty="0" smtClean="0"/>
              <a:t>			2) “Conceptualizing Environment”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Children’s Connection to the Land – Aesthetic Appreciation</a:t>
            </a:r>
            <a:endParaRPr lang="en-US" sz="2800" dirty="0"/>
          </a:p>
        </p:txBody>
      </p:sp>
      <p:sp>
        <p:nvSpPr>
          <p:cNvPr id="3" name="Content Placeholder 2"/>
          <p:cNvSpPr>
            <a:spLocks noGrp="1"/>
          </p:cNvSpPr>
          <p:nvPr>
            <p:ph idx="1"/>
          </p:nvPr>
        </p:nvSpPr>
        <p:spPr>
          <a:xfrm>
            <a:off x="571500" y="1744918"/>
            <a:ext cx="8001000" cy="4427580"/>
          </a:xfrm>
        </p:spPr>
        <p:txBody>
          <a:bodyPr>
            <a:normAutofit fontScale="25000" lnSpcReduction="20000"/>
          </a:bodyPr>
          <a:lstStyle/>
          <a:p>
            <a:endParaRPr lang="en-US" sz="8000" dirty="0" smtClean="0"/>
          </a:p>
          <a:p>
            <a:r>
              <a:rPr lang="en-US" sz="8000" dirty="0" smtClean="0"/>
              <a:t>….“the summers are very beautiful up here among all the islands and passes….” </a:t>
            </a:r>
          </a:p>
          <a:p>
            <a:r>
              <a:rPr lang="en-US" sz="8000" dirty="0" smtClean="0"/>
              <a:t>“It is very pretty up there along the steep bluffs where we gather ferns and flowers.” (1934)</a:t>
            </a:r>
          </a:p>
          <a:p>
            <a:r>
              <a:rPr lang="en-US" sz="8000" dirty="0" smtClean="0"/>
              <a:t>…“Columbines are very pretty,” she wrote, “but I don’t know if I like them better than the Lady’s Slipper….but they are awfully pretty when they are pressed…they are such a pretty pink.” (1934)</a:t>
            </a:r>
          </a:p>
          <a:p>
            <a:r>
              <a:rPr lang="en-US" sz="8000" dirty="0" smtClean="0"/>
              <a:t>“… “I am keeping a record of the birds I see each day….there are very few red-headed wood peckers here this year, usually there are a lot more….we have flickers here too.”  (1935)    </a:t>
            </a:r>
          </a:p>
          <a:p>
            <a:r>
              <a:rPr lang="en-US" sz="8000" dirty="0" smtClean="0"/>
              <a:t>…“I am interested in nature study and Mr. Cowan at the Provincial Museum say I am the Canadian champion </a:t>
            </a:r>
            <a:r>
              <a:rPr lang="en-US" sz="8000" dirty="0" err="1" smtClean="0"/>
              <a:t>Bendire’s</a:t>
            </a:r>
            <a:r>
              <a:rPr lang="en-US" sz="8000" dirty="0" smtClean="0"/>
              <a:t> shrew catcher.”    (1935)</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Children’s Connection to the Land – Ethics of Respect</a:t>
            </a:r>
            <a:endParaRPr lang="en-US" sz="2400" dirty="0"/>
          </a:p>
        </p:txBody>
      </p:sp>
      <p:sp>
        <p:nvSpPr>
          <p:cNvPr id="3" name="Content Placeholder 2"/>
          <p:cNvSpPr>
            <a:spLocks noGrp="1"/>
          </p:cNvSpPr>
          <p:nvPr>
            <p:ph idx="1"/>
          </p:nvPr>
        </p:nvSpPr>
        <p:spPr/>
        <p:txBody>
          <a:bodyPr>
            <a:normAutofit/>
          </a:bodyPr>
          <a:lstStyle/>
          <a:p>
            <a:r>
              <a:rPr lang="en-US" i="1" dirty="0" smtClean="0"/>
              <a:t>I try hard to walk through the woods without making a sound. I was doing so once and heard an odd noise ahead of me. I looked up and saw a moose about 20 paces from me in the middle of the road. I stopped and stood still in the road. I was too surprised to do anything. That moose just walked down the road quietly and turned off into the woods. I am glad that I have learned not to be afraid of anything in the woods, because it is just as afraid of me. </a:t>
            </a:r>
          </a:p>
          <a:p>
            <a:r>
              <a:rPr lang="en-US" dirty="0" smtClean="0"/>
              <a:t>		(Alma </a:t>
            </a:r>
            <a:r>
              <a:rPr lang="en-US" dirty="0" err="1" smtClean="0"/>
              <a:t>Prout</a:t>
            </a:r>
            <a:r>
              <a:rPr lang="en-US" dirty="0" smtClean="0"/>
              <a:t>, 1936) </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History matters and can enrich the curriculum</a:t>
            </a:r>
          </a:p>
          <a:p>
            <a:r>
              <a:rPr lang="en-US" dirty="0" smtClean="0"/>
              <a:t>Historical perspective adds complexity, depth, and nuance to contemporary environmental education</a:t>
            </a:r>
          </a:p>
          <a:p>
            <a:r>
              <a:rPr lang="en-US" dirty="0" smtClean="0"/>
              <a:t>The environment has long been a central force shaping the experience of schooling, the construction of individual identity, contributions to communities, and the sense of civic belonging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a:t>
            </a:r>
            <a:endParaRPr lang="en-US" dirty="0"/>
          </a:p>
        </p:txBody>
      </p:sp>
      <p:sp>
        <p:nvSpPr>
          <p:cNvPr id="3" name="Content Placeholder 2"/>
          <p:cNvSpPr>
            <a:spLocks noGrp="1"/>
          </p:cNvSpPr>
          <p:nvPr>
            <p:ph idx="1"/>
          </p:nvPr>
        </p:nvSpPr>
        <p:spPr/>
        <p:txBody>
          <a:bodyPr/>
          <a:lstStyle/>
          <a:p>
            <a:r>
              <a:rPr lang="en-US" dirty="0" smtClean="0"/>
              <a:t>A consideration of </a:t>
            </a:r>
            <a:r>
              <a:rPr lang="en-US" dirty="0" smtClean="0">
                <a:solidFill>
                  <a:srgbClr val="FF0000"/>
                </a:solidFill>
              </a:rPr>
              <a:t>C</a:t>
            </a:r>
            <a:r>
              <a:rPr lang="en-US" dirty="0" smtClean="0"/>
              <a:t>omplexity (complex systems)</a:t>
            </a:r>
          </a:p>
          <a:p>
            <a:r>
              <a:rPr lang="en-US" dirty="0" smtClean="0"/>
              <a:t>A consideration of </a:t>
            </a:r>
            <a:r>
              <a:rPr lang="en-US" dirty="0" smtClean="0">
                <a:solidFill>
                  <a:srgbClr val="FF0000"/>
                </a:solidFill>
              </a:rPr>
              <a:t>A</a:t>
            </a:r>
            <a:r>
              <a:rPr lang="en-US" dirty="0" smtClean="0"/>
              <a:t>esthetics (aesthetic appreciation)</a:t>
            </a:r>
          </a:p>
          <a:p>
            <a:r>
              <a:rPr lang="en-US" dirty="0" smtClean="0"/>
              <a:t>A sense of </a:t>
            </a:r>
            <a:r>
              <a:rPr lang="en-US" dirty="0" smtClean="0">
                <a:solidFill>
                  <a:srgbClr val="FF0000"/>
                </a:solidFill>
              </a:rPr>
              <a:t>R</a:t>
            </a:r>
            <a:r>
              <a:rPr lang="en-US" dirty="0" smtClean="0"/>
              <a:t>esponsibility (responsible action and consequences of action)</a:t>
            </a:r>
          </a:p>
          <a:p>
            <a:r>
              <a:rPr lang="en-US" dirty="0" smtClean="0"/>
              <a:t>The practice of an environmental </a:t>
            </a:r>
            <a:r>
              <a:rPr lang="en-US" dirty="0" smtClean="0">
                <a:solidFill>
                  <a:srgbClr val="FF0000"/>
                </a:solidFill>
              </a:rPr>
              <a:t>E</a:t>
            </a:r>
            <a:r>
              <a:rPr lang="en-US" dirty="0" smtClean="0"/>
              <a:t>thic (development of values that foster protection of the natural world to avoid crises) </a:t>
            </a:r>
          </a:p>
          <a:p>
            <a:endParaRPr lang="en-US" dirty="0" smtClean="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Child in the ELE Framework</a:t>
            </a:r>
            <a:endParaRPr lang="en-US" sz="3600" dirty="0"/>
          </a:p>
        </p:txBody>
      </p:sp>
      <p:sp>
        <p:nvSpPr>
          <p:cNvPr id="3" name="Content Placeholder 2"/>
          <p:cNvSpPr>
            <a:spLocks noGrp="1"/>
          </p:cNvSpPr>
          <p:nvPr>
            <p:ph idx="1"/>
          </p:nvPr>
        </p:nvSpPr>
        <p:spPr/>
        <p:txBody>
          <a:bodyPr/>
          <a:lstStyle/>
          <a:p>
            <a:r>
              <a:rPr lang="en-US" dirty="0" smtClean="0"/>
              <a:t> Discursive production of the ideal young citizen</a:t>
            </a:r>
          </a:p>
          <a:p>
            <a:endParaRPr lang="en-US" dirty="0" smtClean="0"/>
          </a:p>
        </p:txBody>
      </p:sp>
      <p:pic>
        <p:nvPicPr>
          <p:cNvPr id="4" name="Picture 3" descr="kids in wagon, fall 09.jpeg"/>
          <p:cNvPicPr>
            <a:picLocks noChangeAspect="1"/>
          </p:cNvPicPr>
          <p:nvPr/>
        </p:nvPicPr>
        <p:blipFill>
          <a:blip r:embed="rId2"/>
          <a:stretch>
            <a:fillRect/>
          </a:stretch>
        </p:blipFill>
        <p:spPr>
          <a:xfrm>
            <a:off x="571500" y="1276769"/>
            <a:ext cx="8001000" cy="529617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r>
              <a:rPr lang="en-US" dirty="0" smtClean="0"/>
              <a:t>How did children interact with the environment in the past?</a:t>
            </a:r>
          </a:p>
          <a:p>
            <a:endParaRPr lang="en-US" dirty="0" smtClean="0"/>
          </a:p>
          <a:p>
            <a:r>
              <a:rPr lang="en-US" dirty="0" smtClean="0"/>
              <a:t>What role did it play in their lives?</a:t>
            </a:r>
          </a:p>
          <a:p>
            <a:endParaRPr lang="en-US" dirty="0" smtClean="0"/>
          </a:p>
          <a:p>
            <a:r>
              <a:rPr lang="en-US" dirty="0" smtClean="0"/>
              <a:t>What bearing did it have on their education as young citizens? </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to the Past</a:t>
            </a:r>
            <a:endParaRPr lang="en-US" dirty="0"/>
          </a:p>
        </p:txBody>
      </p:sp>
      <p:sp>
        <p:nvSpPr>
          <p:cNvPr id="3" name="Content Placeholder 2"/>
          <p:cNvSpPr>
            <a:spLocks noGrp="1"/>
          </p:cNvSpPr>
          <p:nvPr>
            <p:ph idx="1"/>
          </p:nvPr>
        </p:nvSpPr>
        <p:spPr/>
        <p:txBody>
          <a:bodyPr>
            <a:normAutofit/>
          </a:bodyPr>
          <a:lstStyle/>
          <a:p>
            <a:r>
              <a:rPr lang="en-US" dirty="0" smtClean="0"/>
              <a:t>Archival records of the Elementary Correspondence School (ECS), established in 1919.</a:t>
            </a:r>
          </a:p>
          <a:p>
            <a:r>
              <a:rPr lang="en-US" dirty="0" smtClean="0"/>
              <a:t> ECS operated by the then-named Department of Education of British Columbia</a:t>
            </a:r>
          </a:p>
          <a:p>
            <a:r>
              <a:rPr lang="en-US" dirty="0" smtClean="0"/>
              <a:t>Curricular materials sent to families in remote, underserviced areas who requested them for their children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Letters from Children to the ECS – 1920s and 1930s</a:t>
            </a:r>
            <a:endParaRPr lang="en-US" sz="3200" dirty="0"/>
          </a:p>
        </p:txBody>
      </p:sp>
      <p:pic>
        <p:nvPicPr>
          <p:cNvPr id="8" name="Content Placeholder 7" descr="ECS letter Large.pdf"/>
          <p:cNvPicPr>
            <a:picLocks noGrp="1" noChangeAspect="1"/>
          </p:cNvPicPr>
          <p:nvPr>
            <p:ph idx="1"/>
          </p:nvPr>
        </p:nvPicPr>
        <p:blipFill>
          <a:blip r:embed="rId2"/>
          <a:srcRect l="-25126" r="-25126"/>
          <a:stretch>
            <a:fillRect/>
          </a:stretch>
        </p:blipFill>
        <p:spPr>
          <a:xfrm>
            <a:off x="-1199759" y="1417638"/>
            <a:ext cx="11829144" cy="5098014"/>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Voices left out</a:t>
            </a:r>
            <a:endParaRPr lang="en-US" dirty="0"/>
          </a:p>
        </p:txBody>
      </p:sp>
      <p:sp>
        <p:nvSpPr>
          <p:cNvPr id="3" name="Content Placeholder 2"/>
          <p:cNvSpPr>
            <a:spLocks noGrp="1"/>
          </p:cNvSpPr>
          <p:nvPr>
            <p:ph idx="1"/>
          </p:nvPr>
        </p:nvSpPr>
        <p:spPr/>
        <p:txBody>
          <a:bodyPr/>
          <a:lstStyle/>
          <a:p>
            <a:r>
              <a:rPr lang="en-US" dirty="0" smtClean="0"/>
              <a:t>Letters are dominated by White Anglo-Celtic perspective</a:t>
            </a:r>
          </a:p>
          <a:p>
            <a:r>
              <a:rPr lang="en-US" dirty="0" smtClean="0"/>
              <a:t>Colonization of Canada, BC decimated the Aboriginal population and displaced Aboriginal peoples in province from their home territories</a:t>
            </a:r>
          </a:p>
          <a:p>
            <a:r>
              <a:rPr lang="en-US" dirty="0" smtClean="0"/>
              <a:t>“silences” speak instead to the workings of unequal and oppressive relations of power in the history of BC and Canada </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Themes</a:t>
            </a:r>
            <a:endParaRPr lang="en-US" dirty="0"/>
          </a:p>
        </p:txBody>
      </p:sp>
      <p:sp>
        <p:nvSpPr>
          <p:cNvPr id="3" name="Content Placeholder 2"/>
          <p:cNvSpPr>
            <a:spLocks noGrp="1"/>
          </p:cNvSpPr>
          <p:nvPr>
            <p:ph idx="1"/>
          </p:nvPr>
        </p:nvSpPr>
        <p:spPr/>
        <p:txBody>
          <a:bodyPr>
            <a:normAutofit/>
          </a:bodyPr>
          <a:lstStyle/>
          <a:p>
            <a:r>
              <a:rPr lang="en-US" dirty="0" smtClean="0"/>
              <a:t>1) Negotiations with an often-harsh physical environment that both challenged the process of securing access to public schooling. </a:t>
            </a:r>
          </a:p>
          <a:p>
            <a:r>
              <a:rPr lang="en-US" dirty="0" smtClean="0"/>
              <a:t>2) Key role that the landscape played in shaping young White settlers’ culture, their sense of self, and their belonging to broader communities of family, peers, and nation.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479</TotalTime>
  <Words>1172</Words>
  <Application>Microsoft Macintosh PowerPoint</Application>
  <PresentationFormat>On-screen Show (4:3)</PresentationFormat>
  <Paragraphs>77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Travelogue</vt:lpstr>
      <vt:lpstr>IACDC 2014 Educating Youth for Democratic Futures Moroccan Centre for Civic Education Marrakesh, Morocco</vt:lpstr>
      <vt:lpstr>Care for the Environment and Active Citizenship</vt:lpstr>
      <vt:lpstr>C.A.R.E</vt:lpstr>
      <vt:lpstr>The Child in the ELE Framework</vt:lpstr>
      <vt:lpstr>Research Questions</vt:lpstr>
      <vt:lpstr>Turning to the Past</vt:lpstr>
      <vt:lpstr>Letters from Children to the ECS – 1920s and 1930s</vt:lpstr>
      <vt:lpstr>Voices left out</vt:lpstr>
      <vt:lpstr>Emerging Themes</vt:lpstr>
      <vt:lpstr>Central Argument</vt:lpstr>
      <vt:lpstr>Historicizing the Contemporary Focus on Environmental Citizenship</vt:lpstr>
      <vt:lpstr>Negotiating the Landscape</vt:lpstr>
      <vt:lpstr>PowerPoint Presentation</vt:lpstr>
      <vt:lpstr>Anxiety over Schooling</vt:lpstr>
      <vt:lpstr>The Land is My School</vt:lpstr>
      <vt:lpstr>C.A.R.E</vt:lpstr>
      <vt:lpstr>PowerPoint Presentation</vt:lpstr>
      <vt:lpstr>PowerPoint Presentation</vt:lpstr>
      <vt:lpstr>Children’s Connection to the Land – Complex Systems and Kid’s Labour</vt:lpstr>
      <vt:lpstr>Children’s Connection to the Land – Aesthetic Appreciation</vt:lpstr>
      <vt:lpstr>Children’s Connection to the Land – Ethics of Respect</vt:lpstr>
      <vt:lpstr>Conclusions</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Office 2004 Test Drive User Mona</dc:creator>
  <cp:keywords/>
  <cp:lastModifiedBy>Mona Gleason</cp:lastModifiedBy>
  <cp:revision>13</cp:revision>
  <dcterms:created xsi:type="dcterms:W3CDTF">2014-02-14T00:00:19Z</dcterms:created>
  <dcterms:modified xsi:type="dcterms:W3CDTF">2016-05-12T15:35:19Z</dcterms:modified>
</cp:coreProperties>
</file>