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70" r:id="rId5"/>
    <p:sldId id="271" r:id="rId6"/>
    <p:sldId id="272" r:id="rId7"/>
    <p:sldId id="273" r:id="rId8"/>
    <p:sldId id="276" r:id="rId9"/>
    <p:sldId id="298" r:id="rId10"/>
    <p:sldId id="295" r:id="rId11"/>
    <p:sldId id="259" r:id="rId12"/>
    <p:sldId id="274" r:id="rId13"/>
    <p:sldId id="262" r:id="rId14"/>
    <p:sldId id="263" r:id="rId15"/>
    <p:sldId id="264" r:id="rId16"/>
    <p:sldId id="265" r:id="rId17"/>
    <p:sldId id="275" r:id="rId18"/>
    <p:sldId id="266" r:id="rId19"/>
    <p:sldId id="267" r:id="rId20"/>
    <p:sldId id="268" r:id="rId21"/>
    <p:sldId id="269" r:id="rId22"/>
    <p:sldId id="277" r:id="rId23"/>
    <p:sldId id="279" r:id="rId24"/>
    <p:sldId id="281" r:id="rId25"/>
    <p:sldId id="291" r:id="rId26"/>
    <p:sldId id="292" r:id="rId27"/>
    <p:sldId id="293" r:id="rId28"/>
    <p:sldId id="294" r:id="rId29"/>
    <p:sldId id="299" r:id="rId30"/>
    <p:sldId id="283" r:id="rId31"/>
    <p:sldId id="282" r:id="rId32"/>
    <p:sldId id="297" r:id="rId33"/>
    <p:sldId id="289" r:id="rId34"/>
    <p:sldId id="290" r:id="rId35"/>
    <p:sldId id="284" r:id="rId36"/>
    <p:sldId id="285" r:id="rId37"/>
    <p:sldId id="286" r:id="rId38"/>
    <p:sldId id="29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tt Gilley" userId="40c97715-38a3-4eab-a886-4dab5b4d7fd1" providerId="ADAL" clId="{6F5744EC-844B-4C95-8B1F-547B5B4531D7}"/>
    <pc:docChg chg="modSld">
      <pc:chgData name="Brett Gilley" userId="40c97715-38a3-4eab-a886-4dab5b4d7fd1" providerId="ADAL" clId="{6F5744EC-844B-4C95-8B1F-547B5B4531D7}" dt="2025-07-10T23:09:26.944" v="1"/>
      <pc:docMkLst>
        <pc:docMk/>
      </pc:docMkLst>
      <pc:sldChg chg="modTransition">
        <pc:chgData name="Brett Gilley" userId="40c97715-38a3-4eab-a886-4dab5b4d7fd1" providerId="ADAL" clId="{6F5744EC-844B-4C95-8B1F-547B5B4531D7}" dt="2025-07-10T23:09:26.944" v="1"/>
        <pc:sldMkLst>
          <pc:docMk/>
          <pc:sldMk cId="2129729883" sldId="289"/>
        </pc:sldMkLst>
      </pc:sldChg>
      <pc:sldChg chg="modTransition">
        <pc:chgData name="Brett Gilley" userId="40c97715-38a3-4eab-a886-4dab5b4d7fd1" providerId="ADAL" clId="{6F5744EC-844B-4C95-8B1F-547B5B4531D7}" dt="2025-07-10T23:09:26.944" v="1"/>
        <pc:sldMkLst>
          <pc:docMk/>
          <pc:sldMk cId="4224831757" sldId="290"/>
        </pc:sldMkLst>
      </pc:sldChg>
      <pc:sldChg chg="modTransition">
        <pc:chgData name="Brett Gilley" userId="40c97715-38a3-4eab-a886-4dab5b4d7fd1" providerId="ADAL" clId="{6F5744EC-844B-4C95-8B1F-547B5B4531D7}" dt="2025-07-10T23:09:16.881" v="0"/>
        <pc:sldMkLst>
          <pc:docMk/>
          <pc:sldMk cId="33266134" sldId="298"/>
        </pc:sldMkLst>
      </pc:sldChg>
    </pc:docChg>
  </pc:docChgLst>
  <pc:docChgLst>
    <pc:chgData name="Brett Gilley" userId="40c97715-38a3-4eab-a886-4dab5b4d7fd1" providerId="ADAL" clId="{B401D48D-940F-4336-8B32-FC5DBB886866}"/>
  </pc:docChgLst>
  <pc:docChgLst>
    <pc:chgData name="Brett Gilley" userId="40c97715-38a3-4eab-a886-4dab5b4d7fd1" providerId="ADAL" clId="{BD473E60-3D43-4FF3-8537-CD18D9C97A5E}"/>
  </pc:docChgLst>
  <pc:docChgLst>
    <pc:chgData name="Brett Gilley" userId="40c97715-38a3-4eab-a886-4dab5b4d7fd1" providerId="ADAL" clId="{4EEA1A1B-B2B3-4A99-9650-29CF21CD2473}"/>
    <pc:docChg chg="custSel addSld modSld sldOrd">
      <pc:chgData name="Brett Gilley" userId="40c97715-38a3-4eab-a886-4dab5b4d7fd1" providerId="ADAL" clId="{4EEA1A1B-B2B3-4A99-9650-29CF21CD2473}" dt="2025-07-10T22:09:40.536" v="429"/>
      <pc:docMkLst>
        <pc:docMk/>
      </pc:docMkLst>
      <pc:sldChg chg="modSp">
        <pc:chgData name="Brett Gilley" userId="40c97715-38a3-4eab-a886-4dab5b4d7fd1" providerId="ADAL" clId="{4EEA1A1B-B2B3-4A99-9650-29CF21CD2473}" dt="2025-07-10T16:26:30.337" v="17" actId="20577"/>
        <pc:sldMkLst>
          <pc:docMk/>
          <pc:sldMk cId="1924414760" sldId="256"/>
        </pc:sldMkLst>
        <pc:spChg chg="mod">
          <ac:chgData name="Brett Gilley" userId="40c97715-38a3-4eab-a886-4dab5b4d7fd1" providerId="ADAL" clId="{4EEA1A1B-B2B3-4A99-9650-29CF21CD2473}" dt="2025-07-10T16:26:30.337" v="17" actId="20577"/>
          <ac:spMkLst>
            <pc:docMk/>
            <pc:sldMk cId="1924414760" sldId="256"/>
            <ac:spMk id="2" creationId="{00000000-0000-0000-0000-000000000000}"/>
          </ac:spMkLst>
        </pc:spChg>
      </pc:sldChg>
      <pc:sldChg chg="modSp">
        <pc:chgData name="Brett Gilley" userId="40c97715-38a3-4eab-a886-4dab5b4d7fd1" providerId="ADAL" clId="{4EEA1A1B-B2B3-4A99-9650-29CF21CD2473}" dt="2025-07-10T20:23:52.948" v="34" actId="20577"/>
        <pc:sldMkLst>
          <pc:docMk/>
          <pc:sldMk cId="1121193472" sldId="257"/>
        </pc:sldMkLst>
        <pc:spChg chg="mod">
          <ac:chgData name="Brett Gilley" userId="40c97715-38a3-4eab-a886-4dab5b4d7fd1" providerId="ADAL" clId="{4EEA1A1B-B2B3-4A99-9650-29CF21CD2473}" dt="2025-07-10T20:23:52.948" v="34" actId="20577"/>
          <ac:spMkLst>
            <pc:docMk/>
            <pc:sldMk cId="1121193472" sldId="257"/>
            <ac:spMk id="3" creationId="{00000000-0000-0000-0000-000000000000}"/>
          </ac:spMkLst>
        </pc:spChg>
      </pc:sldChg>
      <pc:sldChg chg="modSp modTransition">
        <pc:chgData name="Brett Gilley" userId="40c97715-38a3-4eab-a886-4dab5b4d7fd1" providerId="ADAL" clId="{4EEA1A1B-B2B3-4A99-9650-29CF21CD2473}" dt="2025-07-10T20:47:16.669" v="406" actId="27636"/>
        <pc:sldMkLst>
          <pc:docMk/>
          <pc:sldMk cId="1364508040" sldId="276"/>
        </pc:sldMkLst>
        <pc:spChg chg="mod">
          <ac:chgData name="Brett Gilley" userId="40c97715-38a3-4eab-a886-4dab5b4d7fd1" providerId="ADAL" clId="{4EEA1A1B-B2B3-4A99-9650-29CF21CD2473}" dt="2025-07-10T20:47:16.669" v="406" actId="27636"/>
          <ac:spMkLst>
            <pc:docMk/>
            <pc:sldMk cId="1364508040" sldId="276"/>
            <ac:spMk id="3" creationId="{00000000-0000-0000-0000-000000000000}"/>
          </ac:spMkLst>
        </pc:spChg>
      </pc:sldChg>
      <pc:sldChg chg="ord modTransition">
        <pc:chgData name="Brett Gilley" userId="40c97715-38a3-4eab-a886-4dab5b4d7fd1" providerId="ADAL" clId="{4EEA1A1B-B2B3-4A99-9650-29CF21CD2473}" dt="2025-07-10T22:09:40.536" v="429"/>
        <pc:sldMkLst>
          <pc:docMk/>
          <pc:sldMk cId="2129729883" sldId="289"/>
        </pc:sldMkLst>
      </pc:sldChg>
      <pc:sldChg chg="ord modTransition">
        <pc:chgData name="Brett Gilley" userId="40c97715-38a3-4eab-a886-4dab5b4d7fd1" providerId="ADAL" clId="{4EEA1A1B-B2B3-4A99-9650-29CF21CD2473}" dt="2025-07-10T16:45:58.279" v="22"/>
        <pc:sldMkLst>
          <pc:docMk/>
          <pc:sldMk cId="4224831757" sldId="290"/>
        </pc:sldMkLst>
      </pc:sldChg>
      <pc:sldChg chg="modSp add modAnim">
        <pc:chgData name="Brett Gilley" userId="40c97715-38a3-4eab-a886-4dab5b4d7fd1" providerId="ADAL" clId="{4EEA1A1B-B2B3-4A99-9650-29CF21CD2473}" dt="2025-07-10T16:45:52.819" v="20" actId="20577"/>
        <pc:sldMkLst>
          <pc:docMk/>
          <pc:sldMk cId="578835740" sldId="297"/>
        </pc:sldMkLst>
        <pc:spChg chg="mod">
          <ac:chgData name="Brett Gilley" userId="40c97715-38a3-4eab-a886-4dab5b4d7fd1" providerId="ADAL" clId="{4EEA1A1B-B2B3-4A99-9650-29CF21CD2473}" dt="2025-07-10T16:45:52.819" v="20" actId="20577"/>
          <ac:spMkLst>
            <pc:docMk/>
            <pc:sldMk cId="578835740" sldId="297"/>
            <ac:spMk id="3" creationId="{00000000-0000-0000-0000-000000000000}"/>
          </ac:spMkLst>
        </pc:spChg>
      </pc:sldChg>
      <pc:sldChg chg="add">
        <pc:chgData name="Brett Gilley" userId="40c97715-38a3-4eab-a886-4dab5b4d7fd1" providerId="ADAL" clId="{4EEA1A1B-B2B3-4A99-9650-29CF21CD2473}" dt="2025-07-10T20:24:35.589" v="36"/>
        <pc:sldMkLst>
          <pc:docMk/>
          <pc:sldMk cId="33266134" sldId="298"/>
        </pc:sldMkLst>
      </pc:sldChg>
      <pc:sldChg chg="modSp add">
        <pc:chgData name="Brett Gilley" userId="40c97715-38a3-4eab-a886-4dab5b4d7fd1" providerId="ADAL" clId="{4EEA1A1B-B2B3-4A99-9650-29CF21CD2473}" dt="2025-07-10T21:55:55.434" v="427" actId="5793"/>
        <pc:sldMkLst>
          <pc:docMk/>
          <pc:sldMk cId="3305492685" sldId="299"/>
        </pc:sldMkLst>
        <pc:spChg chg="mod">
          <ac:chgData name="Brett Gilley" userId="40c97715-38a3-4eab-a886-4dab5b4d7fd1" providerId="ADAL" clId="{4EEA1A1B-B2B3-4A99-9650-29CF21CD2473}" dt="2025-07-10T21:55:55.434" v="427" actId="5793"/>
          <ac:spMkLst>
            <pc:docMk/>
            <pc:sldMk cId="3305492685" sldId="299"/>
            <ac:spMk id="2" creationId="{BDE187DA-928A-411A-BFFB-915A2021CC5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BBA8-2CDF-4AD3-8E9A-0359611EF017}" type="datetimeFigureOut">
              <a:rPr lang="en-CA" smtClean="0"/>
              <a:t>2025-07-10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931-AEB8-4422-8F64-277C9ED843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93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BBA8-2CDF-4AD3-8E9A-0359611EF017}" type="datetimeFigureOut">
              <a:rPr lang="en-CA" smtClean="0"/>
              <a:t>2025-07-10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931-AEB8-4422-8F64-277C9ED843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14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BBA8-2CDF-4AD3-8E9A-0359611EF017}" type="datetimeFigureOut">
              <a:rPr lang="en-CA" smtClean="0"/>
              <a:t>2025-07-10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931-AEB8-4422-8F64-277C9ED843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220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BBA8-2CDF-4AD3-8E9A-0359611EF017}" type="datetimeFigureOut">
              <a:rPr lang="en-CA" smtClean="0"/>
              <a:t>2025-07-10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931-AEB8-4422-8F64-277C9ED843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563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BBA8-2CDF-4AD3-8E9A-0359611EF017}" type="datetimeFigureOut">
              <a:rPr lang="en-CA" smtClean="0"/>
              <a:t>2025-07-10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931-AEB8-4422-8F64-277C9ED843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69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BBA8-2CDF-4AD3-8E9A-0359611EF017}" type="datetimeFigureOut">
              <a:rPr lang="en-CA" smtClean="0"/>
              <a:t>2025-07-10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931-AEB8-4422-8F64-277C9ED843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46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BBA8-2CDF-4AD3-8E9A-0359611EF017}" type="datetimeFigureOut">
              <a:rPr lang="en-CA" smtClean="0"/>
              <a:t>2025-07-10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931-AEB8-4422-8F64-277C9ED843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20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BBA8-2CDF-4AD3-8E9A-0359611EF017}" type="datetimeFigureOut">
              <a:rPr lang="en-CA" smtClean="0"/>
              <a:t>2025-07-10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931-AEB8-4422-8F64-277C9ED843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82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BBA8-2CDF-4AD3-8E9A-0359611EF017}" type="datetimeFigureOut">
              <a:rPr lang="en-CA" smtClean="0"/>
              <a:t>2025-07-10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931-AEB8-4422-8F64-277C9ED843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65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BBA8-2CDF-4AD3-8E9A-0359611EF017}" type="datetimeFigureOut">
              <a:rPr lang="en-CA" smtClean="0"/>
              <a:t>2025-07-10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931-AEB8-4422-8F64-277C9ED843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119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BBA8-2CDF-4AD3-8E9A-0359611EF017}" type="datetimeFigureOut">
              <a:rPr lang="en-CA" smtClean="0"/>
              <a:t>2025-07-10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7931-AEB8-4422-8F64-277C9ED843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07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BBA8-2CDF-4AD3-8E9A-0359611EF017}" type="datetimeFigureOut">
              <a:rPr lang="en-CA" smtClean="0"/>
              <a:t>2025-07-10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37931-AEB8-4422-8F64-277C9ED843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86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vancouver.ca/parks-recreation-culture/queen-elizabeth-park.aspx" TargetMode="External"/><Relationship Id="rId2" Type="http://schemas.openxmlformats.org/officeDocument/2006/relationships/hyperlink" Target="https://en.wikipedia.org/wiki/Constructivism_(philosophy_of_education)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Principles of Higher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64000"/>
            <a:ext cx="9144000" cy="2277532"/>
          </a:xfrm>
        </p:spPr>
        <p:txBody>
          <a:bodyPr>
            <a:normAutofit/>
          </a:bodyPr>
          <a:lstStyle/>
          <a:p>
            <a:r>
              <a:rPr lang="en-US" sz="2800" dirty="0"/>
              <a:t>(and some thoughts on teaching large classes)</a:t>
            </a:r>
          </a:p>
          <a:p>
            <a:endParaRPr lang="en-US" sz="2800" dirty="0"/>
          </a:p>
          <a:p>
            <a:r>
              <a:rPr lang="en-US" sz="2800" dirty="0"/>
              <a:t>Brett Gilley </a:t>
            </a:r>
          </a:p>
          <a:p>
            <a:r>
              <a:rPr lang="en-US" sz="2800" dirty="0"/>
              <a:t>bgilley@eoas.ubc.ca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924414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Foundational Theories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do this?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“All models are wrong, some models are useful” </a:t>
            </a:r>
          </a:p>
          <a:p>
            <a:pPr marL="0" indent="0">
              <a:buNone/>
            </a:pPr>
            <a:r>
              <a:rPr lang="en-US" i="1" dirty="0"/>
              <a:t>Attributed to George Box</a:t>
            </a:r>
            <a:endParaRPr lang="en-CA" i="1" dirty="0"/>
          </a:p>
          <a:p>
            <a:pPr marL="0" indent="0">
              <a:buNone/>
            </a:pPr>
            <a:r>
              <a:rPr lang="en-US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47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think of learning?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Talk to your neighbour</a:t>
            </a:r>
          </a:p>
          <a:p>
            <a:r>
              <a:rPr lang="en-US" dirty="0"/>
              <a:t>How do you learn? </a:t>
            </a:r>
          </a:p>
          <a:p>
            <a:r>
              <a:rPr lang="en-US" dirty="0"/>
              <a:t>What do you think helps you?</a:t>
            </a:r>
          </a:p>
          <a:p>
            <a:r>
              <a:rPr lang="en-US" dirty="0"/>
              <a:t>What do you think does not help you?  </a:t>
            </a:r>
          </a:p>
          <a:p>
            <a:r>
              <a:rPr lang="en-US" dirty="0"/>
              <a:t>What is happening in your head when you learn?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510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1 Lecture!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876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older ideas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325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older ideas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1) Pragmatism (John Dewey 1859-1952)</a:t>
            </a:r>
          </a:p>
          <a:p>
            <a:pPr marL="0" indent="0">
              <a:buNone/>
            </a:pPr>
            <a:r>
              <a:rPr lang="en-US" dirty="0"/>
              <a:t>Summary</a:t>
            </a:r>
          </a:p>
          <a:p>
            <a:pPr marL="0" indent="0">
              <a:buNone/>
            </a:pPr>
            <a:r>
              <a:rPr lang="en-US" dirty="0"/>
              <a:t>Schooling was not good enough</a:t>
            </a:r>
          </a:p>
          <a:p>
            <a:pPr marL="0" indent="0">
              <a:buNone/>
            </a:pPr>
            <a:r>
              <a:rPr lang="en-US" dirty="0"/>
              <a:t>“too teacher centered” </a:t>
            </a:r>
          </a:p>
          <a:p>
            <a:pPr marL="0" indent="0">
              <a:buNone/>
            </a:pPr>
            <a:r>
              <a:rPr lang="en-US" dirty="0"/>
              <a:t>Should be more learner centered – guided experiences not authoritarian instruction</a:t>
            </a:r>
          </a:p>
          <a:p>
            <a:pPr marL="0" indent="0">
              <a:buNone/>
            </a:pPr>
            <a:r>
              <a:rPr lang="en-US" dirty="0"/>
              <a:t>Learning is life, not just preparation for life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5262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older ideas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2) Behaviorism (Edward Thorndike, John B. Watson, B.F. Skinner)</a:t>
            </a:r>
          </a:p>
          <a:p>
            <a:pPr marL="0" indent="0">
              <a:buNone/>
            </a:pPr>
            <a:r>
              <a:rPr lang="en-US" dirty="0"/>
              <a:t>Learners are “passive”</a:t>
            </a:r>
          </a:p>
          <a:p>
            <a:pPr marL="0" indent="0">
              <a:buNone/>
            </a:pPr>
            <a:r>
              <a:rPr lang="en-US" dirty="0"/>
              <a:t>Learning is a change in behavior</a:t>
            </a:r>
          </a:p>
          <a:p>
            <a:pPr marL="0" indent="0">
              <a:buNone/>
            </a:pPr>
            <a:r>
              <a:rPr lang="en-US" dirty="0"/>
              <a:t>Behavior is influenced by positive or negative feedback</a:t>
            </a:r>
          </a:p>
          <a:p>
            <a:pPr marL="0" indent="0">
              <a:buNone/>
            </a:pPr>
            <a:r>
              <a:rPr lang="en-US" dirty="0"/>
              <a:t>Genetics is important (Note: This is not true for humans)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331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older ideas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3) </a:t>
            </a:r>
            <a:r>
              <a:rPr lang="en-CA" dirty="0"/>
              <a:t>Cognitivism</a:t>
            </a:r>
          </a:p>
          <a:p>
            <a:pPr marL="0" indent="0">
              <a:buNone/>
            </a:pPr>
            <a:r>
              <a:rPr lang="en-US" dirty="0"/>
              <a:t>What happens in the mind is important</a:t>
            </a:r>
          </a:p>
          <a:p>
            <a:pPr marL="0" indent="0">
              <a:buNone/>
            </a:pPr>
            <a:r>
              <a:rPr lang="en-US" dirty="0"/>
              <a:t>Humans are like computers – new input causes processing which changes the mind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699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2: Big Jigsaw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2836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modern theory of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4) Constructivism (Lev Vygotsky, Jean Piaget)</a:t>
            </a:r>
          </a:p>
          <a:p>
            <a:pPr marL="0" indent="0">
              <a:buNone/>
            </a:pPr>
            <a:r>
              <a:rPr lang="en-US" dirty="0"/>
              <a:t>The learner is active in construction of knowledge</a:t>
            </a:r>
          </a:p>
          <a:p>
            <a:pPr marL="0" indent="0">
              <a:buNone/>
            </a:pPr>
            <a:r>
              <a:rPr lang="en-US" dirty="0"/>
              <a:t>Past experiences and culture are very important</a:t>
            </a:r>
          </a:p>
          <a:p>
            <a:pPr marL="0" indent="0">
              <a:buNone/>
            </a:pPr>
            <a:r>
              <a:rPr lang="en-US" dirty="0"/>
              <a:t>Each person will see things differently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330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themes of constructivism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Get into groups of 3!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966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A Secret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557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groups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1) Discuss the idea (make sure everyone understands)</a:t>
            </a:r>
          </a:p>
          <a:p>
            <a:pPr marL="0" indent="0">
              <a:buNone/>
            </a:pPr>
            <a:r>
              <a:rPr lang="en-US" dirty="0"/>
              <a:t>2) Why is this important to learning? </a:t>
            </a:r>
          </a:p>
          <a:p>
            <a:pPr marL="0" indent="0">
              <a:buNone/>
            </a:pPr>
            <a:r>
              <a:rPr lang="en-US" dirty="0"/>
              <a:t>3) What can you do in your class that uses this idea?</a:t>
            </a:r>
          </a:p>
          <a:p>
            <a:pPr marL="0" indent="0">
              <a:buNone/>
            </a:pPr>
            <a:r>
              <a:rPr lang="en-US" dirty="0"/>
              <a:t>4) How would this relate to teaching a larger class?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0639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groups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1) Discuss the idea (make sure everyone understands)</a:t>
            </a:r>
          </a:p>
          <a:p>
            <a:pPr marL="0" indent="0">
              <a:buNone/>
            </a:pPr>
            <a:r>
              <a:rPr lang="en-US" dirty="0"/>
              <a:t>2) Why is this important to learning? </a:t>
            </a:r>
          </a:p>
          <a:p>
            <a:pPr marL="0" indent="0">
              <a:buNone/>
            </a:pPr>
            <a:r>
              <a:rPr lang="en-US" dirty="0"/>
              <a:t>3) What can you do in your class that uses this idea?</a:t>
            </a:r>
          </a:p>
          <a:p>
            <a:pPr marL="0" indent="0">
              <a:buNone/>
            </a:pPr>
            <a:r>
              <a:rPr lang="en-US" dirty="0"/>
              <a:t>4) How would this relate to teaching a larger class?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Finally, how do all these ideas fit together? </a:t>
            </a:r>
          </a:p>
        </p:txBody>
      </p:sp>
    </p:spTree>
    <p:extLst>
      <p:ext uri="{BB962C8B-B14F-4D97-AF65-F5344CB8AC3E}">
        <p14:creationId xmlns:p14="http://schemas.microsoft.com/office/powerpoint/2010/main" val="200943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9/92/Zone_of_proximal_development.svg/1200px-Zone_of_proximal_developmen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75" y="280873"/>
            <a:ext cx="7005482" cy="642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48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osceles Triangle 12"/>
          <p:cNvSpPr/>
          <p:nvPr/>
        </p:nvSpPr>
        <p:spPr>
          <a:xfrm rot="10800000">
            <a:off x="2744900" y="1003412"/>
            <a:ext cx="6391008" cy="4436314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Isosceles Triangle 13"/>
          <p:cNvSpPr/>
          <p:nvPr/>
        </p:nvSpPr>
        <p:spPr>
          <a:xfrm>
            <a:off x="3294210" y="1571902"/>
            <a:ext cx="6391008" cy="4436314"/>
          </a:xfrm>
          <a:prstGeom prst="triangl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710832" y="1003412"/>
            <a:ext cx="6967242" cy="501706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 rot="16200000">
            <a:off x="-364143" y="2551963"/>
            <a:ext cx="4491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Level of Challenge</a:t>
            </a: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999527" y="6166131"/>
            <a:ext cx="4491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Level of Skill</a:t>
            </a:r>
            <a:endParaRPr lang="en-CA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702739" y="6008216"/>
            <a:ext cx="6900183" cy="381590"/>
            <a:chOff x="2702739" y="6008216"/>
            <a:chExt cx="6900183" cy="381590"/>
          </a:xfrm>
        </p:grpSpPr>
        <p:sp>
          <p:nvSpPr>
            <p:cNvPr id="9" name="TextBox 8"/>
            <p:cNvSpPr txBox="1"/>
            <p:nvPr/>
          </p:nvSpPr>
          <p:spPr>
            <a:xfrm>
              <a:off x="2702739" y="6020474"/>
              <a:ext cx="568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Low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0254" y="6008216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73365" y="1003412"/>
            <a:ext cx="403400" cy="5004803"/>
            <a:chOff x="2273365" y="1003412"/>
            <a:chExt cx="403400" cy="5004803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2173786" y="5539305"/>
              <a:ext cx="568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Low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185765" y="1125080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89498" y="2382685"/>
            <a:ext cx="1753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Fear, anxiety</a:t>
            </a:r>
            <a:endParaRPr lang="en-C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245067" y="4901397"/>
            <a:ext cx="133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Boredom</a:t>
            </a:r>
            <a:endParaRPr lang="en-CA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28882" y="1616081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Cannot do!</a:t>
            </a:r>
            <a:endParaRPr lang="en-CA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6959720" y="3677565"/>
            <a:ext cx="2713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Can do on their own!</a:t>
            </a:r>
            <a:endParaRPr lang="en-CA" sz="3600" dirty="0"/>
          </a:p>
        </p:txBody>
      </p:sp>
      <p:sp>
        <p:nvSpPr>
          <p:cNvPr id="21" name="TextBox 20"/>
          <p:cNvSpPr txBox="1"/>
          <p:nvPr/>
        </p:nvSpPr>
        <p:spPr>
          <a:xfrm rot="19483056">
            <a:off x="3351591" y="3295975"/>
            <a:ext cx="568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Zone of Proximal Development – can do with help or peers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01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 animBg="1"/>
      <p:bldP spid="6" grpId="0"/>
      <p:bldP spid="7" grpId="0"/>
      <p:bldP spid="15" grpId="0"/>
      <p:bldP spid="16" grpId="0"/>
      <p:bldP spid="17" grpId="0"/>
      <p:bldP spid="18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Hey! This works in a large class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it work for you?</a:t>
            </a:r>
          </a:p>
          <a:p>
            <a:r>
              <a:rPr lang="en-US" dirty="0"/>
              <a:t>Analyze it using constructivism</a:t>
            </a:r>
            <a:r>
              <a:rPr lang="en-CA" dirty="0"/>
              <a:t>. What did I do that relates too:</a:t>
            </a:r>
          </a:p>
          <a:p>
            <a:pPr marL="514350" indent="-514350">
              <a:buAutoNum type="arabicParenR"/>
            </a:pPr>
            <a:r>
              <a:rPr lang="en-US" dirty="0"/>
              <a:t>Social interaction</a:t>
            </a:r>
          </a:p>
          <a:p>
            <a:pPr marL="514350" indent="-514350">
              <a:buAutoNum type="arabicParenR"/>
            </a:pPr>
            <a:r>
              <a:rPr lang="en-US" dirty="0"/>
              <a:t>The More Knowledgeable Other</a:t>
            </a:r>
          </a:p>
          <a:p>
            <a:pPr marL="514350" indent="-514350">
              <a:buAutoNum type="arabicParenR"/>
            </a:pPr>
            <a:r>
              <a:rPr lang="en-US" dirty="0"/>
              <a:t>Zone of Proximal Development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30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implication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Scaffolding!</a:t>
            </a:r>
          </a:p>
          <a:p>
            <a:pPr marL="0" indent="0">
              <a:buNone/>
            </a:pPr>
            <a:r>
              <a:rPr lang="en-US" dirty="0"/>
              <a:t>What does this word mean?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3701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0"/>
            <a:ext cx="10229850" cy="68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33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-1"/>
            <a:ext cx="11258550" cy="68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83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implication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Scaffolding </a:t>
            </a:r>
          </a:p>
          <a:p>
            <a:pPr marL="0" indent="0">
              <a:buNone/>
            </a:pPr>
            <a:r>
              <a:rPr lang="en-US" dirty="0"/>
              <a:t>In teaching, scaffolding is building a lesson (or activity) with structures to help the students </a:t>
            </a:r>
          </a:p>
          <a:p>
            <a:pPr marL="0" indent="0">
              <a:buNone/>
            </a:pPr>
            <a:r>
              <a:rPr lang="en-US" dirty="0"/>
              <a:t>To keep them from failing (or falling)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pPr marL="0" indent="0">
              <a:buNone/>
            </a:pPr>
            <a:r>
              <a:rPr lang="en-US" dirty="0"/>
              <a:t>On a worksheet giving hints</a:t>
            </a:r>
          </a:p>
          <a:p>
            <a:pPr marL="0" indent="0">
              <a:buNone/>
            </a:pPr>
            <a:r>
              <a:rPr lang="en-US" dirty="0"/>
              <a:t>Making the task easier by removing unimportant details</a:t>
            </a:r>
          </a:p>
          <a:p>
            <a:pPr marL="0" indent="0">
              <a:buNone/>
            </a:pPr>
            <a:r>
              <a:rPr lang="en-US" dirty="0"/>
              <a:t>Helping them with a well timed lecture if they are confused </a:t>
            </a:r>
          </a:p>
        </p:txBody>
      </p:sp>
    </p:spTree>
    <p:extLst>
      <p:ext uri="{BB962C8B-B14F-4D97-AF65-F5344CB8AC3E}">
        <p14:creationId xmlns:p14="http://schemas.microsoft.com/office/powerpoint/2010/main" val="169840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87DA-928A-411A-BFFB-915A2021C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Large classes…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4FC4D-90C5-4DD5-B2C7-EA07BEC74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549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how to teach a topic “Foundations of pedagogy,” in an active way, to a large class</a:t>
            </a:r>
          </a:p>
          <a:p>
            <a:r>
              <a:rPr lang="en-US" dirty="0"/>
              <a:t>List and describe 4 models of learning</a:t>
            </a:r>
          </a:p>
          <a:p>
            <a:r>
              <a:rPr lang="en-US" dirty="0"/>
              <a:t>Analyze and create learning activities according to the model of constructivism</a:t>
            </a:r>
          </a:p>
          <a:p>
            <a:r>
              <a:rPr lang="en-US" dirty="0"/>
              <a:t>Reframe what you mean by “large class”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93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a large class?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051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 sigma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One on one tutors are best</a:t>
            </a:r>
          </a:p>
          <a:p>
            <a:pPr>
              <a:buNone/>
            </a:pPr>
            <a:r>
              <a:rPr lang="en-US" dirty="0"/>
              <a:t>&gt; 1 student results are similar:</a:t>
            </a:r>
          </a:p>
          <a:p>
            <a:pPr>
              <a:buNone/>
            </a:pPr>
            <a:r>
              <a:rPr lang="en-US" dirty="0"/>
              <a:t>Average of one standard deviation below one on one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525780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Bloom, Benjamin S. 1984 The 2 Sigma Problem: The Search for Methods of Group instruction as effective as One-to-One Tutoring. </a:t>
            </a:r>
            <a:r>
              <a:rPr lang="en-US" i="1" dirty="0"/>
              <a:t>Educational Researcher</a:t>
            </a:r>
            <a:r>
              <a:rPr lang="en-US" dirty="0"/>
              <a:t> Vol. 13, No. 6, pp. 4-16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Large Classes?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35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Large Classes?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$$$</a:t>
            </a:r>
          </a:p>
          <a:p>
            <a:r>
              <a:rPr lang="en-US" dirty="0"/>
              <a:t>Lots of TAs</a:t>
            </a:r>
          </a:p>
          <a:p>
            <a:r>
              <a:rPr lang="en-US" dirty="0"/>
              <a:t>Efficient/save time</a:t>
            </a:r>
          </a:p>
          <a:p>
            <a:r>
              <a:rPr lang="en-US" dirty="0"/>
              <a:t>Sense of achievement </a:t>
            </a:r>
          </a:p>
          <a:p>
            <a:r>
              <a:rPr lang="en-US" dirty="0"/>
              <a:t>Diversity</a:t>
            </a:r>
          </a:p>
          <a:p>
            <a:r>
              <a:rPr lang="en-US" dirty="0"/>
              <a:t>Statistics!</a:t>
            </a:r>
          </a:p>
          <a:p>
            <a:r>
              <a:rPr lang="en-US" dirty="0"/>
              <a:t>Famous</a:t>
            </a:r>
          </a:p>
          <a:p>
            <a:r>
              <a:rPr lang="en-US" dirty="0"/>
              <a:t>Students learn with each other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29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Large Classes?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Diverse perspectives</a:t>
            </a:r>
          </a:p>
          <a:p>
            <a:r>
              <a:rPr lang="en-US" dirty="0"/>
              <a:t>Efficient way to learn basics</a:t>
            </a:r>
          </a:p>
          <a:p>
            <a:r>
              <a:rPr lang="en-US" dirty="0"/>
              <a:t>Efficient for important scholars</a:t>
            </a:r>
          </a:p>
          <a:p>
            <a:r>
              <a:rPr lang="en-US" dirty="0"/>
              <a:t>Potential to build confidence</a:t>
            </a:r>
          </a:p>
          <a:p>
            <a:r>
              <a:rPr lang="en-US" dirty="0"/>
              <a:t>Community</a:t>
            </a:r>
          </a:p>
          <a:p>
            <a:r>
              <a:rPr lang="en-US" dirty="0"/>
              <a:t>Sense of safety (anonymous) </a:t>
            </a:r>
          </a:p>
          <a:p>
            <a:r>
              <a:rPr lang="en-US" dirty="0"/>
              <a:t>More chance of answer</a:t>
            </a:r>
          </a:p>
          <a:p>
            <a:r>
              <a:rPr lang="en-US" dirty="0"/>
              <a:t>You have an army…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large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Some final tips:</a:t>
            </a:r>
          </a:p>
          <a:p>
            <a:pPr marL="0" indent="0">
              <a:buNone/>
            </a:pPr>
            <a:r>
              <a:rPr lang="en-US" dirty="0"/>
              <a:t>Set up class culture on day 1</a:t>
            </a:r>
          </a:p>
          <a:p>
            <a:pPr marL="0" indent="0">
              <a:buNone/>
            </a:pPr>
            <a:r>
              <a:rPr lang="en-US" dirty="0"/>
              <a:t>Efficiency is important</a:t>
            </a:r>
          </a:p>
          <a:p>
            <a:pPr marL="0" indent="0">
              <a:buNone/>
            </a:pPr>
            <a:r>
              <a:rPr lang="en-US" dirty="0"/>
              <a:t>Adapt. If it works for 30, it should work for 500</a:t>
            </a:r>
          </a:p>
          <a:p>
            <a:pPr marL="0" indent="0">
              <a:buNone/>
            </a:pPr>
            <a:r>
              <a:rPr lang="en-US" dirty="0"/>
              <a:t>Use the whole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Some final tips:</a:t>
            </a:r>
          </a:p>
          <a:p>
            <a:pPr marL="0" indent="0">
              <a:buNone/>
            </a:pPr>
            <a:r>
              <a:rPr lang="en-US" dirty="0"/>
              <a:t>Still make eye contact</a:t>
            </a:r>
          </a:p>
          <a:p>
            <a:pPr marL="0" indent="0">
              <a:buNone/>
            </a:pPr>
            <a:r>
              <a:rPr lang="en-US" dirty="0"/>
              <a:t>Talk </a:t>
            </a:r>
            <a:r>
              <a:rPr lang="en-US" b="1" dirty="0"/>
              <a:t>to</a:t>
            </a:r>
            <a:r>
              <a:rPr lang="en-US" dirty="0"/>
              <a:t> them!</a:t>
            </a:r>
          </a:p>
          <a:p>
            <a:pPr marL="0" indent="0">
              <a:buNone/>
            </a:pPr>
            <a:r>
              <a:rPr lang="en-US" dirty="0"/>
              <a:t>Use technology if it helps</a:t>
            </a:r>
          </a:p>
          <a:p>
            <a:pPr marL="0" indent="0">
              <a:buNone/>
            </a:pPr>
            <a:r>
              <a:rPr lang="en-US" dirty="0"/>
              <a:t>Print their pictures, try to remember names, and use them (even if only a few)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I done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41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64ECE-5534-491E-8E88-2D8415A2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11F00-C10A-4E6E-ADAB-B762B829E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98876" cy="4351338"/>
          </a:xfrm>
        </p:spPr>
        <p:txBody>
          <a:bodyPr/>
          <a:lstStyle/>
          <a:p>
            <a:r>
              <a:rPr lang="en-CA" dirty="0"/>
              <a:t>Read:</a:t>
            </a:r>
          </a:p>
          <a:p>
            <a:pPr marL="0" indent="0">
              <a:buNone/>
            </a:pPr>
            <a:r>
              <a:rPr lang="en-CA" dirty="0">
                <a:hlinkClick r:id="rId2"/>
              </a:rPr>
              <a:t>https://en.wikipedia.org/wiki/Constructivism_(philosophy_of_education)</a:t>
            </a:r>
            <a:endParaRPr lang="en-CA" dirty="0"/>
          </a:p>
          <a:p>
            <a:endParaRPr lang="en-CA" dirty="0"/>
          </a:p>
          <a:p>
            <a:r>
              <a:rPr lang="en-CA" dirty="0"/>
              <a:t>Visit</a:t>
            </a:r>
          </a:p>
          <a:p>
            <a:pPr marL="0" indent="0">
              <a:buNone/>
            </a:pPr>
            <a:r>
              <a:rPr lang="en-CA" dirty="0"/>
              <a:t>Queen Elizabeth Park and the </a:t>
            </a:r>
            <a:r>
              <a:rPr lang="en-CA" dirty="0" err="1"/>
              <a:t>Bloedel</a:t>
            </a:r>
            <a:r>
              <a:rPr lang="en-CA" dirty="0"/>
              <a:t> Conservatory</a:t>
            </a:r>
          </a:p>
          <a:p>
            <a:pPr marL="0" indent="0">
              <a:buNone/>
            </a:pPr>
            <a:r>
              <a:rPr lang="en-CA" dirty="0">
                <a:hlinkClick r:id="rId3"/>
              </a:rPr>
              <a:t>https://vancouver.ca/parks-recreation-culture/queen-elizabeth-park.aspx</a:t>
            </a:r>
            <a:r>
              <a:rPr lang="en-CA" dirty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283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a large 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students is a “large class”</a:t>
            </a:r>
          </a:p>
        </p:txBody>
      </p:sp>
    </p:spTree>
    <p:extLst>
      <p:ext uri="{BB962C8B-B14F-4D97-AF65-F5344CB8AC3E}">
        <p14:creationId xmlns:p14="http://schemas.microsoft.com/office/powerpoint/2010/main" val="242822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a large 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 What are your reasons?</a:t>
            </a:r>
          </a:p>
        </p:txBody>
      </p:sp>
    </p:spTree>
    <p:extLst>
      <p:ext uri="{BB962C8B-B14F-4D97-AF65-F5344CB8AC3E}">
        <p14:creationId xmlns:p14="http://schemas.microsoft.com/office/powerpoint/2010/main" val="42448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of you have taught a large class? </a:t>
            </a:r>
          </a:p>
        </p:txBody>
      </p:sp>
    </p:spTree>
    <p:extLst>
      <p:ext uri="{BB962C8B-B14F-4D97-AF65-F5344CB8AC3E}">
        <p14:creationId xmlns:p14="http://schemas.microsoft.com/office/powerpoint/2010/main" val="396403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Think/Pair/Share</a:t>
            </a:r>
          </a:p>
          <a:p>
            <a:r>
              <a:rPr lang="en-US" dirty="0"/>
              <a:t>What concerns you about teaching large classes? What are the difficulties?</a:t>
            </a:r>
          </a:p>
        </p:txBody>
      </p:sp>
    </p:spTree>
    <p:extLst>
      <p:ext uri="{BB962C8B-B14F-4D97-AF65-F5344CB8AC3E}">
        <p14:creationId xmlns:p14="http://schemas.microsoft.com/office/powerpoint/2010/main" val="333978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 about large classes?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913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dirty="0"/>
              <a:t>Your list:</a:t>
            </a:r>
          </a:p>
          <a:p>
            <a:pPr marL="0" indent="0">
              <a:buNone/>
            </a:pPr>
            <a:r>
              <a:rPr lang="en-US" sz="3200" dirty="0"/>
              <a:t>Hard to do activities</a:t>
            </a:r>
          </a:p>
          <a:p>
            <a:pPr marL="0" indent="0">
              <a:buNone/>
            </a:pPr>
            <a:r>
              <a:rPr lang="en-US" sz="3200" dirty="0"/>
              <a:t>So many students</a:t>
            </a:r>
          </a:p>
          <a:p>
            <a:pPr marL="0" indent="0">
              <a:buNone/>
            </a:pPr>
            <a:r>
              <a:rPr lang="en-US" sz="3200" dirty="0"/>
              <a:t>Can’t speak to all</a:t>
            </a:r>
          </a:p>
          <a:p>
            <a:pPr marL="0" indent="0">
              <a:buNone/>
            </a:pPr>
            <a:r>
              <a:rPr lang="en-US" sz="3200" dirty="0"/>
              <a:t>Names</a:t>
            </a:r>
          </a:p>
          <a:p>
            <a:pPr marL="0" indent="0">
              <a:buNone/>
            </a:pPr>
            <a:r>
              <a:rPr lang="en-US" sz="3200" dirty="0"/>
              <a:t>Marking</a:t>
            </a:r>
          </a:p>
          <a:p>
            <a:pPr marL="0" indent="0">
              <a:buNone/>
            </a:pPr>
            <a:r>
              <a:rPr lang="en-US" sz="3200" dirty="0"/>
              <a:t>Student assessment</a:t>
            </a:r>
          </a:p>
          <a:p>
            <a:pPr marL="0" indent="0">
              <a:buNone/>
            </a:pPr>
            <a:r>
              <a:rPr lang="en-US" sz="3200" dirty="0"/>
              <a:t>Giving feedback to many</a:t>
            </a:r>
          </a:p>
          <a:p>
            <a:pPr marL="0" indent="0">
              <a:buNone/>
            </a:pPr>
            <a:r>
              <a:rPr lang="en-US" sz="3200" dirty="0"/>
              <a:t>Teaching schedule to meet all needs</a:t>
            </a:r>
          </a:p>
          <a:p>
            <a:pPr marL="0" indent="0">
              <a:buNone/>
            </a:pPr>
            <a:r>
              <a:rPr lang="en-US" sz="3200" dirty="0"/>
              <a:t>Get attention</a:t>
            </a:r>
          </a:p>
          <a:p>
            <a:pPr marL="0" indent="0">
              <a:buNone/>
            </a:pPr>
            <a:r>
              <a:rPr lang="en-US" sz="3200" dirty="0"/>
              <a:t>Teaching different levels, some need more help</a:t>
            </a:r>
          </a:p>
          <a:p>
            <a:pPr marL="0" indent="0">
              <a:buNone/>
            </a:pPr>
            <a:r>
              <a:rPr lang="en-US" sz="3200" dirty="0"/>
              <a:t>Differentiating the final assessment</a:t>
            </a:r>
          </a:p>
          <a:p>
            <a:pPr marL="0" indent="0">
              <a:buNone/>
            </a:pPr>
            <a:r>
              <a:rPr lang="en-US" sz="3200" dirty="0"/>
              <a:t>Eye contact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450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 about large classes?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91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Student attention</a:t>
            </a:r>
          </a:p>
          <a:p>
            <a:pPr marL="0" indent="0">
              <a:buNone/>
            </a:pPr>
            <a:r>
              <a:rPr lang="en-US" sz="3200" dirty="0"/>
              <a:t>Diversity –</a:t>
            </a:r>
          </a:p>
          <a:p>
            <a:pPr marL="0" indent="0">
              <a:buNone/>
            </a:pPr>
            <a:r>
              <a:rPr lang="en-US" sz="3200" dirty="0"/>
              <a:t>Communicating effectively</a:t>
            </a:r>
          </a:p>
          <a:p>
            <a:pPr marL="0" indent="0">
              <a:buNone/>
            </a:pPr>
            <a:r>
              <a:rPr lang="en-US" sz="3200" dirty="0"/>
              <a:t>Individual feedback</a:t>
            </a:r>
          </a:p>
          <a:p>
            <a:pPr marL="0" indent="0">
              <a:buNone/>
            </a:pPr>
            <a:r>
              <a:rPr lang="en-US" sz="3200" dirty="0"/>
              <a:t>Easily distracted</a:t>
            </a:r>
          </a:p>
          <a:p>
            <a:pPr marL="0" indent="0">
              <a:buNone/>
            </a:pPr>
            <a:r>
              <a:rPr lang="en-US" sz="3200" dirty="0"/>
              <a:t>Assessment</a:t>
            </a:r>
          </a:p>
          <a:p>
            <a:pPr marL="0" indent="0">
              <a:buNone/>
            </a:pPr>
            <a:r>
              <a:rPr lang="en-US" sz="3200" dirty="0"/>
              <a:t>Homework/marking</a:t>
            </a:r>
          </a:p>
          <a:p>
            <a:pPr marL="0" indent="0">
              <a:buNone/>
            </a:pPr>
            <a:r>
              <a:rPr lang="en-US" sz="3200" dirty="0"/>
              <a:t>Activities</a:t>
            </a:r>
          </a:p>
          <a:p>
            <a:pPr marL="0" indent="0">
              <a:buNone/>
            </a:pPr>
            <a:r>
              <a:rPr lang="en-US" sz="3200" dirty="0"/>
              <a:t>Difficult rooms</a:t>
            </a:r>
          </a:p>
          <a:p>
            <a:pPr marL="0" indent="0">
              <a:buNone/>
            </a:pPr>
            <a:r>
              <a:rPr lang="en-US" sz="3200" dirty="0"/>
              <a:t>Names</a:t>
            </a:r>
          </a:p>
          <a:p>
            <a:pPr marL="0" indent="0">
              <a:buNone/>
            </a:pPr>
            <a:r>
              <a:rPr lang="en-US" sz="3200" dirty="0"/>
              <a:t>Technical problems</a:t>
            </a:r>
          </a:p>
        </p:txBody>
      </p:sp>
    </p:spTree>
    <p:extLst>
      <p:ext uri="{BB962C8B-B14F-4D97-AF65-F5344CB8AC3E}">
        <p14:creationId xmlns:p14="http://schemas.microsoft.com/office/powerpoint/2010/main" val="3326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8051</TotalTime>
  <Words>960</Words>
  <Application>Microsoft Office PowerPoint</Application>
  <PresentationFormat>Widescreen</PresentationFormat>
  <Paragraphs>177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Principles of Higher Education</vt:lpstr>
      <vt:lpstr>A Secret</vt:lpstr>
      <vt:lpstr>Goals</vt:lpstr>
      <vt:lpstr>How big is a large class?</vt:lpstr>
      <vt:lpstr>How big is a large class?</vt:lpstr>
      <vt:lpstr>Large classes</vt:lpstr>
      <vt:lpstr>Large classes</vt:lpstr>
      <vt:lpstr>What is hard about large classes?</vt:lpstr>
      <vt:lpstr>What is hard about large classes?</vt:lpstr>
      <vt:lpstr>Some Foundational Theories</vt:lpstr>
      <vt:lpstr>How do we think of learning?</vt:lpstr>
      <vt:lpstr>Attempt 1 Lecture!</vt:lpstr>
      <vt:lpstr>Some older ideas</vt:lpstr>
      <vt:lpstr>Some older ideas</vt:lpstr>
      <vt:lpstr>Some older ideas</vt:lpstr>
      <vt:lpstr>Some older ideas</vt:lpstr>
      <vt:lpstr>Attempt 2: Big Jigsaw</vt:lpstr>
      <vt:lpstr>A more modern theory of learning</vt:lpstr>
      <vt:lpstr>Three themes of constructivism</vt:lpstr>
      <vt:lpstr>Expert groups</vt:lpstr>
      <vt:lpstr>Mixed groups</vt:lpstr>
      <vt:lpstr>PowerPoint Presentation</vt:lpstr>
      <vt:lpstr>PowerPoint Presentation</vt:lpstr>
      <vt:lpstr>Hey! This works in a large class</vt:lpstr>
      <vt:lpstr>Important implication</vt:lpstr>
      <vt:lpstr>PowerPoint Presentation</vt:lpstr>
      <vt:lpstr>PowerPoint Presentation</vt:lpstr>
      <vt:lpstr>Important implication</vt:lpstr>
      <vt:lpstr>Large classes…</vt:lpstr>
      <vt:lpstr>How big is a large class?</vt:lpstr>
      <vt:lpstr>The 2 sigma problem</vt:lpstr>
      <vt:lpstr>Benefits of Large Classes?</vt:lpstr>
      <vt:lpstr>Benefits of Large Classes?</vt:lpstr>
      <vt:lpstr>Benefits of Large Classes?</vt:lpstr>
      <vt:lpstr>Tips for large classes</vt:lpstr>
      <vt:lpstr>Tips</vt:lpstr>
      <vt:lpstr>What have I done today?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of Pedagogy in Higher Education</dc:title>
  <dc:creator>Brett Gilley</dc:creator>
  <cp:lastModifiedBy>Brett Gilley</cp:lastModifiedBy>
  <cp:revision>33</cp:revision>
  <dcterms:created xsi:type="dcterms:W3CDTF">2019-02-01T17:42:33Z</dcterms:created>
  <dcterms:modified xsi:type="dcterms:W3CDTF">2025-07-10T23:09:30Z</dcterms:modified>
</cp:coreProperties>
</file>