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327" r:id="rId5"/>
    <p:sldId id="328" r:id="rId6"/>
    <p:sldId id="387" r:id="rId7"/>
    <p:sldId id="414" r:id="rId8"/>
    <p:sldId id="291" r:id="rId9"/>
    <p:sldId id="306" r:id="rId10"/>
    <p:sldId id="316" r:id="rId11"/>
    <p:sldId id="317" r:id="rId12"/>
    <p:sldId id="309" r:id="rId13"/>
    <p:sldId id="326" r:id="rId14"/>
    <p:sldId id="319" r:id="rId15"/>
    <p:sldId id="340" r:id="rId16"/>
    <p:sldId id="321" r:id="rId17"/>
    <p:sldId id="332" r:id="rId18"/>
    <p:sldId id="393" r:id="rId19"/>
    <p:sldId id="418" r:id="rId20"/>
    <p:sldId id="420" r:id="rId21"/>
    <p:sldId id="353" r:id="rId22"/>
    <p:sldId id="421" r:id="rId23"/>
    <p:sldId id="354" r:id="rId24"/>
    <p:sldId id="355" r:id="rId25"/>
    <p:sldId id="356" r:id="rId26"/>
    <p:sldId id="357" r:id="rId27"/>
    <p:sldId id="422" r:id="rId28"/>
    <p:sldId id="359" r:id="rId29"/>
    <p:sldId id="397" r:id="rId30"/>
    <p:sldId id="333" r:id="rId31"/>
    <p:sldId id="358" r:id="rId32"/>
    <p:sldId id="394" r:id="rId33"/>
    <p:sldId id="381" r:id="rId34"/>
    <p:sldId id="361" r:id="rId35"/>
    <p:sldId id="362" r:id="rId36"/>
    <p:sldId id="364" r:id="rId37"/>
    <p:sldId id="365" r:id="rId38"/>
    <p:sldId id="360" r:id="rId39"/>
    <p:sldId id="366" r:id="rId40"/>
    <p:sldId id="378" r:id="rId41"/>
    <p:sldId id="379" r:id="rId42"/>
    <p:sldId id="339" r:id="rId43"/>
    <p:sldId id="405" r:id="rId44"/>
    <p:sldId id="396" r:id="rId45"/>
    <p:sldId id="389" r:id="rId46"/>
    <p:sldId id="390" r:id="rId47"/>
    <p:sldId id="391" r:id="rId48"/>
    <p:sldId id="392" r:id="rId49"/>
    <p:sldId id="407" r:id="rId50"/>
    <p:sldId id="415" r:id="rId51"/>
    <p:sldId id="399" r:id="rId52"/>
    <p:sldId id="404" r:id="rId53"/>
    <p:sldId id="413" r:id="rId54"/>
    <p:sldId id="331" r:id="rId5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584">
          <p15:clr>
            <a:srgbClr val="A4A3A4"/>
          </p15:clr>
        </p15:guide>
        <p15:guide id="3" orient="horz" pos="1296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1440">
          <p15:clr>
            <a:srgbClr val="A4A3A4"/>
          </p15:clr>
        </p15:guide>
        <p15:guide id="6" orient="horz" pos="1872">
          <p15:clr>
            <a:srgbClr val="A4A3A4"/>
          </p15:clr>
        </p15:guide>
        <p15:guide id="7" orient="horz" pos="1728">
          <p15:clr>
            <a:srgbClr val="A4A3A4"/>
          </p15:clr>
        </p15:guide>
        <p15:guide id="8" orient="horz" pos="1152">
          <p15:clr>
            <a:srgbClr val="A4A3A4"/>
          </p15:clr>
        </p15:guide>
        <p15:guide id="9" pos="2880">
          <p15:clr>
            <a:srgbClr val="A4A3A4"/>
          </p15:clr>
        </p15:guide>
        <p15:guide id="10" pos="1728">
          <p15:clr>
            <a:srgbClr val="A4A3A4"/>
          </p15:clr>
        </p15:guide>
        <p15:guide id="11" pos="721">
          <p15:clr>
            <a:srgbClr val="A4A3A4"/>
          </p15:clr>
        </p15:guide>
        <p15:guide id="12" pos="1144">
          <p15:clr>
            <a:srgbClr val="A4A3A4"/>
          </p15:clr>
        </p15:guide>
        <p15:guide id="13" pos="3455">
          <p15:clr>
            <a:srgbClr val="A4A3A4"/>
          </p15:clr>
        </p15:guide>
        <p15:guide id="14" pos="5184">
          <p15:clr>
            <a:srgbClr val="A4A3A4"/>
          </p15:clr>
        </p15:guide>
        <p15:guide id="15" pos="2305">
          <p15:clr>
            <a:srgbClr val="A4A3A4"/>
          </p15:clr>
        </p15:guide>
        <p15:guide id="16" pos="40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3FF"/>
    <a:srgbClr val="5B923C"/>
    <a:srgbClr val="0680FF"/>
    <a:srgbClr val="0C2344"/>
    <a:srgbClr val="001835"/>
    <a:srgbClr val="121A2C"/>
    <a:srgbClr val="0E1523"/>
    <a:srgbClr val="0B1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9" autoAdjust="0"/>
    <p:restoredTop sz="80308" autoAdjust="0"/>
  </p:normalViewPr>
  <p:slideViewPr>
    <p:cSldViewPr snapToObjects="1">
      <p:cViewPr varScale="1">
        <p:scale>
          <a:sx n="68" d="100"/>
          <a:sy n="68" d="100"/>
        </p:scale>
        <p:origin x="1570" y="53"/>
      </p:cViewPr>
      <p:guideLst>
        <p:guide orient="horz" pos="2160"/>
        <p:guide orient="horz" pos="1584"/>
        <p:guide orient="horz" pos="1296"/>
        <p:guide orient="horz" pos="1008"/>
        <p:guide orient="horz" pos="1440"/>
        <p:guide orient="horz" pos="1872"/>
        <p:guide orient="horz" pos="1728"/>
        <p:guide orient="horz" pos="1152"/>
        <p:guide pos="2880"/>
        <p:guide pos="1728"/>
        <p:guide pos="721"/>
        <p:guide pos="1144"/>
        <p:guide pos="3455"/>
        <p:guide pos="5184"/>
        <p:guide pos="2305"/>
        <p:guide pos="4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100" d="100"/>
          <a:sy n="100" d="100"/>
        </p:scale>
        <p:origin x="-428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Impact on teaching by Department- UBC 2014-15</a:t>
            </a:r>
          </a:p>
        </c:rich>
      </c:tx>
      <c:layout>
        <c:manualLayout>
          <c:xMode val="edge"/>
          <c:yMode val="edge"/>
          <c:x val="0.14886286878479399"/>
          <c:y val="7.77773658037938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625968332186905E-2"/>
          <c:y val="0.14380011713350599"/>
          <c:w val="0.90412143026500102"/>
          <c:h val="0.65982191139600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'[sei results.xlsx]Sheet1'!$B$1</c:f>
              <c:strCache>
                <c:ptCount val="1"/>
                <c:pt idx="0">
                  <c:v>% cred hrs changed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'[sei results.xlsx]Sheet1'!$A$2:$A$7</c:f>
              <c:strCache>
                <c:ptCount val="6"/>
                <c:pt idx="0">
                  <c:v>EOAS</c:v>
                </c:pt>
                <c:pt idx="1">
                  <c:v>PHY-AS</c:v>
                </c:pt>
                <c:pt idx="2">
                  <c:v>BIO*</c:v>
                </c:pt>
                <c:pt idx="3">
                  <c:v>STATS</c:v>
                </c:pt>
                <c:pt idx="4">
                  <c:v>CS</c:v>
                </c:pt>
                <c:pt idx="5">
                  <c:v>Math</c:v>
                </c:pt>
              </c:strCache>
            </c:strRef>
          </c:cat>
          <c:val>
            <c:numRef>
              <c:f>'[sei results.xlsx]Sheet1'!$B$2:$B$7</c:f>
              <c:numCache>
                <c:formatCode>General</c:formatCode>
                <c:ptCount val="6"/>
                <c:pt idx="0">
                  <c:v>85</c:v>
                </c:pt>
                <c:pt idx="1">
                  <c:v>75</c:v>
                </c:pt>
                <c:pt idx="2">
                  <c:v>62</c:v>
                </c:pt>
                <c:pt idx="3">
                  <c:v>83</c:v>
                </c:pt>
                <c:pt idx="4">
                  <c:v>86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0A-4DD8-BC9D-C1EA68FD7D2E}"/>
            </c:ext>
          </c:extLst>
        </c:ser>
        <c:ser>
          <c:idx val="1"/>
          <c:order val="1"/>
          <c:tx>
            <c:strRef>
              <c:f>'[sei results.xlsx]Sheet1'!$C$1</c:f>
              <c:strCache>
                <c:ptCount val="1"/>
                <c:pt idx="0">
                  <c:v>% faculty changed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'[sei results.xlsx]Sheet1'!$A$2:$A$7</c:f>
              <c:strCache>
                <c:ptCount val="6"/>
                <c:pt idx="0">
                  <c:v>EOAS</c:v>
                </c:pt>
                <c:pt idx="1">
                  <c:v>PHY-AS</c:v>
                </c:pt>
                <c:pt idx="2">
                  <c:v>BIO*</c:v>
                </c:pt>
                <c:pt idx="3">
                  <c:v>STATS</c:v>
                </c:pt>
                <c:pt idx="4">
                  <c:v>CS</c:v>
                </c:pt>
                <c:pt idx="5">
                  <c:v>Math</c:v>
                </c:pt>
              </c:strCache>
            </c:strRef>
          </c:cat>
          <c:val>
            <c:numRef>
              <c:f>'[sei results.xlsx]Sheet1'!$C$2:$C$7</c:f>
              <c:numCache>
                <c:formatCode>General</c:formatCode>
                <c:ptCount val="6"/>
                <c:pt idx="0">
                  <c:v>93</c:v>
                </c:pt>
                <c:pt idx="1">
                  <c:v>56</c:v>
                </c:pt>
                <c:pt idx="2">
                  <c:v>36</c:v>
                </c:pt>
                <c:pt idx="3">
                  <c:v>88</c:v>
                </c:pt>
                <c:pt idx="4">
                  <c:v>62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0A-4DD8-BC9D-C1EA68FD7D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3086472"/>
        <c:axId val="433088040"/>
      </c:barChart>
      <c:catAx>
        <c:axId val="433086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88040"/>
        <c:crosses val="autoZero"/>
        <c:auto val="1"/>
        <c:lblAlgn val="ctr"/>
        <c:lblOffset val="100"/>
        <c:noMultiLvlLbl val="0"/>
      </c:catAx>
      <c:valAx>
        <c:axId val="433088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86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3346370712204103"/>
          <c:y val="7.9318281398696899E-2"/>
          <c:w val="0.36603260984327102"/>
          <c:h val="0.16072432388529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A736D4-B858-514F-B98E-68454AC3FAD0}" type="doc">
      <dgm:prSet loTypeId="urn:microsoft.com/office/officeart/2005/8/layout/venn1" loCatId="" qsTypeId="urn:microsoft.com/office/officeart/2005/8/quickstyle/3D4" qsCatId="3D" csTypeId="urn:microsoft.com/office/officeart/2005/8/colors/colorful3" csCatId="colorful" phldr="1"/>
      <dgm:spPr/>
    </dgm:pt>
    <dgm:pt modelId="{E9A17647-DA72-C44C-99F1-DD6105FB8BA2}">
      <dgm:prSet phldrT="[Text]" custT="1"/>
      <dgm:spPr>
        <a:solidFill>
          <a:schemeClr val="accent1">
            <a:lumMod val="50000"/>
            <a:lumOff val="50000"/>
            <a:alpha val="50000"/>
          </a:schemeClr>
        </a:solidFill>
      </dgm:spPr>
      <dgm:t>
        <a:bodyPr/>
        <a:lstStyle/>
        <a:p>
          <a:r>
            <a:rPr lang="en-US" sz="2500" dirty="0">
              <a:solidFill>
                <a:srgbClr val="FFFFFF"/>
              </a:solidFill>
              <a:latin typeface="Times"/>
              <a:cs typeface="Times"/>
            </a:rPr>
            <a:t>Disciplinary Knowledge</a:t>
          </a:r>
          <a:r>
            <a:rPr lang="zh-CN" altLang="en-US" sz="2500" dirty="0">
              <a:solidFill>
                <a:srgbClr val="FFFFFF"/>
              </a:solidFill>
              <a:latin typeface="Times"/>
              <a:cs typeface="Times"/>
            </a:rPr>
            <a:t>       学科知识</a:t>
          </a:r>
          <a:endParaRPr lang="en-US" sz="2500" dirty="0">
            <a:solidFill>
              <a:srgbClr val="FFFFFF"/>
            </a:solidFill>
            <a:latin typeface="Times"/>
            <a:cs typeface="Times"/>
          </a:endParaRPr>
        </a:p>
      </dgm:t>
    </dgm:pt>
    <dgm:pt modelId="{99B4D773-856E-C843-B656-4A11DB990CA3}" type="parTrans" cxnId="{E436147F-758A-6042-A715-A42395AE2702}">
      <dgm:prSet/>
      <dgm:spPr/>
      <dgm:t>
        <a:bodyPr/>
        <a:lstStyle/>
        <a:p>
          <a:endParaRPr lang="en-US" sz="6600">
            <a:solidFill>
              <a:srgbClr val="FFFFFF"/>
            </a:solidFill>
            <a:latin typeface="Times"/>
            <a:cs typeface="Times"/>
          </a:endParaRPr>
        </a:p>
      </dgm:t>
    </dgm:pt>
    <dgm:pt modelId="{2A726A6A-2F1E-6B4E-95E4-38AEACEA65FE}" type="sibTrans" cxnId="{E436147F-758A-6042-A715-A42395AE2702}">
      <dgm:prSet/>
      <dgm:spPr/>
      <dgm:t>
        <a:bodyPr/>
        <a:lstStyle/>
        <a:p>
          <a:endParaRPr lang="en-US" sz="6600">
            <a:solidFill>
              <a:srgbClr val="FFFFFF"/>
            </a:solidFill>
            <a:latin typeface="Times"/>
            <a:cs typeface="Times"/>
          </a:endParaRPr>
        </a:p>
      </dgm:t>
    </dgm:pt>
    <dgm:pt modelId="{6B20DE17-2B47-5B46-BB18-A04533BC1E9B}">
      <dgm:prSet phldrT="[Text]" custT="1"/>
      <dgm:spPr>
        <a:solidFill>
          <a:srgbClr val="39B7D8"/>
        </a:solidFill>
      </dgm:spPr>
      <dgm:t>
        <a:bodyPr/>
        <a:lstStyle/>
        <a:p>
          <a:r>
            <a:rPr lang="en-US" sz="2500" dirty="0">
              <a:solidFill>
                <a:srgbClr val="FFFFFF"/>
              </a:solidFill>
              <a:latin typeface="Times"/>
              <a:cs typeface="Times"/>
            </a:rPr>
            <a:t>Research</a:t>
          </a:r>
          <a:r>
            <a:rPr lang="zh-CN" altLang="en-US" sz="2500" dirty="0">
              <a:solidFill>
                <a:srgbClr val="FFFFFF"/>
              </a:solidFill>
              <a:latin typeface="Times"/>
              <a:cs typeface="Times"/>
            </a:rPr>
            <a:t>     研究</a:t>
          </a:r>
          <a:endParaRPr lang="en-US" sz="2500" dirty="0">
            <a:solidFill>
              <a:srgbClr val="FFFFFF"/>
            </a:solidFill>
            <a:latin typeface="Times"/>
            <a:cs typeface="Times"/>
          </a:endParaRPr>
        </a:p>
      </dgm:t>
    </dgm:pt>
    <dgm:pt modelId="{542205CC-CC5C-5646-9FB5-4F08F4560695}" type="parTrans" cxnId="{B9F46754-B2C1-3F4A-84EB-0DDE24E687C0}">
      <dgm:prSet/>
      <dgm:spPr/>
      <dgm:t>
        <a:bodyPr/>
        <a:lstStyle/>
        <a:p>
          <a:endParaRPr lang="en-US" sz="6600">
            <a:solidFill>
              <a:srgbClr val="FFFFFF"/>
            </a:solidFill>
            <a:latin typeface="Times"/>
            <a:cs typeface="Times"/>
          </a:endParaRPr>
        </a:p>
      </dgm:t>
    </dgm:pt>
    <dgm:pt modelId="{899AA2C6-E6CD-C642-87DC-A3361C53E384}" type="sibTrans" cxnId="{B9F46754-B2C1-3F4A-84EB-0DDE24E687C0}">
      <dgm:prSet/>
      <dgm:spPr/>
      <dgm:t>
        <a:bodyPr/>
        <a:lstStyle/>
        <a:p>
          <a:endParaRPr lang="en-US" sz="6600">
            <a:solidFill>
              <a:srgbClr val="FFFFFF"/>
            </a:solidFill>
            <a:latin typeface="Times"/>
            <a:cs typeface="Times"/>
          </a:endParaRPr>
        </a:p>
      </dgm:t>
    </dgm:pt>
    <dgm:pt modelId="{AC821E5E-E9A2-AE4D-A347-3C7987C76C55}">
      <dgm:prSet phldrT="[Text]" custT="1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en-US" sz="2500" dirty="0">
              <a:solidFill>
                <a:srgbClr val="FFFFFF"/>
              </a:solidFill>
              <a:latin typeface="Times"/>
              <a:cs typeface="Times"/>
            </a:rPr>
            <a:t>Teaching &amp; Learning</a:t>
          </a:r>
          <a:r>
            <a:rPr lang="zh-CN" altLang="en-US" sz="2500" dirty="0">
              <a:solidFill>
                <a:srgbClr val="FFFFFF"/>
              </a:solidFill>
              <a:latin typeface="Times"/>
              <a:cs typeface="Times"/>
            </a:rPr>
            <a:t>     教与学 </a:t>
          </a:r>
          <a:endParaRPr lang="en-US" sz="2500" dirty="0">
            <a:solidFill>
              <a:srgbClr val="FFFFFF"/>
            </a:solidFill>
            <a:latin typeface="Times"/>
            <a:cs typeface="Times"/>
          </a:endParaRPr>
        </a:p>
      </dgm:t>
    </dgm:pt>
    <dgm:pt modelId="{8F183208-4FDB-4742-9CAA-C1E182E677AE}" type="parTrans" cxnId="{6EEB6669-A3E8-C745-9D3C-25436639B73E}">
      <dgm:prSet/>
      <dgm:spPr/>
      <dgm:t>
        <a:bodyPr/>
        <a:lstStyle/>
        <a:p>
          <a:endParaRPr lang="en-US" sz="6600">
            <a:solidFill>
              <a:srgbClr val="FFFFFF"/>
            </a:solidFill>
            <a:latin typeface="Times"/>
            <a:cs typeface="Times"/>
          </a:endParaRPr>
        </a:p>
      </dgm:t>
    </dgm:pt>
    <dgm:pt modelId="{128746B6-4BBF-9A4C-9B68-34554C129D02}" type="sibTrans" cxnId="{6EEB6669-A3E8-C745-9D3C-25436639B73E}">
      <dgm:prSet/>
      <dgm:spPr/>
      <dgm:t>
        <a:bodyPr/>
        <a:lstStyle/>
        <a:p>
          <a:endParaRPr lang="en-US" sz="6600">
            <a:solidFill>
              <a:srgbClr val="FFFFFF"/>
            </a:solidFill>
            <a:latin typeface="Times"/>
            <a:cs typeface="Times"/>
          </a:endParaRPr>
        </a:p>
      </dgm:t>
    </dgm:pt>
    <dgm:pt modelId="{99591665-7572-FB4A-AE5D-86E552559C82}" type="pres">
      <dgm:prSet presAssocID="{E6A736D4-B858-514F-B98E-68454AC3FAD0}" presName="compositeShape" presStyleCnt="0">
        <dgm:presLayoutVars>
          <dgm:chMax val="7"/>
          <dgm:dir/>
          <dgm:resizeHandles val="exact"/>
        </dgm:presLayoutVars>
      </dgm:prSet>
      <dgm:spPr/>
    </dgm:pt>
    <dgm:pt modelId="{B9BA2EC3-ED05-574F-8300-CFC31EEA0793}" type="pres">
      <dgm:prSet presAssocID="{E9A17647-DA72-C44C-99F1-DD6105FB8BA2}" presName="circ1" presStyleLbl="vennNode1" presStyleIdx="0" presStyleCnt="3"/>
      <dgm:spPr/>
    </dgm:pt>
    <dgm:pt modelId="{2A8869E6-C6D5-6B41-8F95-2B4DBC2EB5CA}" type="pres">
      <dgm:prSet presAssocID="{E9A17647-DA72-C44C-99F1-DD6105FB8BA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CB3A305-ACE4-5744-9BED-B19A2314AF49}" type="pres">
      <dgm:prSet presAssocID="{6B20DE17-2B47-5B46-BB18-A04533BC1E9B}" presName="circ2" presStyleLbl="vennNode1" presStyleIdx="1" presStyleCnt="3"/>
      <dgm:spPr/>
    </dgm:pt>
    <dgm:pt modelId="{5C11F7D2-DFD6-D341-B822-E4041AA247AC}" type="pres">
      <dgm:prSet presAssocID="{6B20DE17-2B47-5B46-BB18-A04533BC1E9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BC592B7-DF5A-9B49-96ED-1FD561299F69}" type="pres">
      <dgm:prSet presAssocID="{AC821E5E-E9A2-AE4D-A347-3C7987C76C55}" presName="circ3" presStyleLbl="vennNode1" presStyleIdx="2" presStyleCnt="3"/>
      <dgm:spPr/>
    </dgm:pt>
    <dgm:pt modelId="{CEC674DE-FA83-4E43-BFC2-EBA49FE1C605}" type="pres">
      <dgm:prSet presAssocID="{AC821E5E-E9A2-AE4D-A347-3C7987C76C5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95D3E00-AE08-174B-8700-50801F774108}" type="presOf" srcId="{6B20DE17-2B47-5B46-BB18-A04533BC1E9B}" destId="{1CB3A305-ACE4-5744-9BED-B19A2314AF49}" srcOrd="0" destOrd="0" presId="urn:microsoft.com/office/officeart/2005/8/layout/venn1"/>
    <dgm:cxn modelId="{94CBF40E-87C1-E743-B2FB-AD24F3A99590}" type="presOf" srcId="{E9A17647-DA72-C44C-99F1-DD6105FB8BA2}" destId="{B9BA2EC3-ED05-574F-8300-CFC31EEA0793}" srcOrd="0" destOrd="0" presId="urn:microsoft.com/office/officeart/2005/8/layout/venn1"/>
    <dgm:cxn modelId="{D58A991A-ED4D-774A-988C-4662B4275165}" type="presOf" srcId="{AC821E5E-E9A2-AE4D-A347-3C7987C76C55}" destId="{CEC674DE-FA83-4E43-BFC2-EBA49FE1C605}" srcOrd="1" destOrd="0" presId="urn:microsoft.com/office/officeart/2005/8/layout/venn1"/>
    <dgm:cxn modelId="{6EEB6669-A3E8-C745-9D3C-25436639B73E}" srcId="{E6A736D4-B858-514F-B98E-68454AC3FAD0}" destId="{AC821E5E-E9A2-AE4D-A347-3C7987C76C55}" srcOrd="2" destOrd="0" parTransId="{8F183208-4FDB-4742-9CAA-C1E182E677AE}" sibTransId="{128746B6-4BBF-9A4C-9B68-34554C129D02}"/>
    <dgm:cxn modelId="{B9F46754-B2C1-3F4A-84EB-0DDE24E687C0}" srcId="{E6A736D4-B858-514F-B98E-68454AC3FAD0}" destId="{6B20DE17-2B47-5B46-BB18-A04533BC1E9B}" srcOrd="1" destOrd="0" parTransId="{542205CC-CC5C-5646-9FB5-4F08F4560695}" sibTransId="{899AA2C6-E6CD-C642-87DC-A3361C53E384}"/>
    <dgm:cxn modelId="{E436147F-758A-6042-A715-A42395AE2702}" srcId="{E6A736D4-B858-514F-B98E-68454AC3FAD0}" destId="{E9A17647-DA72-C44C-99F1-DD6105FB8BA2}" srcOrd="0" destOrd="0" parTransId="{99B4D773-856E-C843-B656-4A11DB990CA3}" sibTransId="{2A726A6A-2F1E-6B4E-95E4-38AEACEA65FE}"/>
    <dgm:cxn modelId="{D6A3108E-7A10-514A-A6D7-98E2F4AD2D15}" type="presOf" srcId="{E9A17647-DA72-C44C-99F1-DD6105FB8BA2}" destId="{2A8869E6-C6D5-6B41-8F95-2B4DBC2EB5CA}" srcOrd="1" destOrd="0" presId="urn:microsoft.com/office/officeart/2005/8/layout/venn1"/>
    <dgm:cxn modelId="{BAF42796-3508-1C41-9A39-93FBDAB34D28}" type="presOf" srcId="{E6A736D4-B858-514F-B98E-68454AC3FAD0}" destId="{99591665-7572-FB4A-AE5D-86E552559C82}" srcOrd="0" destOrd="0" presId="urn:microsoft.com/office/officeart/2005/8/layout/venn1"/>
    <dgm:cxn modelId="{6DA572DC-A12D-6A46-A46E-0200DB7F6D3D}" type="presOf" srcId="{6B20DE17-2B47-5B46-BB18-A04533BC1E9B}" destId="{5C11F7D2-DFD6-D341-B822-E4041AA247AC}" srcOrd="1" destOrd="0" presId="urn:microsoft.com/office/officeart/2005/8/layout/venn1"/>
    <dgm:cxn modelId="{AF64F7FD-EDAC-B547-B10C-24554479F57D}" type="presOf" srcId="{AC821E5E-E9A2-AE4D-A347-3C7987C76C55}" destId="{CBC592B7-DF5A-9B49-96ED-1FD561299F69}" srcOrd="0" destOrd="0" presId="urn:microsoft.com/office/officeart/2005/8/layout/venn1"/>
    <dgm:cxn modelId="{58C1D907-525D-8C48-98B0-5BFC90DFC56F}" type="presParOf" srcId="{99591665-7572-FB4A-AE5D-86E552559C82}" destId="{B9BA2EC3-ED05-574F-8300-CFC31EEA0793}" srcOrd="0" destOrd="0" presId="urn:microsoft.com/office/officeart/2005/8/layout/venn1"/>
    <dgm:cxn modelId="{1B897A7A-D851-1644-BC7F-72E794B52B2A}" type="presParOf" srcId="{99591665-7572-FB4A-AE5D-86E552559C82}" destId="{2A8869E6-C6D5-6B41-8F95-2B4DBC2EB5CA}" srcOrd="1" destOrd="0" presId="urn:microsoft.com/office/officeart/2005/8/layout/venn1"/>
    <dgm:cxn modelId="{23B59481-49B8-2740-B062-E9742753BD9E}" type="presParOf" srcId="{99591665-7572-FB4A-AE5D-86E552559C82}" destId="{1CB3A305-ACE4-5744-9BED-B19A2314AF49}" srcOrd="2" destOrd="0" presId="urn:microsoft.com/office/officeart/2005/8/layout/venn1"/>
    <dgm:cxn modelId="{3B363E60-7F23-1846-BBD3-D0B34DFC2CAA}" type="presParOf" srcId="{99591665-7572-FB4A-AE5D-86E552559C82}" destId="{5C11F7D2-DFD6-D341-B822-E4041AA247AC}" srcOrd="3" destOrd="0" presId="urn:microsoft.com/office/officeart/2005/8/layout/venn1"/>
    <dgm:cxn modelId="{A0A4AAEC-39E2-1B43-B2B2-AA619D5797D9}" type="presParOf" srcId="{99591665-7572-FB4A-AE5D-86E552559C82}" destId="{CBC592B7-DF5A-9B49-96ED-1FD561299F69}" srcOrd="4" destOrd="0" presId="urn:microsoft.com/office/officeart/2005/8/layout/venn1"/>
    <dgm:cxn modelId="{8E43B005-585C-1E48-B718-C6308674E103}" type="presParOf" srcId="{99591665-7572-FB4A-AE5D-86E552559C82}" destId="{CEC674DE-FA83-4E43-BFC2-EBA49FE1C60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3C9579-1C1A-3149-B981-A7BAE70055EB}" type="doc">
      <dgm:prSet loTypeId="urn:microsoft.com/office/officeart/2005/8/layout/hierarchy2" loCatId="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035084F-2082-9041-8875-8F6D7F6D4AFC}">
      <dgm:prSet phldrT="[Text]"/>
      <dgm:spPr>
        <a:solidFill>
          <a:schemeClr val="accent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STLF</a:t>
          </a:r>
        </a:p>
      </dgm:t>
    </dgm:pt>
    <dgm:pt modelId="{6021185D-EA81-CD40-A2F8-0EB5DB8FABF7}" type="parTrans" cxnId="{5F7697EB-83C2-B749-8A53-97BC6D35C7B0}">
      <dgm:prSet/>
      <dgm:spPr/>
      <dgm:t>
        <a:bodyPr/>
        <a:lstStyle/>
        <a:p>
          <a:endParaRPr lang="en-US"/>
        </a:p>
      </dgm:t>
    </dgm:pt>
    <dgm:pt modelId="{3E8016FE-A44A-5F4A-9E83-626BC1D50224}" type="sibTrans" cxnId="{5F7697EB-83C2-B749-8A53-97BC6D35C7B0}">
      <dgm:prSet/>
      <dgm:spPr/>
      <dgm:t>
        <a:bodyPr/>
        <a:lstStyle/>
        <a:p>
          <a:endParaRPr lang="en-US"/>
        </a:p>
      </dgm:t>
    </dgm:pt>
    <dgm:pt modelId="{3B95420C-C877-224E-A548-75CB7CA0D874}">
      <dgm:prSet phldrT="[Text]"/>
      <dgm:spPr>
        <a:solidFill>
          <a:schemeClr val="accent1">
            <a:lumMod val="25000"/>
            <a:lumOff val="75000"/>
          </a:schemeClr>
        </a:solidFill>
      </dgm:spPr>
      <dgm:t>
        <a:bodyPr/>
        <a:lstStyle/>
        <a:p>
          <a:r>
            <a:rPr lang="en-US" dirty="0"/>
            <a:t>Department</a:t>
          </a:r>
          <a:r>
            <a:rPr lang="zh-CN" altLang="en-US" dirty="0"/>
            <a:t> </a:t>
          </a:r>
          <a:endParaRPr lang="en-US" dirty="0"/>
        </a:p>
      </dgm:t>
    </dgm:pt>
    <dgm:pt modelId="{BF808DAE-806A-9E46-A649-E9C5A5116D53}" type="parTrans" cxnId="{0A4FA40C-8CE9-C34A-A2AA-C697D056DD46}">
      <dgm:prSet/>
      <dgm:spPr/>
      <dgm:t>
        <a:bodyPr/>
        <a:lstStyle/>
        <a:p>
          <a:endParaRPr lang="en-US"/>
        </a:p>
      </dgm:t>
    </dgm:pt>
    <dgm:pt modelId="{319E0C2D-1A7E-A64E-A23E-30A07A481698}" type="sibTrans" cxnId="{0A4FA40C-8CE9-C34A-A2AA-C697D056DD46}">
      <dgm:prSet/>
      <dgm:spPr/>
      <dgm:t>
        <a:bodyPr/>
        <a:lstStyle/>
        <a:p>
          <a:endParaRPr lang="en-US"/>
        </a:p>
      </dgm:t>
    </dgm:pt>
    <dgm:pt modelId="{1BEDA226-4429-004A-BD9E-2D8023AD4FA1}">
      <dgm:prSet phldrT="[Text]"/>
      <dgm:spPr>
        <a:solidFill>
          <a:schemeClr val="accent1">
            <a:lumMod val="10000"/>
            <a:lumOff val="90000"/>
          </a:schemeClr>
        </a:solidFill>
      </dgm:spPr>
      <dgm:t>
        <a:bodyPr/>
        <a:lstStyle/>
        <a:p>
          <a:r>
            <a:rPr lang="en-US" dirty="0"/>
            <a:t>Course/Person Transformation</a:t>
          </a:r>
          <a:r>
            <a:rPr lang="zh-CN" altLang="en-US" dirty="0"/>
            <a:t> 改变课堂</a:t>
          </a:r>
          <a:endParaRPr lang="en-US" dirty="0"/>
        </a:p>
      </dgm:t>
    </dgm:pt>
    <dgm:pt modelId="{895B7C71-C96D-0945-B69D-A18E6D5ED222}" type="parTrans" cxnId="{F27B6006-2573-4B42-9681-05EE5F3375B6}">
      <dgm:prSet/>
      <dgm:spPr/>
      <dgm:t>
        <a:bodyPr/>
        <a:lstStyle/>
        <a:p>
          <a:endParaRPr lang="en-US"/>
        </a:p>
      </dgm:t>
    </dgm:pt>
    <dgm:pt modelId="{8CFEE094-8495-0240-B07D-384D02F1DAC4}" type="sibTrans" cxnId="{F27B6006-2573-4B42-9681-05EE5F3375B6}">
      <dgm:prSet/>
      <dgm:spPr/>
      <dgm:t>
        <a:bodyPr/>
        <a:lstStyle/>
        <a:p>
          <a:endParaRPr lang="en-US"/>
        </a:p>
      </dgm:t>
    </dgm:pt>
    <dgm:pt modelId="{B000AB96-FAC9-944F-A959-69682845CC0C}">
      <dgm:prSet phldrT="[Text]"/>
      <dgm:spPr>
        <a:solidFill>
          <a:schemeClr val="accent1">
            <a:lumMod val="10000"/>
            <a:lumOff val="90000"/>
          </a:schemeClr>
        </a:solidFill>
      </dgm:spPr>
      <dgm:t>
        <a:bodyPr/>
        <a:lstStyle/>
        <a:p>
          <a:r>
            <a:rPr lang="en-US" dirty="0"/>
            <a:t>Teaching &amp; Learning Projects</a:t>
          </a:r>
          <a:r>
            <a:rPr lang="zh-CN" altLang="en-US" dirty="0"/>
            <a:t> 教与学项目</a:t>
          </a:r>
          <a:endParaRPr lang="en-US" dirty="0"/>
        </a:p>
      </dgm:t>
    </dgm:pt>
    <dgm:pt modelId="{1C993E6C-8F13-8C42-BEA2-3CDCCC4AD6E9}" type="parTrans" cxnId="{C0416052-4BC2-1F4A-9582-828FC92FAB88}">
      <dgm:prSet/>
      <dgm:spPr/>
      <dgm:t>
        <a:bodyPr/>
        <a:lstStyle/>
        <a:p>
          <a:endParaRPr lang="en-US"/>
        </a:p>
      </dgm:t>
    </dgm:pt>
    <dgm:pt modelId="{534972F2-26E8-BD4F-BBD5-23A2A07E29B1}" type="sibTrans" cxnId="{C0416052-4BC2-1F4A-9582-828FC92FAB88}">
      <dgm:prSet/>
      <dgm:spPr/>
      <dgm:t>
        <a:bodyPr/>
        <a:lstStyle/>
        <a:p>
          <a:endParaRPr lang="en-US"/>
        </a:p>
      </dgm:t>
    </dgm:pt>
    <dgm:pt modelId="{1BCB5266-598E-0B48-922F-795AFEA826A5}">
      <dgm:prSet phldrT="[Text]"/>
      <dgm:spPr>
        <a:solidFill>
          <a:schemeClr val="accent1">
            <a:lumMod val="25000"/>
            <a:lumOff val="75000"/>
          </a:schemeClr>
        </a:solidFill>
      </dgm:spPr>
      <dgm:t>
        <a:bodyPr/>
        <a:lstStyle/>
        <a:p>
          <a:r>
            <a:rPr lang="en-US" dirty="0"/>
            <a:t>CWSEI</a:t>
          </a:r>
          <a:r>
            <a:rPr lang="zh-CN" altLang="en-US" dirty="0"/>
            <a:t>   </a:t>
          </a:r>
          <a:endParaRPr lang="en-US" dirty="0"/>
        </a:p>
      </dgm:t>
    </dgm:pt>
    <dgm:pt modelId="{FDCB1A57-ECB5-3149-8455-CDD3E88E97BA}" type="parTrans" cxnId="{F969E8A9-9E2C-1041-827E-AF679F25A226}">
      <dgm:prSet/>
      <dgm:spPr/>
      <dgm:t>
        <a:bodyPr/>
        <a:lstStyle/>
        <a:p>
          <a:endParaRPr lang="en-US"/>
        </a:p>
      </dgm:t>
    </dgm:pt>
    <dgm:pt modelId="{4F7AAB24-E5AB-5147-AF5F-4E135F4C9D83}" type="sibTrans" cxnId="{F969E8A9-9E2C-1041-827E-AF679F25A226}">
      <dgm:prSet/>
      <dgm:spPr/>
      <dgm:t>
        <a:bodyPr/>
        <a:lstStyle/>
        <a:p>
          <a:endParaRPr lang="en-US"/>
        </a:p>
      </dgm:t>
    </dgm:pt>
    <dgm:pt modelId="{E7D73356-63AE-8244-A0E1-A3077A6EA9B5}">
      <dgm:prSet phldrT="[Text]"/>
      <dgm:spPr>
        <a:solidFill>
          <a:schemeClr val="accent1">
            <a:lumMod val="10000"/>
            <a:lumOff val="90000"/>
          </a:schemeClr>
        </a:solidFill>
      </dgm:spPr>
      <dgm:t>
        <a:bodyPr/>
        <a:lstStyle/>
        <a:p>
          <a:r>
            <a:rPr lang="en-US" dirty="0"/>
            <a:t>Community of Practice</a:t>
          </a:r>
          <a:r>
            <a:rPr lang="zh-CN" altLang="en-US" dirty="0"/>
            <a:t> </a:t>
          </a:r>
          <a:br>
            <a:rPr lang="en-US" altLang="zh-CN" dirty="0"/>
          </a:br>
          <a:r>
            <a:rPr lang="zh-CN" altLang="en-US" dirty="0"/>
            <a:t>社区实践</a:t>
          </a:r>
          <a:endParaRPr lang="en-US" dirty="0"/>
        </a:p>
      </dgm:t>
    </dgm:pt>
    <dgm:pt modelId="{C9167479-3DB8-DC48-875C-36FF5104B964}" type="parTrans" cxnId="{02861C03-D6D8-5C4E-BEC7-66DEE73FE4F6}">
      <dgm:prSet/>
      <dgm:spPr/>
      <dgm:t>
        <a:bodyPr/>
        <a:lstStyle/>
        <a:p>
          <a:endParaRPr lang="en-US"/>
        </a:p>
      </dgm:t>
    </dgm:pt>
    <dgm:pt modelId="{D7A27A9C-28EC-1D4D-86A3-18568538D96A}" type="sibTrans" cxnId="{02861C03-D6D8-5C4E-BEC7-66DEE73FE4F6}">
      <dgm:prSet/>
      <dgm:spPr/>
      <dgm:t>
        <a:bodyPr/>
        <a:lstStyle/>
        <a:p>
          <a:endParaRPr lang="en-US"/>
        </a:p>
      </dgm:t>
    </dgm:pt>
    <dgm:pt modelId="{832BC23D-7B7B-AA46-BE3F-B413D2D748DD}">
      <dgm:prSet phldrT="[Text]"/>
      <dgm:spPr>
        <a:solidFill>
          <a:schemeClr val="accent1">
            <a:lumMod val="10000"/>
            <a:lumOff val="90000"/>
          </a:schemeClr>
        </a:solidFill>
      </dgm:spPr>
      <dgm:t>
        <a:bodyPr/>
        <a:lstStyle/>
        <a:p>
          <a:r>
            <a:rPr lang="en-US" dirty="0"/>
            <a:t>Professional Development</a:t>
          </a:r>
          <a:r>
            <a:rPr lang="zh-CN" altLang="en-US" dirty="0"/>
            <a:t>    职业发展</a:t>
          </a:r>
          <a:endParaRPr lang="en-US" dirty="0"/>
        </a:p>
      </dgm:t>
    </dgm:pt>
    <dgm:pt modelId="{7ED83CC3-F124-744E-9787-9CF1135C18BC}" type="parTrans" cxnId="{417020F0-FDE9-444A-82E3-79D387AC1DD0}">
      <dgm:prSet/>
      <dgm:spPr/>
      <dgm:t>
        <a:bodyPr/>
        <a:lstStyle/>
        <a:p>
          <a:endParaRPr lang="en-US"/>
        </a:p>
      </dgm:t>
    </dgm:pt>
    <dgm:pt modelId="{06569006-1155-3947-80FA-AA4825E8B741}" type="sibTrans" cxnId="{417020F0-FDE9-444A-82E3-79D387AC1DD0}">
      <dgm:prSet/>
      <dgm:spPr/>
      <dgm:t>
        <a:bodyPr/>
        <a:lstStyle/>
        <a:p>
          <a:endParaRPr lang="en-US"/>
        </a:p>
      </dgm:t>
    </dgm:pt>
    <dgm:pt modelId="{AF032F35-BC05-1F45-8011-1D1E2BA4E33F}" type="pres">
      <dgm:prSet presAssocID="{803C9579-1C1A-3149-B981-A7BAE70055E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F5886BC-8F12-1043-BE00-254655FF5945}" type="pres">
      <dgm:prSet presAssocID="{1035084F-2082-9041-8875-8F6D7F6D4AFC}" presName="root1" presStyleCnt="0"/>
      <dgm:spPr/>
    </dgm:pt>
    <dgm:pt modelId="{6F464EC5-D1DA-1C4F-9DF9-A8487C3D8563}" type="pres">
      <dgm:prSet presAssocID="{1035084F-2082-9041-8875-8F6D7F6D4AFC}" presName="LevelOneTextNode" presStyleLbl="node0" presStyleIdx="0" presStyleCnt="1">
        <dgm:presLayoutVars>
          <dgm:chPref val="3"/>
        </dgm:presLayoutVars>
      </dgm:prSet>
      <dgm:spPr/>
    </dgm:pt>
    <dgm:pt modelId="{01325E8D-B348-124C-B3E1-E7BC2C942D1C}" type="pres">
      <dgm:prSet presAssocID="{1035084F-2082-9041-8875-8F6D7F6D4AFC}" presName="level2hierChild" presStyleCnt="0"/>
      <dgm:spPr/>
    </dgm:pt>
    <dgm:pt modelId="{34669F54-FA3A-6C45-B181-BBCFE20F3421}" type="pres">
      <dgm:prSet presAssocID="{BF808DAE-806A-9E46-A649-E9C5A5116D53}" presName="conn2-1" presStyleLbl="parChTrans1D2" presStyleIdx="0" presStyleCnt="2"/>
      <dgm:spPr/>
    </dgm:pt>
    <dgm:pt modelId="{0C2963AC-13A4-5D43-835F-E6F80C67A28B}" type="pres">
      <dgm:prSet presAssocID="{BF808DAE-806A-9E46-A649-E9C5A5116D53}" presName="connTx" presStyleLbl="parChTrans1D2" presStyleIdx="0" presStyleCnt="2"/>
      <dgm:spPr/>
    </dgm:pt>
    <dgm:pt modelId="{A7AF6C5D-C762-7140-A59F-FDD49967C0F3}" type="pres">
      <dgm:prSet presAssocID="{3B95420C-C877-224E-A548-75CB7CA0D874}" presName="root2" presStyleCnt="0"/>
      <dgm:spPr/>
    </dgm:pt>
    <dgm:pt modelId="{73AF6614-CB13-2643-B7C5-B8EC0410E98A}" type="pres">
      <dgm:prSet presAssocID="{3B95420C-C877-224E-A548-75CB7CA0D874}" presName="LevelTwoTextNode" presStyleLbl="node2" presStyleIdx="0" presStyleCnt="2">
        <dgm:presLayoutVars>
          <dgm:chPref val="3"/>
        </dgm:presLayoutVars>
      </dgm:prSet>
      <dgm:spPr/>
    </dgm:pt>
    <dgm:pt modelId="{6F551104-BF84-7248-AC2B-E07E90C6CFA6}" type="pres">
      <dgm:prSet presAssocID="{3B95420C-C877-224E-A548-75CB7CA0D874}" presName="level3hierChild" presStyleCnt="0"/>
      <dgm:spPr/>
    </dgm:pt>
    <dgm:pt modelId="{C7C01F75-D1DD-8A41-8EFF-54CCC23A44A2}" type="pres">
      <dgm:prSet presAssocID="{895B7C71-C96D-0945-B69D-A18E6D5ED222}" presName="conn2-1" presStyleLbl="parChTrans1D3" presStyleIdx="0" presStyleCnt="4"/>
      <dgm:spPr/>
    </dgm:pt>
    <dgm:pt modelId="{4360DCE6-867A-C145-8BD1-57C6097325F4}" type="pres">
      <dgm:prSet presAssocID="{895B7C71-C96D-0945-B69D-A18E6D5ED222}" presName="connTx" presStyleLbl="parChTrans1D3" presStyleIdx="0" presStyleCnt="4"/>
      <dgm:spPr/>
    </dgm:pt>
    <dgm:pt modelId="{4A7ED050-F73D-F54D-843E-6CCF199539DC}" type="pres">
      <dgm:prSet presAssocID="{1BEDA226-4429-004A-BD9E-2D8023AD4FA1}" presName="root2" presStyleCnt="0"/>
      <dgm:spPr/>
    </dgm:pt>
    <dgm:pt modelId="{401BCD7F-E317-894B-A3F9-F966731E8E11}" type="pres">
      <dgm:prSet presAssocID="{1BEDA226-4429-004A-BD9E-2D8023AD4FA1}" presName="LevelTwoTextNode" presStyleLbl="node3" presStyleIdx="0" presStyleCnt="4">
        <dgm:presLayoutVars>
          <dgm:chPref val="3"/>
        </dgm:presLayoutVars>
      </dgm:prSet>
      <dgm:spPr/>
    </dgm:pt>
    <dgm:pt modelId="{749E2D76-0131-B84B-A07C-0C4D180A2519}" type="pres">
      <dgm:prSet presAssocID="{1BEDA226-4429-004A-BD9E-2D8023AD4FA1}" presName="level3hierChild" presStyleCnt="0"/>
      <dgm:spPr/>
    </dgm:pt>
    <dgm:pt modelId="{AEBC25F3-4355-8D4A-89BC-BEBD534CDF9A}" type="pres">
      <dgm:prSet presAssocID="{1C993E6C-8F13-8C42-BEA2-3CDCCC4AD6E9}" presName="conn2-1" presStyleLbl="parChTrans1D3" presStyleIdx="1" presStyleCnt="4"/>
      <dgm:spPr/>
    </dgm:pt>
    <dgm:pt modelId="{DB635DC1-6294-2348-AF73-A6CC4FB40DC8}" type="pres">
      <dgm:prSet presAssocID="{1C993E6C-8F13-8C42-BEA2-3CDCCC4AD6E9}" presName="connTx" presStyleLbl="parChTrans1D3" presStyleIdx="1" presStyleCnt="4"/>
      <dgm:spPr/>
    </dgm:pt>
    <dgm:pt modelId="{F5C531D8-EB47-124F-A331-9BA21CED4537}" type="pres">
      <dgm:prSet presAssocID="{B000AB96-FAC9-944F-A959-69682845CC0C}" presName="root2" presStyleCnt="0"/>
      <dgm:spPr/>
    </dgm:pt>
    <dgm:pt modelId="{D568F7FA-4BDF-1848-AB84-7DD0FA798EF2}" type="pres">
      <dgm:prSet presAssocID="{B000AB96-FAC9-944F-A959-69682845CC0C}" presName="LevelTwoTextNode" presStyleLbl="node3" presStyleIdx="1" presStyleCnt="4">
        <dgm:presLayoutVars>
          <dgm:chPref val="3"/>
        </dgm:presLayoutVars>
      </dgm:prSet>
      <dgm:spPr/>
    </dgm:pt>
    <dgm:pt modelId="{3C2B16FB-729B-2047-822A-87F3C838CFE6}" type="pres">
      <dgm:prSet presAssocID="{B000AB96-FAC9-944F-A959-69682845CC0C}" presName="level3hierChild" presStyleCnt="0"/>
      <dgm:spPr/>
    </dgm:pt>
    <dgm:pt modelId="{7082A8A2-434D-1F46-AA01-F3135E88DFB6}" type="pres">
      <dgm:prSet presAssocID="{FDCB1A57-ECB5-3149-8455-CDD3E88E97BA}" presName="conn2-1" presStyleLbl="parChTrans1D2" presStyleIdx="1" presStyleCnt="2"/>
      <dgm:spPr/>
    </dgm:pt>
    <dgm:pt modelId="{EAB272A4-14CF-2040-B6A2-E0511012D3F9}" type="pres">
      <dgm:prSet presAssocID="{FDCB1A57-ECB5-3149-8455-CDD3E88E97BA}" presName="connTx" presStyleLbl="parChTrans1D2" presStyleIdx="1" presStyleCnt="2"/>
      <dgm:spPr/>
    </dgm:pt>
    <dgm:pt modelId="{B5BA078D-B5F6-C54C-9E3A-4229225FF9BF}" type="pres">
      <dgm:prSet presAssocID="{1BCB5266-598E-0B48-922F-795AFEA826A5}" presName="root2" presStyleCnt="0"/>
      <dgm:spPr/>
    </dgm:pt>
    <dgm:pt modelId="{E8D18CEF-B623-D44D-A9BD-C572177BDF60}" type="pres">
      <dgm:prSet presAssocID="{1BCB5266-598E-0B48-922F-795AFEA826A5}" presName="LevelTwoTextNode" presStyleLbl="node2" presStyleIdx="1" presStyleCnt="2" custLinFactNeighborX="-1387" custLinFactNeighborY="683">
        <dgm:presLayoutVars>
          <dgm:chPref val="3"/>
        </dgm:presLayoutVars>
      </dgm:prSet>
      <dgm:spPr/>
    </dgm:pt>
    <dgm:pt modelId="{1A212B5D-595A-814D-BB59-9EA6838A7383}" type="pres">
      <dgm:prSet presAssocID="{1BCB5266-598E-0B48-922F-795AFEA826A5}" presName="level3hierChild" presStyleCnt="0"/>
      <dgm:spPr/>
    </dgm:pt>
    <dgm:pt modelId="{F1F99E32-5F26-1140-AFC3-5DC8D11E267C}" type="pres">
      <dgm:prSet presAssocID="{C9167479-3DB8-DC48-875C-36FF5104B964}" presName="conn2-1" presStyleLbl="parChTrans1D3" presStyleIdx="2" presStyleCnt="4"/>
      <dgm:spPr/>
    </dgm:pt>
    <dgm:pt modelId="{E0AE08B4-4F35-BA4F-956B-505F2361D38E}" type="pres">
      <dgm:prSet presAssocID="{C9167479-3DB8-DC48-875C-36FF5104B964}" presName="connTx" presStyleLbl="parChTrans1D3" presStyleIdx="2" presStyleCnt="4"/>
      <dgm:spPr/>
    </dgm:pt>
    <dgm:pt modelId="{663483EE-F45F-D848-9A5A-21BD52390D1A}" type="pres">
      <dgm:prSet presAssocID="{E7D73356-63AE-8244-A0E1-A3077A6EA9B5}" presName="root2" presStyleCnt="0"/>
      <dgm:spPr/>
    </dgm:pt>
    <dgm:pt modelId="{76A0A2F1-EF26-144A-9C5E-FDD0C748A681}" type="pres">
      <dgm:prSet presAssocID="{E7D73356-63AE-8244-A0E1-A3077A6EA9B5}" presName="LevelTwoTextNode" presStyleLbl="node3" presStyleIdx="2" presStyleCnt="4">
        <dgm:presLayoutVars>
          <dgm:chPref val="3"/>
        </dgm:presLayoutVars>
      </dgm:prSet>
      <dgm:spPr/>
    </dgm:pt>
    <dgm:pt modelId="{4F42F915-5460-3C45-A579-15F70F05369C}" type="pres">
      <dgm:prSet presAssocID="{E7D73356-63AE-8244-A0E1-A3077A6EA9B5}" presName="level3hierChild" presStyleCnt="0"/>
      <dgm:spPr/>
    </dgm:pt>
    <dgm:pt modelId="{8FF918C0-76C0-B34A-9F9D-21F744842DBA}" type="pres">
      <dgm:prSet presAssocID="{7ED83CC3-F124-744E-9787-9CF1135C18BC}" presName="conn2-1" presStyleLbl="parChTrans1D3" presStyleIdx="3" presStyleCnt="4"/>
      <dgm:spPr/>
    </dgm:pt>
    <dgm:pt modelId="{DD158556-6708-F945-863C-C7CCD8C5D2D6}" type="pres">
      <dgm:prSet presAssocID="{7ED83CC3-F124-744E-9787-9CF1135C18BC}" presName="connTx" presStyleLbl="parChTrans1D3" presStyleIdx="3" presStyleCnt="4"/>
      <dgm:spPr/>
    </dgm:pt>
    <dgm:pt modelId="{6176F558-C898-F945-A6D4-0F0F3681AF1F}" type="pres">
      <dgm:prSet presAssocID="{832BC23D-7B7B-AA46-BE3F-B413D2D748DD}" presName="root2" presStyleCnt="0"/>
      <dgm:spPr/>
    </dgm:pt>
    <dgm:pt modelId="{E33EFD08-2148-5740-8873-CD6B402DA734}" type="pres">
      <dgm:prSet presAssocID="{832BC23D-7B7B-AA46-BE3F-B413D2D748DD}" presName="LevelTwoTextNode" presStyleLbl="node3" presStyleIdx="3" presStyleCnt="4">
        <dgm:presLayoutVars>
          <dgm:chPref val="3"/>
        </dgm:presLayoutVars>
      </dgm:prSet>
      <dgm:spPr/>
    </dgm:pt>
    <dgm:pt modelId="{16376E3D-CA5D-0D49-AC86-72D161AB8EF3}" type="pres">
      <dgm:prSet presAssocID="{832BC23D-7B7B-AA46-BE3F-B413D2D748DD}" presName="level3hierChild" presStyleCnt="0"/>
      <dgm:spPr/>
    </dgm:pt>
  </dgm:ptLst>
  <dgm:cxnLst>
    <dgm:cxn modelId="{07731B03-552F-E141-ABB2-3309124AB9F1}" type="presOf" srcId="{895B7C71-C96D-0945-B69D-A18E6D5ED222}" destId="{4360DCE6-867A-C145-8BD1-57C6097325F4}" srcOrd="1" destOrd="0" presId="urn:microsoft.com/office/officeart/2005/8/layout/hierarchy2"/>
    <dgm:cxn modelId="{02861C03-D6D8-5C4E-BEC7-66DEE73FE4F6}" srcId="{1BCB5266-598E-0B48-922F-795AFEA826A5}" destId="{E7D73356-63AE-8244-A0E1-A3077A6EA9B5}" srcOrd="0" destOrd="0" parTransId="{C9167479-3DB8-DC48-875C-36FF5104B964}" sibTransId="{D7A27A9C-28EC-1D4D-86A3-18568538D96A}"/>
    <dgm:cxn modelId="{E3FD9305-54CD-6648-9BEB-8336870426FE}" type="presOf" srcId="{B000AB96-FAC9-944F-A959-69682845CC0C}" destId="{D568F7FA-4BDF-1848-AB84-7DD0FA798EF2}" srcOrd="0" destOrd="0" presId="urn:microsoft.com/office/officeart/2005/8/layout/hierarchy2"/>
    <dgm:cxn modelId="{F27B6006-2573-4B42-9681-05EE5F3375B6}" srcId="{3B95420C-C877-224E-A548-75CB7CA0D874}" destId="{1BEDA226-4429-004A-BD9E-2D8023AD4FA1}" srcOrd="0" destOrd="0" parTransId="{895B7C71-C96D-0945-B69D-A18E6D5ED222}" sibTransId="{8CFEE094-8495-0240-B07D-384D02F1DAC4}"/>
    <dgm:cxn modelId="{4AA91A0B-A644-9B43-AD4B-F9C84E9C036F}" type="presOf" srcId="{7ED83CC3-F124-744E-9787-9CF1135C18BC}" destId="{8FF918C0-76C0-B34A-9F9D-21F744842DBA}" srcOrd="0" destOrd="0" presId="urn:microsoft.com/office/officeart/2005/8/layout/hierarchy2"/>
    <dgm:cxn modelId="{0A4FA40C-8CE9-C34A-A2AA-C697D056DD46}" srcId="{1035084F-2082-9041-8875-8F6D7F6D4AFC}" destId="{3B95420C-C877-224E-A548-75CB7CA0D874}" srcOrd="0" destOrd="0" parTransId="{BF808DAE-806A-9E46-A649-E9C5A5116D53}" sibTransId="{319E0C2D-1A7E-A64E-A23E-30A07A481698}"/>
    <dgm:cxn modelId="{D30E8C10-F941-0541-A3B8-7C45C44DED51}" type="presOf" srcId="{FDCB1A57-ECB5-3149-8455-CDD3E88E97BA}" destId="{7082A8A2-434D-1F46-AA01-F3135E88DFB6}" srcOrd="0" destOrd="0" presId="urn:microsoft.com/office/officeart/2005/8/layout/hierarchy2"/>
    <dgm:cxn modelId="{BBF71315-86D7-824F-AEB5-1F54CB38FD37}" type="presOf" srcId="{1035084F-2082-9041-8875-8F6D7F6D4AFC}" destId="{6F464EC5-D1DA-1C4F-9DF9-A8487C3D8563}" srcOrd="0" destOrd="0" presId="urn:microsoft.com/office/officeart/2005/8/layout/hierarchy2"/>
    <dgm:cxn modelId="{92620234-DFBB-6445-AAC4-1434B861B383}" type="presOf" srcId="{C9167479-3DB8-DC48-875C-36FF5104B964}" destId="{E0AE08B4-4F35-BA4F-956B-505F2361D38E}" srcOrd="1" destOrd="0" presId="urn:microsoft.com/office/officeart/2005/8/layout/hierarchy2"/>
    <dgm:cxn modelId="{F981B13A-C86F-E847-8990-F6659CDB48C1}" type="presOf" srcId="{7ED83CC3-F124-744E-9787-9CF1135C18BC}" destId="{DD158556-6708-F945-863C-C7CCD8C5D2D6}" srcOrd="1" destOrd="0" presId="urn:microsoft.com/office/officeart/2005/8/layout/hierarchy2"/>
    <dgm:cxn modelId="{0DD3C46B-3353-BC4D-A1ED-BC0ED81CF8AD}" type="presOf" srcId="{832BC23D-7B7B-AA46-BE3F-B413D2D748DD}" destId="{E33EFD08-2148-5740-8873-CD6B402DA734}" srcOrd="0" destOrd="0" presId="urn:microsoft.com/office/officeart/2005/8/layout/hierarchy2"/>
    <dgm:cxn modelId="{5DC08B4C-5C26-E646-8B2B-7A5902FBCAD5}" type="presOf" srcId="{FDCB1A57-ECB5-3149-8455-CDD3E88E97BA}" destId="{EAB272A4-14CF-2040-B6A2-E0511012D3F9}" srcOrd="1" destOrd="0" presId="urn:microsoft.com/office/officeart/2005/8/layout/hierarchy2"/>
    <dgm:cxn modelId="{C0416052-4BC2-1F4A-9582-828FC92FAB88}" srcId="{3B95420C-C877-224E-A548-75CB7CA0D874}" destId="{B000AB96-FAC9-944F-A959-69682845CC0C}" srcOrd="1" destOrd="0" parTransId="{1C993E6C-8F13-8C42-BEA2-3CDCCC4AD6E9}" sibTransId="{534972F2-26E8-BD4F-BBD5-23A2A07E29B1}"/>
    <dgm:cxn modelId="{F0E4E856-BEFB-7144-82F4-4DA4B78D7C9C}" type="presOf" srcId="{1BEDA226-4429-004A-BD9E-2D8023AD4FA1}" destId="{401BCD7F-E317-894B-A3F9-F966731E8E11}" srcOrd="0" destOrd="0" presId="urn:microsoft.com/office/officeart/2005/8/layout/hierarchy2"/>
    <dgm:cxn modelId="{7F25C98F-142D-C14D-A1D6-067D1612B88D}" type="presOf" srcId="{3B95420C-C877-224E-A548-75CB7CA0D874}" destId="{73AF6614-CB13-2643-B7C5-B8EC0410E98A}" srcOrd="0" destOrd="0" presId="urn:microsoft.com/office/officeart/2005/8/layout/hierarchy2"/>
    <dgm:cxn modelId="{3A0C9DA9-6A5F-9C4E-A734-FA3BFBCA1776}" type="presOf" srcId="{BF808DAE-806A-9E46-A649-E9C5A5116D53}" destId="{34669F54-FA3A-6C45-B181-BBCFE20F3421}" srcOrd="0" destOrd="0" presId="urn:microsoft.com/office/officeart/2005/8/layout/hierarchy2"/>
    <dgm:cxn modelId="{F969E8A9-9E2C-1041-827E-AF679F25A226}" srcId="{1035084F-2082-9041-8875-8F6D7F6D4AFC}" destId="{1BCB5266-598E-0B48-922F-795AFEA826A5}" srcOrd="1" destOrd="0" parTransId="{FDCB1A57-ECB5-3149-8455-CDD3E88E97BA}" sibTransId="{4F7AAB24-E5AB-5147-AF5F-4E135F4C9D83}"/>
    <dgm:cxn modelId="{138110B4-97BE-FF43-9034-041C153082E0}" type="presOf" srcId="{BF808DAE-806A-9E46-A649-E9C5A5116D53}" destId="{0C2963AC-13A4-5D43-835F-E6F80C67A28B}" srcOrd="1" destOrd="0" presId="urn:microsoft.com/office/officeart/2005/8/layout/hierarchy2"/>
    <dgm:cxn modelId="{43EAC1B9-9015-4A4C-A6C7-22E17EABC53E}" type="presOf" srcId="{1BCB5266-598E-0B48-922F-795AFEA826A5}" destId="{E8D18CEF-B623-D44D-A9BD-C572177BDF60}" srcOrd="0" destOrd="0" presId="urn:microsoft.com/office/officeart/2005/8/layout/hierarchy2"/>
    <dgm:cxn modelId="{D8CBC6C1-8696-3F47-B1C5-02DBACCF3470}" type="presOf" srcId="{1C993E6C-8F13-8C42-BEA2-3CDCCC4AD6E9}" destId="{AEBC25F3-4355-8D4A-89BC-BEBD534CDF9A}" srcOrd="0" destOrd="0" presId="urn:microsoft.com/office/officeart/2005/8/layout/hierarchy2"/>
    <dgm:cxn modelId="{2E4402CA-4FE0-D84C-BED0-935EE0C211FF}" type="presOf" srcId="{1C993E6C-8F13-8C42-BEA2-3CDCCC4AD6E9}" destId="{DB635DC1-6294-2348-AF73-A6CC4FB40DC8}" srcOrd="1" destOrd="0" presId="urn:microsoft.com/office/officeart/2005/8/layout/hierarchy2"/>
    <dgm:cxn modelId="{B6C2AECC-C336-1F4A-8253-9342E6CB92F7}" type="presOf" srcId="{803C9579-1C1A-3149-B981-A7BAE70055EB}" destId="{AF032F35-BC05-1F45-8011-1D1E2BA4E33F}" srcOrd="0" destOrd="0" presId="urn:microsoft.com/office/officeart/2005/8/layout/hierarchy2"/>
    <dgm:cxn modelId="{1A0893DE-B163-0F4F-9ECC-31F4B59A4F58}" type="presOf" srcId="{895B7C71-C96D-0945-B69D-A18E6D5ED222}" destId="{C7C01F75-D1DD-8A41-8EFF-54CCC23A44A2}" srcOrd="0" destOrd="0" presId="urn:microsoft.com/office/officeart/2005/8/layout/hierarchy2"/>
    <dgm:cxn modelId="{5F7697EB-83C2-B749-8A53-97BC6D35C7B0}" srcId="{803C9579-1C1A-3149-B981-A7BAE70055EB}" destId="{1035084F-2082-9041-8875-8F6D7F6D4AFC}" srcOrd="0" destOrd="0" parTransId="{6021185D-EA81-CD40-A2F8-0EB5DB8FABF7}" sibTransId="{3E8016FE-A44A-5F4A-9E83-626BC1D50224}"/>
    <dgm:cxn modelId="{39649AEB-65DF-4F49-85F7-F4EF114FB56F}" type="presOf" srcId="{C9167479-3DB8-DC48-875C-36FF5104B964}" destId="{F1F99E32-5F26-1140-AFC3-5DC8D11E267C}" srcOrd="0" destOrd="0" presId="urn:microsoft.com/office/officeart/2005/8/layout/hierarchy2"/>
    <dgm:cxn modelId="{417020F0-FDE9-444A-82E3-79D387AC1DD0}" srcId="{1BCB5266-598E-0B48-922F-795AFEA826A5}" destId="{832BC23D-7B7B-AA46-BE3F-B413D2D748DD}" srcOrd="1" destOrd="0" parTransId="{7ED83CC3-F124-744E-9787-9CF1135C18BC}" sibTransId="{06569006-1155-3947-80FA-AA4825E8B741}"/>
    <dgm:cxn modelId="{C32712F1-8553-6F47-B864-BB2D006C2BAC}" type="presOf" srcId="{E7D73356-63AE-8244-A0E1-A3077A6EA9B5}" destId="{76A0A2F1-EF26-144A-9C5E-FDD0C748A681}" srcOrd="0" destOrd="0" presId="urn:microsoft.com/office/officeart/2005/8/layout/hierarchy2"/>
    <dgm:cxn modelId="{0A2D0124-944E-9E49-8916-D820D094F9A6}" type="presParOf" srcId="{AF032F35-BC05-1F45-8011-1D1E2BA4E33F}" destId="{4F5886BC-8F12-1043-BE00-254655FF5945}" srcOrd="0" destOrd="0" presId="urn:microsoft.com/office/officeart/2005/8/layout/hierarchy2"/>
    <dgm:cxn modelId="{86901ECA-381E-9045-A26D-40847A02D0C6}" type="presParOf" srcId="{4F5886BC-8F12-1043-BE00-254655FF5945}" destId="{6F464EC5-D1DA-1C4F-9DF9-A8487C3D8563}" srcOrd="0" destOrd="0" presId="urn:microsoft.com/office/officeart/2005/8/layout/hierarchy2"/>
    <dgm:cxn modelId="{BD03FB35-2585-0E40-A370-2212F0246E54}" type="presParOf" srcId="{4F5886BC-8F12-1043-BE00-254655FF5945}" destId="{01325E8D-B348-124C-B3E1-E7BC2C942D1C}" srcOrd="1" destOrd="0" presId="urn:microsoft.com/office/officeart/2005/8/layout/hierarchy2"/>
    <dgm:cxn modelId="{FE264E61-F9E3-9D46-9318-010CC536435C}" type="presParOf" srcId="{01325E8D-B348-124C-B3E1-E7BC2C942D1C}" destId="{34669F54-FA3A-6C45-B181-BBCFE20F3421}" srcOrd="0" destOrd="0" presId="urn:microsoft.com/office/officeart/2005/8/layout/hierarchy2"/>
    <dgm:cxn modelId="{3743B722-6D32-7440-AECB-C6CDDDF3F864}" type="presParOf" srcId="{34669F54-FA3A-6C45-B181-BBCFE20F3421}" destId="{0C2963AC-13A4-5D43-835F-E6F80C67A28B}" srcOrd="0" destOrd="0" presId="urn:microsoft.com/office/officeart/2005/8/layout/hierarchy2"/>
    <dgm:cxn modelId="{7054C68E-83E0-1141-956C-8B0BC3CC110E}" type="presParOf" srcId="{01325E8D-B348-124C-B3E1-E7BC2C942D1C}" destId="{A7AF6C5D-C762-7140-A59F-FDD49967C0F3}" srcOrd="1" destOrd="0" presId="urn:microsoft.com/office/officeart/2005/8/layout/hierarchy2"/>
    <dgm:cxn modelId="{0BF3A829-0F72-C748-AEE7-9A6425B0842D}" type="presParOf" srcId="{A7AF6C5D-C762-7140-A59F-FDD49967C0F3}" destId="{73AF6614-CB13-2643-B7C5-B8EC0410E98A}" srcOrd="0" destOrd="0" presId="urn:microsoft.com/office/officeart/2005/8/layout/hierarchy2"/>
    <dgm:cxn modelId="{851BE11A-113E-1846-81A5-CE8E5769C12F}" type="presParOf" srcId="{A7AF6C5D-C762-7140-A59F-FDD49967C0F3}" destId="{6F551104-BF84-7248-AC2B-E07E90C6CFA6}" srcOrd="1" destOrd="0" presId="urn:microsoft.com/office/officeart/2005/8/layout/hierarchy2"/>
    <dgm:cxn modelId="{2BF0F80D-7F6F-124E-9C21-34BDB33B970A}" type="presParOf" srcId="{6F551104-BF84-7248-AC2B-E07E90C6CFA6}" destId="{C7C01F75-D1DD-8A41-8EFF-54CCC23A44A2}" srcOrd="0" destOrd="0" presId="urn:microsoft.com/office/officeart/2005/8/layout/hierarchy2"/>
    <dgm:cxn modelId="{69F62027-3341-3342-A1DB-265A664E7066}" type="presParOf" srcId="{C7C01F75-D1DD-8A41-8EFF-54CCC23A44A2}" destId="{4360DCE6-867A-C145-8BD1-57C6097325F4}" srcOrd="0" destOrd="0" presId="urn:microsoft.com/office/officeart/2005/8/layout/hierarchy2"/>
    <dgm:cxn modelId="{39F1294D-9C92-C348-A292-6B9359FB7963}" type="presParOf" srcId="{6F551104-BF84-7248-AC2B-E07E90C6CFA6}" destId="{4A7ED050-F73D-F54D-843E-6CCF199539DC}" srcOrd="1" destOrd="0" presId="urn:microsoft.com/office/officeart/2005/8/layout/hierarchy2"/>
    <dgm:cxn modelId="{C811F0A2-F173-0A4A-97C5-30E9264B7A1C}" type="presParOf" srcId="{4A7ED050-F73D-F54D-843E-6CCF199539DC}" destId="{401BCD7F-E317-894B-A3F9-F966731E8E11}" srcOrd="0" destOrd="0" presId="urn:microsoft.com/office/officeart/2005/8/layout/hierarchy2"/>
    <dgm:cxn modelId="{D399DB37-5E0F-3741-BA44-619B5F1F52F5}" type="presParOf" srcId="{4A7ED050-F73D-F54D-843E-6CCF199539DC}" destId="{749E2D76-0131-B84B-A07C-0C4D180A2519}" srcOrd="1" destOrd="0" presId="urn:microsoft.com/office/officeart/2005/8/layout/hierarchy2"/>
    <dgm:cxn modelId="{F90E7DD9-D0EC-0748-A27F-BA800138F872}" type="presParOf" srcId="{6F551104-BF84-7248-AC2B-E07E90C6CFA6}" destId="{AEBC25F3-4355-8D4A-89BC-BEBD534CDF9A}" srcOrd="2" destOrd="0" presId="urn:microsoft.com/office/officeart/2005/8/layout/hierarchy2"/>
    <dgm:cxn modelId="{B3F524DF-28A6-D841-A5E2-5BC8788D6F33}" type="presParOf" srcId="{AEBC25F3-4355-8D4A-89BC-BEBD534CDF9A}" destId="{DB635DC1-6294-2348-AF73-A6CC4FB40DC8}" srcOrd="0" destOrd="0" presId="urn:microsoft.com/office/officeart/2005/8/layout/hierarchy2"/>
    <dgm:cxn modelId="{87FF0434-01DA-AE48-8064-7D21F3B7D478}" type="presParOf" srcId="{6F551104-BF84-7248-AC2B-E07E90C6CFA6}" destId="{F5C531D8-EB47-124F-A331-9BA21CED4537}" srcOrd="3" destOrd="0" presId="urn:microsoft.com/office/officeart/2005/8/layout/hierarchy2"/>
    <dgm:cxn modelId="{E9652218-E770-1741-AE6D-EC922088D6B2}" type="presParOf" srcId="{F5C531D8-EB47-124F-A331-9BA21CED4537}" destId="{D568F7FA-4BDF-1848-AB84-7DD0FA798EF2}" srcOrd="0" destOrd="0" presId="urn:microsoft.com/office/officeart/2005/8/layout/hierarchy2"/>
    <dgm:cxn modelId="{8F9B9A03-B824-0E4B-BBD4-35139B1B6366}" type="presParOf" srcId="{F5C531D8-EB47-124F-A331-9BA21CED4537}" destId="{3C2B16FB-729B-2047-822A-87F3C838CFE6}" srcOrd="1" destOrd="0" presId="urn:microsoft.com/office/officeart/2005/8/layout/hierarchy2"/>
    <dgm:cxn modelId="{DED1CB46-E99E-E649-BF72-2B863576EC9A}" type="presParOf" srcId="{01325E8D-B348-124C-B3E1-E7BC2C942D1C}" destId="{7082A8A2-434D-1F46-AA01-F3135E88DFB6}" srcOrd="2" destOrd="0" presId="urn:microsoft.com/office/officeart/2005/8/layout/hierarchy2"/>
    <dgm:cxn modelId="{EF7D2603-3207-F44A-B027-364A68D92121}" type="presParOf" srcId="{7082A8A2-434D-1F46-AA01-F3135E88DFB6}" destId="{EAB272A4-14CF-2040-B6A2-E0511012D3F9}" srcOrd="0" destOrd="0" presId="urn:microsoft.com/office/officeart/2005/8/layout/hierarchy2"/>
    <dgm:cxn modelId="{22A77663-3260-FE43-A14C-D9E759680CBA}" type="presParOf" srcId="{01325E8D-B348-124C-B3E1-E7BC2C942D1C}" destId="{B5BA078D-B5F6-C54C-9E3A-4229225FF9BF}" srcOrd="3" destOrd="0" presId="urn:microsoft.com/office/officeart/2005/8/layout/hierarchy2"/>
    <dgm:cxn modelId="{12B7AFD4-7519-7A4D-8E90-1198D08B6A03}" type="presParOf" srcId="{B5BA078D-B5F6-C54C-9E3A-4229225FF9BF}" destId="{E8D18CEF-B623-D44D-A9BD-C572177BDF60}" srcOrd="0" destOrd="0" presId="urn:microsoft.com/office/officeart/2005/8/layout/hierarchy2"/>
    <dgm:cxn modelId="{0B3BF00A-C387-3447-974E-3FBA65EFB105}" type="presParOf" srcId="{B5BA078D-B5F6-C54C-9E3A-4229225FF9BF}" destId="{1A212B5D-595A-814D-BB59-9EA6838A7383}" srcOrd="1" destOrd="0" presId="urn:microsoft.com/office/officeart/2005/8/layout/hierarchy2"/>
    <dgm:cxn modelId="{067A726F-9C9B-A746-BCB2-A20CD8A8C1F1}" type="presParOf" srcId="{1A212B5D-595A-814D-BB59-9EA6838A7383}" destId="{F1F99E32-5F26-1140-AFC3-5DC8D11E267C}" srcOrd="0" destOrd="0" presId="urn:microsoft.com/office/officeart/2005/8/layout/hierarchy2"/>
    <dgm:cxn modelId="{4CDC4AA4-9661-3B4D-8046-BF9BB2C362AE}" type="presParOf" srcId="{F1F99E32-5F26-1140-AFC3-5DC8D11E267C}" destId="{E0AE08B4-4F35-BA4F-956B-505F2361D38E}" srcOrd="0" destOrd="0" presId="urn:microsoft.com/office/officeart/2005/8/layout/hierarchy2"/>
    <dgm:cxn modelId="{01ABE9B8-E866-B540-A6CE-AFF56263D230}" type="presParOf" srcId="{1A212B5D-595A-814D-BB59-9EA6838A7383}" destId="{663483EE-F45F-D848-9A5A-21BD52390D1A}" srcOrd="1" destOrd="0" presId="urn:microsoft.com/office/officeart/2005/8/layout/hierarchy2"/>
    <dgm:cxn modelId="{D15DD3FD-A58D-1740-97C8-E80521898104}" type="presParOf" srcId="{663483EE-F45F-D848-9A5A-21BD52390D1A}" destId="{76A0A2F1-EF26-144A-9C5E-FDD0C748A681}" srcOrd="0" destOrd="0" presId="urn:microsoft.com/office/officeart/2005/8/layout/hierarchy2"/>
    <dgm:cxn modelId="{E5810958-7271-8646-A2D9-DF8342D7985F}" type="presParOf" srcId="{663483EE-F45F-D848-9A5A-21BD52390D1A}" destId="{4F42F915-5460-3C45-A579-15F70F05369C}" srcOrd="1" destOrd="0" presId="urn:microsoft.com/office/officeart/2005/8/layout/hierarchy2"/>
    <dgm:cxn modelId="{5CEA87E1-1609-874B-8D4A-47015C2B30C1}" type="presParOf" srcId="{1A212B5D-595A-814D-BB59-9EA6838A7383}" destId="{8FF918C0-76C0-B34A-9F9D-21F744842DBA}" srcOrd="2" destOrd="0" presId="urn:microsoft.com/office/officeart/2005/8/layout/hierarchy2"/>
    <dgm:cxn modelId="{22C2082A-5D86-2840-B59B-AD9E6673CAAB}" type="presParOf" srcId="{8FF918C0-76C0-B34A-9F9D-21F744842DBA}" destId="{DD158556-6708-F945-863C-C7CCD8C5D2D6}" srcOrd="0" destOrd="0" presId="urn:microsoft.com/office/officeart/2005/8/layout/hierarchy2"/>
    <dgm:cxn modelId="{E39E26E9-A13F-FE40-A51D-1CB6B6DDFE38}" type="presParOf" srcId="{1A212B5D-595A-814D-BB59-9EA6838A7383}" destId="{6176F558-C898-F945-A6D4-0F0F3681AF1F}" srcOrd="3" destOrd="0" presId="urn:microsoft.com/office/officeart/2005/8/layout/hierarchy2"/>
    <dgm:cxn modelId="{5F6E7B17-27DA-8A4A-BF2C-3126C19C4FE4}" type="presParOf" srcId="{6176F558-C898-F945-A6D4-0F0F3681AF1F}" destId="{E33EFD08-2148-5740-8873-CD6B402DA734}" srcOrd="0" destOrd="0" presId="urn:microsoft.com/office/officeart/2005/8/layout/hierarchy2"/>
    <dgm:cxn modelId="{2177545A-B118-AB48-9D6F-AE8B768ADDEF}" type="presParOf" srcId="{6176F558-C898-F945-A6D4-0F0F3681AF1F}" destId="{16376E3D-CA5D-0D49-AC86-72D161AB8EF3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A2EC3-ED05-574F-8300-CFC31EEA0793}">
      <dsp:nvSpPr>
        <dsp:cNvPr id="0" name=""/>
        <dsp:cNvSpPr/>
      </dsp:nvSpPr>
      <dsp:spPr>
        <a:xfrm>
          <a:off x="1548171" y="63006"/>
          <a:ext cx="3024336" cy="3024336"/>
        </a:xfrm>
        <a:prstGeom prst="ellipse">
          <a:avLst/>
        </a:prstGeom>
        <a:solidFill>
          <a:schemeClr val="accent1">
            <a:lumMod val="50000"/>
            <a:lumOff val="50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FFFFFF"/>
              </a:solidFill>
              <a:latin typeface="Times"/>
              <a:cs typeface="Times"/>
            </a:rPr>
            <a:t>Disciplinary Knowledge</a:t>
          </a:r>
          <a:r>
            <a:rPr lang="zh-CN" altLang="en-US" sz="2500" kern="1200" dirty="0">
              <a:solidFill>
                <a:srgbClr val="FFFFFF"/>
              </a:solidFill>
              <a:latin typeface="Times"/>
              <a:cs typeface="Times"/>
            </a:rPr>
            <a:t>       学科知识</a:t>
          </a:r>
          <a:endParaRPr lang="en-US" sz="2500" kern="1200" dirty="0">
            <a:solidFill>
              <a:srgbClr val="FFFFFF"/>
            </a:solidFill>
            <a:latin typeface="Times"/>
            <a:cs typeface="Times"/>
          </a:endParaRPr>
        </a:p>
      </dsp:txBody>
      <dsp:txXfrm>
        <a:off x="1951416" y="592265"/>
        <a:ext cx="2217846" cy="1360951"/>
      </dsp:txXfrm>
    </dsp:sp>
    <dsp:sp modelId="{1CB3A305-ACE4-5744-9BED-B19A2314AF49}">
      <dsp:nvSpPr>
        <dsp:cNvPr id="0" name=""/>
        <dsp:cNvSpPr/>
      </dsp:nvSpPr>
      <dsp:spPr>
        <a:xfrm>
          <a:off x="2639453" y="1953217"/>
          <a:ext cx="3024336" cy="3024336"/>
        </a:xfrm>
        <a:prstGeom prst="ellipse">
          <a:avLst/>
        </a:prstGeom>
        <a:solidFill>
          <a:srgbClr val="39B7D8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FFFFFF"/>
              </a:solidFill>
              <a:latin typeface="Times"/>
              <a:cs typeface="Times"/>
            </a:rPr>
            <a:t>Research</a:t>
          </a:r>
          <a:r>
            <a:rPr lang="zh-CN" altLang="en-US" sz="2500" kern="1200" dirty="0">
              <a:solidFill>
                <a:srgbClr val="FFFFFF"/>
              </a:solidFill>
              <a:latin typeface="Times"/>
              <a:cs typeface="Times"/>
            </a:rPr>
            <a:t>     研究</a:t>
          </a:r>
          <a:endParaRPr lang="en-US" sz="2500" kern="1200" dirty="0">
            <a:solidFill>
              <a:srgbClr val="FFFFFF"/>
            </a:solidFill>
            <a:latin typeface="Times"/>
            <a:cs typeface="Times"/>
          </a:endParaRPr>
        </a:p>
      </dsp:txBody>
      <dsp:txXfrm>
        <a:off x="3564396" y="2734503"/>
        <a:ext cx="1814601" cy="1663384"/>
      </dsp:txXfrm>
    </dsp:sp>
    <dsp:sp modelId="{CBC592B7-DF5A-9B49-96ED-1FD561299F69}">
      <dsp:nvSpPr>
        <dsp:cNvPr id="0" name=""/>
        <dsp:cNvSpPr/>
      </dsp:nvSpPr>
      <dsp:spPr>
        <a:xfrm>
          <a:off x="456890" y="1953217"/>
          <a:ext cx="3024336" cy="3024336"/>
        </a:xfrm>
        <a:prstGeom prst="ellipse">
          <a:avLst/>
        </a:prstGeom>
        <a:solidFill>
          <a:srgbClr val="7030A0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FFFFFF"/>
              </a:solidFill>
              <a:latin typeface="Times"/>
              <a:cs typeface="Times"/>
            </a:rPr>
            <a:t>Teaching &amp; Learning</a:t>
          </a:r>
          <a:r>
            <a:rPr lang="zh-CN" altLang="en-US" sz="2500" kern="1200" dirty="0">
              <a:solidFill>
                <a:srgbClr val="FFFFFF"/>
              </a:solidFill>
              <a:latin typeface="Times"/>
              <a:cs typeface="Times"/>
            </a:rPr>
            <a:t>     教与学 </a:t>
          </a:r>
          <a:endParaRPr lang="en-US" sz="2500" kern="1200" dirty="0">
            <a:solidFill>
              <a:srgbClr val="FFFFFF"/>
            </a:solidFill>
            <a:latin typeface="Times"/>
            <a:cs typeface="Times"/>
          </a:endParaRPr>
        </a:p>
      </dsp:txBody>
      <dsp:txXfrm>
        <a:off x="741682" y="2734503"/>
        <a:ext cx="1814601" cy="1663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64EC5-D1DA-1C4F-9DF9-A8487C3D8563}">
      <dsp:nvSpPr>
        <dsp:cNvPr id="0" name=""/>
        <dsp:cNvSpPr/>
      </dsp:nvSpPr>
      <dsp:spPr>
        <a:xfrm>
          <a:off x="3465" y="1732202"/>
          <a:ext cx="1887718" cy="943859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lumOff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STLF</a:t>
          </a:r>
        </a:p>
      </dsp:txBody>
      <dsp:txXfrm>
        <a:off x="31110" y="1759847"/>
        <a:ext cx="1832428" cy="888569"/>
      </dsp:txXfrm>
    </dsp:sp>
    <dsp:sp modelId="{34669F54-FA3A-6C45-B181-BBCFE20F3421}">
      <dsp:nvSpPr>
        <dsp:cNvPr id="0" name=""/>
        <dsp:cNvSpPr/>
      </dsp:nvSpPr>
      <dsp:spPr>
        <a:xfrm rot="18289469">
          <a:off x="1607605" y="1642142"/>
          <a:ext cx="1322245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1322245" y="1927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35671" y="1628356"/>
        <a:ext cx="66112" cy="66112"/>
      </dsp:txXfrm>
    </dsp:sp>
    <dsp:sp modelId="{73AF6614-CB13-2643-B7C5-B8EC0410E98A}">
      <dsp:nvSpPr>
        <dsp:cNvPr id="0" name=""/>
        <dsp:cNvSpPr/>
      </dsp:nvSpPr>
      <dsp:spPr>
        <a:xfrm>
          <a:off x="2646271" y="646764"/>
          <a:ext cx="1887718" cy="943859"/>
        </a:xfrm>
        <a:prstGeom prst="roundRect">
          <a:avLst>
            <a:gd name="adj" fmla="val 10000"/>
          </a:avLst>
        </a:prstGeom>
        <a:solidFill>
          <a:schemeClr val="accent1">
            <a:lumMod val="25000"/>
            <a:lumOff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Department</a:t>
          </a:r>
          <a:r>
            <a:rPr lang="zh-CN" altLang="en-US" sz="1800" kern="1200" dirty="0"/>
            <a:t> </a:t>
          </a:r>
          <a:endParaRPr lang="en-US" sz="1800" kern="1200" dirty="0"/>
        </a:p>
      </dsp:txBody>
      <dsp:txXfrm>
        <a:off x="2673916" y="674409"/>
        <a:ext cx="1832428" cy="888569"/>
      </dsp:txXfrm>
    </dsp:sp>
    <dsp:sp modelId="{C7C01F75-D1DD-8A41-8EFF-54CCC23A44A2}">
      <dsp:nvSpPr>
        <dsp:cNvPr id="0" name=""/>
        <dsp:cNvSpPr/>
      </dsp:nvSpPr>
      <dsp:spPr>
        <a:xfrm rot="19457599">
          <a:off x="4446587" y="828064"/>
          <a:ext cx="929892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929892" y="1927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88286" y="824086"/>
        <a:ext cx="46494" cy="46494"/>
      </dsp:txXfrm>
    </dsp:sp>
    <dsp:sp modelId="{401BCD7F-E317-894B-A3F9-F966731E8E11}">
      <dsp:nvSpPr>
        <dsp:cNvPr id="0" name=""/>
        <dsp:cNvSpPr/>
      </dsp:nvSpPr>
      <dsp:spPr>
        <a:xfrm>
          <a:off x="5289077" y="104045"/>
          <a:ext cx="1887718" cy="943859"/>
        </a:xfrm>
        <a:prstGeom prst="roundRect">
          <a:avLst>
            <a:gd name="adj" fmla="val 10000"/>
          </a:avLst>
        </a:prstGeom>
        <a:solidFill>
          <a:schemeClr val="accent1">
            <a:lumMod val="10000"/>
            <a:lumOff val="9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Course/Person Transformation</a:t>
          </a:r>
          <a:r>
            <a:rPr lang="zh-CN" altLang="en-US" sz="1800" kern="1200" dirty="0"/>
            <a:t> 改变课堂</a:t>
          </a:r>
          <a:endParaRPr lang="en-US" sz="1800" kern="1200" dirty="0"/>
        </a:p>
      </dsp:txBody>
      <dsp:txXfrm>
        <a:off x="5316722" y="131690"/>
        <a:ext cx="1832428" cy="888569"/>
      </dsp:txXfrm>
    </dsp:sp>
    <dsp:sp modelId="{AEBC25F3-4355-8D4A-89BC-BEBD534CDF9A}">
      <dsp:nvSpPr>
        <dsp:cNvPr id="0" name=""/>
        <dsp:cNvSpPr/>
      </dsp:nvSpPr>
      <dsp:spPr>
        <a:xfrm rot="2142401">
          <a:off x="4446587" y="1370783"/>
          <a:ext cx="929892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929892" y="1927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88286" y="1366806"/>
        <a:ext cx="46494" cy="46494"/>
      </dsp:txXfrm>
    </dsp:sp>
    <dsp:sp modelId="{D568F7FA-4BDF-1848-AB84-7DD0FA798EF2}">
      <dsp:nvSpPr>
        <dsp:cNvPr id="0" name=""/>
        <dsp:cNvSpPr/>
      </dsp:nvSpPr>
      <dsp:spPr>
        <a:xfrm>
          <a:off x="5289077" y="1189483"/>
          <a:ext cx="1887718" cy="943859"/>
        </a:xfrm>
        <a:prstGeom prst="roundRect">
          <a:avLst>
            <a:gd name="adj" fmla="val 10000"/>
          </a:avLst>
        </a:prstGeom>
        <a:solidFill>
          <a:schemeClr val="accent1">
            <a:lumMod val="10000"/>
            <a:lumOff val="9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Teaching &amp; Learning Projects</a:t>
          </a:r>
          <a:r>
            <a:rPr lang="zh-CN" altLang="en-US" sz="1800" kern="1200" dirty="0"/>
            <a:t> 教与学项目</a:t>
          </a:r>
          <a:endParaRPr lang="en-US" sz="1800" kern="1200" dirty="0"/>
        </a:p>
      </dsp:txBody>
      <dsp:txXfrm>
        <a:off x="5316722" y="1217128"/>
        <a:ext cx="1832428" cy="888569"/>
      </dsp:txXfrm>
    </dsp:sp>
    <dsp:sp modelId="{7082A8A2-434D-1F46-AA01-F3135E88DFB6}">
      <dsp:nvSpPr>
        <dsp:cNvPr id="0" name=""/>
        <dsp:cNvSpPr/>
      </dsp:nvSpPr>
      <dsp:spPr>
        <a:xfrm rot="3376457">
          <a:off x="1599223" y="2730804"/>
          <a:ext cx="1312826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1312826" y="1927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22816" y="2717253"/>
        <a:ext cx="65641" cy="65641"/>
      </dsp:txXfrm>
    </dsp:sp>
    <dsp:sp modelId="{E8D18CEF-B623-D44D-A9BD-C572177BDF60}">
      <dsp:nvSpPr>
        <dsp:cNvPr id="0" name=""/>
        <dsp:cNvSpPr/>
      </dsp:nvSpPr>
      <dsp:spPr>
        <a:xfrm>
          <a:off x="2620089" y="2824087"/>
          <a:ext cx="1887718" cy="943859"/>
        </a:xfrm>
        <a:prstGeom prst="roundRect">
          <a:avLst>
            <a:gd name="adj" fmla="val 10000"/>
          </a:avLst>
        </a:prstGeom>
        <a:solidFill>
          <a:schemeClr val="accent1">
            <a:lumMod val="25000"/>
            <a:lumOff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CWSEI</a:t>
          </a:r>
          <a:r>
            <a:rPr lang="zh-CN" altLang="en-US" sz="1800" kern="1200" dirty="0"/>
            <a:t>   </a:t>
          </a:r>
          <a:endParaRPr lang="en-US" sz="1800" kern="1200" dirty="0"/>
        </a:p>
      </dsp:txBody>
      <dsp:txXfrm>
        <a:off x="2647734" y="2851732"/>
        <a:ext cx="1832428" cy="888569"/>
      </dsp:txXfrm>
    </dsp:sp>
    <dsp:sp modelId="{F1F99E32-5F26-1140-AFC3-5DC8D11E267C}">
      <dsp:nvSpPr>
        <dsp:cNvPr id="0" name=""/>
        <dsp:cNvSpPr/>
      </dsp:nvSpPr>
      <dsp:spPr>
        <a:xfrm rot="19493765">
          <a:off x="4420958" y="3002163"/>
          <a:ext cx="954969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954969" y="1927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74568" y="2997559"/>
        <a:ext cx="47748" cy="47748"/>
      </dsp:txXfrm>
    </dsp:sp>
    <dsp:sp modelId="{76A0A2F1-EF26-144A-9C5E-FDD0C748A681}">
      <dsp:nvSpPr>
        <dsp:cNvPr id="0" name=""/>
        <dsp:cNvSpPr/>
      </dsp:nvSpPr>
      <dsp:spPr>
        <a:xfrm>
          <a:off x="5289077" y="2274921"/>
          <a:ext cx="1887718" cy="943859"/>
        </a:xfrm>
        <a:prstGeom prst="roundRect">
          <a:avLst>
            <a:gd name="adj" fmla="val 10000"/>
          </a:avLst>
        </a:prstGeom>
        <a:solidFill>
          <a:schemeClr val="accent1">
            <a:lumMod val="10000"/>
            <a:lumOff val="9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Community of Practice</a:t>
          </a:r>
          <a:r>
            <a:rPr lang="zh-CN" altLang="en-US" sz="1800" kern="1200" dirty="0"/>
            <a:t> </a:t>
          </a:r>
          <a:br>
            <a:rPr lang="en-US" altLang="zh-CN" sz="1800" kern="1200" dirty="0"/>
          </a:br>
          <a:r>
            <a:rPr lang="zh-CN" altLang="en-US" sz="1800" kern="1200" dirty="0"/>
            <a:t>社区实践</a:t>
          </a:r>
          <a:endParaRPr lang="en-US" sz="1800" kern="1200" dirty="0"/>
        </a:p>
      </dsp:txBody>
      <dsp:txXfrm>
        <a:off x="5316722" y="2302566"/>
        <a:ext cx="1832428" cy="888569"/>
      </dsp:txXfrm>
    </dsp:sp>
    <dsp:sp modelId="{8FF918C0-76C0-B34A-9F9D-21F744842DBA}">
      <dsp:nvSpPr>
        <dsp:cNvPr id="0" name=""/>
        <dsp:cNvSpPr/>
      </dsp:nvSpPr>
      <dsp:spPr>
        <a:xfrm rot="2067968">
          <a:off x="4424635" y="3544882"/>
          <a:ext cx="947613" cy="38540"/>
        </a:xfrm>
        <a:custGeom>
          <a:avLst/>
          <a:gdLst/>
          <a:ahLst/>
          <a:cxnLst/>
          <a:rect l="0" t="0" r="0" b="0"/>
          <a:pathLst>
            <a:path>
              <a:moveTo>
                <a:pt x="0" y="19270"/>
              </a:moveTo>
              <a:lnTo>
                <a:pt x="947613" y="1927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74752" y="3540462"/>
        <a:ext cx="47380" cy="47380"/>
      </dsp:txXfrm>
    </dsp:sp>
    <dsp:sp modelId="{E33EFD08-2148-5740-8873-CD6B402DA734}">
      <dsp:nvSpPr>
        <dsp:cNvPr id="0" name=""/>
        <dsp:cNvSpPr/>
      </dsp:nvSpPr>
      <dsp:spPr>
        <a:xfrm>
          <a:off x="5289077" y="3360359"/>
          <a:ext cx="1887718" cy="943859"/>
        </a:xfrm>
        <a:prstGeom prst="roundRect">
          <a:avLst>
            <a:gd name="adj" fmla="val 10000"/>
          </a:avLst>
        </a:prstGeom>
        <a:solidFill>
          <a:schemeClr val="accent1">
            <a:lumMod val="10000"/>
            <a:lumOff val="9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Professional Development</a:t>
          </a:r>
          <a:r>
            <a:rPr lang="zh-CN" altLang="en-US" sz="1800" kern="1200" dirty="0"/>
            <a:t>    职业发展</a:t>
          </a:r>
          <a:endParaRPr lang="en-US" sz="1800" kern="1200" dirty="0"/>
        </a:p>
      </dsp:txBody>
      <dsp:txXfrm>
        <a:off x="5316722" y="3388004"/>
        <a:ext cx="1832428" cy="888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F1E681-37EB-1E49-8339-11661DF26980}" type="datetimeFigureOut">
              <a:rPr lang="en-US"/>
              <a:pPr>
                <a:defRPr/>
              </a:pPr>
              <a:t>2025-07-21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49913CD-616E-7147-A701-934389536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84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8FC75C19-3A6D-DE42-97D1-B144304BB96D}" type="datetime1">
              <a:rPr lang="en-US" altLang="x-none"/>
              <a:pPr>
                <a:defRPr/>
              </a:pPr>
              <a:t>2025-07-21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EDBF8623-700C-6F4B-A25A-20C3214D8E3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787181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289938-5091-6840-AA06-B0FDE5BC77D2}" type="slidenum">
              <a:rPr lang="en-US" altLang="x-none"/>
              <a:pPr>
                <a:spcBef>
                  <a:spcPct val="0"/>
                </a:spcBef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77609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Worksheet and clicker problems can be underspecified (on purpose or by accident) and this opens up additional conversations, particularly with students who are further head on the material.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6C7F3-E5C4-4917-BFA5-D97164C087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35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Provided solution</a:t>
            </a:r>
            <a:r>
              <a:rPr lang="en-US" baseline="0" dirty="0"/>
              <a:t> – note the rough sketch – that’s what people draw when they are talking about ideas.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3C497-1AD8-4D73-BE91-D5A1545CBAB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764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were based on student solutions, from walking around.</a:t>
            </a:r>
          </a:p>
          <a:p>
            <a:endParaRPr lang="en-US" dirty="0"/>
          </a:p>
          <a:p>
            <a:r>
              <a:rPr lang="en-US" dirty="0"/>
              <a:t>Second time: I had a prepared slide.</a:t>
            </a:r>
          </a:p>
          <a:p>
            <a:endParaRPr lang="en-US" dirty="0"/>
          </a:p>
          <a:p>
            <a:r>
              <a:rPr lang="en-US" dirty="0"/>
              <a:t>Key issue: I didn’t know the ways they would make mistakes,</a:t>
            </a:r>
            <a:r>
              <a:rPr lang="en-US" baseline="0" dirty="0"/>
              <a:t> but I provided enough space and a task that would reveal them.</a:t>
            </a:r>
          </a:p>
          <a:p>
            <a:endParaRPr lang="en-US" baseline="0" dirty="0"/>
          </a:p>
          <a:p>
            <a:r>
              <a:rPr lang="en-US" baseline="0" dirty="0"/>
              <a:t>Can prod things along, can check in.</a:t>
            </a:r>
          </a:p>
          <a:p>
            <a:endParaRPr lang="en-US" baseline="0" dirty="0"/>
          </a:p>
          <a:p>
            <a:r>
              <a:rPr lang="en-US" baseline="0" dirty="0"/>
              <a:t>Peer Instruction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3C497-1AD8-4D73-BE91-D5A1545CBAB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895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Alternate way at getting at student solutions, they have to use their graph.</a:t>
            </a:r>
          </a:p>
          <a:p>
            <a:endParaRPr lang="en-US" dirty="0"/>
          </a:p>
          <a:p>
            <a:r>
              <a:rPr lang="en-US" dirty="0"/>
              <a:t>Can prod them along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3C497-1AD8-4D73-BE91-D5A1545CBAB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90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depends on the goal</a:t>
            </a:r>
            <a:r>
              <a:rPr lang="en-US" baseline="0" dirty="0"/>
              <a:t> I have. Also, I can lean on the Paint Store in a later class that is exploring other behaviour.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3C497-1AD8-4D73-BE91-D5A1545CBABD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658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Brett </a:t>
            </a:r>
            <a:r>
              <a:rPr lang="mr-IN" altLang="x-none" dirty="0"/>
              <a:t>–</a:t>
            </a:r>
            <a:r>
              <a:rPr lang="en-US" altLang="x-none" dirty="0"/>
              <a:t> do you want to add your slides to this?</a:t>
            </a:r>
            <a:endParaRPr lang="x-none" altLang="x-none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289938-5091-6840-AA06-B0FDE5BC77D2}" type="slidenum">
              <a:rPr lang="en-US" altLang="x-none"/>
              <a:pPr>
                <a:spcBef>
                  <a:spcPct val="0"/>
                </a:spcBef>
              </a:pPr>
              <a:t>26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84342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Brett </a:t>
            </a:r>
            <a:r>
              <a:rPr lang="mr-IN" altLang="x-none" dirty="0"/>
              <a:t>–</a:t>
            </a:r>
            <a:r>
              <a:rPr lang="en-US" altLang="x-none"/>
              <a:t> do you want to add your slides to this?</a:t>
            </a:r>
            <a:endParaRPr lang="x-none" altLang="x-none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289938-5091-6840-AA06-B0FDE5BC77D2}" type="slidenum">
              <a:rPr lang="en-US" altLang="x-none"/>
              <a:pPr>
                <a:spcBef>
                  <a:spcPct val="0"/>
                </a:spcBef>
              </a:pPr>
              <a:t>27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76665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“Engineers” for Education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1-on-1 faculty development;1-3 iterations of a course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Translator between education research, traditional educational developers, department culture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Conduct research &amp; evaluation related to projects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Teaching own course once per year or less</a:t>
            </a:r>
            <a:endParaRPr lang="en-CA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F8623-700C-6F4B-A25A-20C3214D8E36}" type="slidenum">
              <a:rPr lang="en-US" altLang="x-none" smtClean="0"/>
              <a:pPr>
                <a:defRPr/>
              </a:pPr>
              <a:t>28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06520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About 50 total</a:t>
            </a:r>
          </a:p>
          <a:p>
            <a:r>
              <a:rPr lang="en-CA" dirty="0"/>
              <a:t>Peaks</a:t>
            </a:r>
            <a:r>
              <a:rPr lang="en-CA" baseline="0" dirty="0"/>
              <a:t> of 20, 22.</a:t>
            </a:r>
          </a:p>
          <a:p>
            <a:r>
              <a:rPr lang="en-CA" baseline="0" dirty="0"/>
              <a:t>Average 2-3 years</a:t>
            </a:r>
          </a:p>
          <a:p>
            <a:r>
              <a:rPr lang="en-CA" baseline="0" dirty="0"/>
              <a:t>1-4 in department at any given time</a:t>
            </a:r>
          </a:p>
          <a:p>
            <a:endParaRPr lang="en-CA" baseline="0" dirty="0"/>
          </a:p>
          <a:p>
            <a:r>
              <a:rPr lang="en-CA" baseline="0" dirty="0"/>
              <a:t>Note: </a:t>
            </a:r>
          </a:p>
          <a:p>
            <a:r>
              <a:rPr lang="en-CA" baseline="0" dirty="0"/>
              <a:t>PHAS = Physics &amp; Astronomy</a:t>
            </a:r>
          </a:p>
          <a:p>
            <a:r>
              <a:rPr lang="en-CA" baseline="0" dirty="0"/>
              <a:t>EOAS = Earth, Ocean, and Atmospheric Sciences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D99DD-1A99-4C82-A6D8-E4805D4D4662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806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Brett </a:t>
            </a:r>
            <a:r>
              <a:rPr lang="mr-IN" altLang="x-none" dirty="0"/>
              <a:t>–</a:t>
            </a:r>
            <a:r>
              <a:rPr lang="en-US" altLang="x-none"/>
              <a:t> do you want to add your slides to this?</a:t>
            </a:r>
            <a:endParaRPr lang="x-none" altLang="x-none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289938-5091-6840-AA06-B0FDE5BC77D2}" type="slidenum">
              <a:rPr lang="en-US" altLang="x-none"/>
              <a:pPr>
                <a:spcBef>
                  <a:spcPct val="0"/>
                </a:spcBef>
              </a:pPr>
              <a:t>41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39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Edited</a:t>
            </a:r>
            <a:r>
              <a:rPr lang="en-US" altLang="x-none" baseline="0" dirty="0"/>
              <a:t> based on a presentation from the Canadian Society for the Study of Higher Education</a:t>
            </a:r>
            <a:endParaRPr lang="x-none" altLang="x-none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289938-5091-6840-AA06-B0FDE5BC77D2}" type="slidenum">
              <a:rPr lang="en-US" altLang="x-none"/>
              <a:pPr>
                <a:spcBef>
                  <a:spcPct val="0"/>
                </a:spcBef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5686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F8623-700C-6F4B-A25A-20C3214D8E36}" type="slidenum">
              <a:rPr lang="en-US" altLang="x-none" smtClean="0"/>
              <a:pPr>
                <a:defRPr/>
              </a:pPr>
              <a:t>47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29499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Brett </a:t>
            </a:r>
            <a:r>
              <a:rPr lang="mr-IN" altLang="x-none" dirty="0"/>
              <a:t>–</a:t>
            </a:r>
            <a:r>
              <a:rPr lang="en-US" altLang="x-none"/>
              <a:t> do you want to add your slides to this?</a:t>
            </a:r>
            <a:endParaRPr lang="x-none" altLang="x-none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289938-5091-6840-AA06-B0FDE5BC77D2}" type="slidenum">
              <a:rPr lang="en-US" altLang="x-none"/>
              <a:pPr>
                <a:spcBef>
                  <a:spcPct val="0"/>
                </a:spcBef>
              </a:pPr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99035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289938-5091-6840-AA06-B0FDE5BC77D2}" type="slidenum">
              <a:rPr lang="en-US" altLang="x-none"/>
              <a:pPr>
                <a:spcBef>
                  <a:spcPct val="0"/>
                </a:spcBef>
              </a:pPr>
              <a:t>51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48943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F8623-700C-6F4B-A25A-20C3214D8E36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21445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Approximately 150,000 credit hours per year transformed.</a:t>
            </a:r>
          </a:p>
          <a:p>
            <a:endParaRPr lang="en-US" dirty="0"/>
          </a:p>
          <a:p>
            <a:r>
              <a:rPr lang="en-US" dirty="0"/>
              <a:t>Also,</a:t>
            </a:r>
            <a:r>
              <a:rPr lang="en-US" baseline="0" dirty="0"/>
              <a:t> very few upper-year courses transformed, which arguably are less in need.</a:t>
            </a:r>
          </a:p>
          <a:p>
            <a:endParaRPr lang="en-US" baseline="0" dirty="0"/>
          </a:p>
          <a:p>
            <a:r>
              <a:rPr lang="en-US" baseline="0" dirty="0"/>
              <a:t>One department: mini-initiative, less money overall, decent progress in more recent years.</a:t>
            </a:r>
          </a:p>
          <a:p>
            <a:r>
              <a:rPr lang="en-US" baseline="0" dirty="0"/>
              <a:t>One department: lots of money, minimal change.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D99DD-1A99-4C82-A6D8-E4805D4D466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365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Brett </a:t>
            </a:r>
            <a:r>
              <a:rPr lang="mr-IN" altLang="x-none" dirty="0"/>
              <a:t>–</a:t>
            </a:r>
            <a:r>
              <a:rPr lang="en-US" altLang="x-none" dirty="0"/>
              <a:t> do you want to add your slides to this?</a:t>
            </a:r>
            <a:endParaRPr lang="x-none" altLang="x-none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289938-5091-6840-AA06-B0FDE5BC77D2}" type="slidenum">
              <a:rPr lang="en-US" altLang="x-none"/>
              <a:pPr>
                <a:spcBef>
                  <a:spcPct val="0"/>
                </a:spcBef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5986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x-none" dirty="0"/>
              <a:t>Brett </a:t>
            </a:r>
            <a:r>
              <a:rPr lang="mr-IN" altLang="x-none" dirty="0"/>
              <a:t>–</a:t>
            </a:r>
            <a:r>
              <a:rPr lang="en-US" altLang="x-none" dirty="0"/>
              <a:t> do you want to add your slides to this?</a:t>
            </a:r>
            <a:endParaRPr lang="x-none" altLang="x-none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D289938-5091-6840-AA06-B0FDE5BC77D2}" type="slidenum">
              <a:rPr lang="en-US" altLang="x-none"/>
              <a:pPr>
                <a:spcBef>
                  <a:spcPct val="0"/>
                </a:spcBef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3950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Pre-reading: recent paper about effective way to get students reading, also gives information about where</a:t>
            </a:r>
            <a:r>
              <a:rPr lang="en-US" baseline="0" dirty="0"/>
              <a:t> they are confused.</a:t>
            </a:r>
            <a:endParaRPr lang="en-US" dirty="0"/>
          </a:p>
          <a:p>
            <a:endParaRPr lang="en-US" dirty="0"/>
          </a:p>
          <a:p>
            <a:r>
              <a:rPr lang="en-US" dirty="0"/>
              <a:t>Key instructor involvement:</a:t>
            </a:r>
          </a:p>
          <a:p>
            <a:pPr>
              <a:buFontTx/>
              <a:buChar char="-"/>
            </a:pPr>
            <a:r>
              <a:rPr lang="en-US" dirty="0"/>
              <a:t>Design of activities and assessments:</a:t>
            </a:r>
            <a:r>
              <a:rPr lang="en-US" baseline="0" dirty="0"/>
              <a:t> what does an expert need to do?  What are students capable of at this level?  How would you know they have achieved that.</a:t>
            </a:r>
          </a:p>
          <a:p>
            <a:pPr>
              <a:buFontTx/>
              <a:buChar char="-"/>
            </a:pPr>
            <a:r>
              <a:rPr lang="en-US" baseline="0" dirty="0"/>
              <a:t>Feedback during activities:</a:t>
            </a:r>
          </a:p>
          <a:p>
            <a:pPr lvl="1">
              <a:buFontTx/>
              <a:buChar char="-"/>
            </a:pPr>
            <a:r>
              <a:rPr lang="en-US" baseline="0" dirty="0"/>
              <a:t>Better-prepared students can ask deeper questions during class time</a:t>
            </a:r>
          </a:p>
          <a:p>
            <a:pPr lvl="1">
              <a:buFontTx/>
              <a:buChar char="-"/>
            </a:pPr>
            <a:r>
              <a:rPr lang="en-US" baseline="0" dirty="0"/>
              <a:t>Instructor reacts to student pre-class questions and in-class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3C497-1AD8-4D73-BE91-D5A1545CBAB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210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this is sort</a:t>
            </a:r>
            <a:r>
              <a:rPr lang="en-US" baseline="0" dirty="0"/>
              <a:t> of a deficit model for thinking of instruction, but it can be easier for people to get started this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3C497-1AD8-4D73-BE91-D5A1545CBAB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473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Unpacking what</a:t>
            </a:r>
            <a:r>
              <a:rPr lang="en-US" baseline="0" dirty="0"/>
              <a:t> students are struggling with can take time.</a:t>
            </a:r>
          </a:p>
          <a:p>
            <a:endParaRPr lang="en-US" baseline="0" dirty="0"/>
          </a:p>
          <a:p>
            <a:r>
              <a:rPr lang="en-US" baseline="0" dirty="0"/>
              <a:t>Pieces of knowledge, component skills, and the framework that integrates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3C497-1AD8-4D73-BE91-D5A1545CBAB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7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ain-mall.fix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9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4b282c20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01BAEF2D-0E8A-844B-87FF-DA4482F8E709}" type="slidenum">
              <a:rPr lang="en-US" altLang="x-none" sz="900" smtClean="0"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latin typeface="Whitney Book" charset="0"/>
            </a:endParaRP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9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18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5" name="Picture 2" descr="2014_logo_only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DC4F772E-9628-634F-9487-863525F8BE11}" type="slidenum">
              <a:rPr lang="en-US" altLang="x-none" sz="900" smtClean="0">
                <a:solidFill>
                  <a:schemeClr val="bg1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chemeClr val="bg1"/>
              </a:solidFill>
              <a:latin typeface="Whitney Book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88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OA Evening-04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0629C0A4-5D4C-1D45-949E-B18A81216DA4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96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9468908073_a6d2e240c9_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18CC6787-E68C-574D-8C10-5EF3E0AAC1F0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09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0081969092_d77b6aa5ab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3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8BAAE682-0362-8B41-BF1E-6F73AE872829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9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742E1C8A-8B0C-1945-BA97-4020005A22D2}" type="slidenum">
              <a:rPr lang="en-US" altLang="x-none" sz="900" smtClean="0"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latin typeface="Whitney Book" charset="0"/>
            </a:endParaRPr>
          </a:p>
        </p:txBody>
      </p:sp>
      <p:pic>
        <p:nvPicPr>
          <p:cNvPr id="5" name="Picture 9" descr="s4b282c20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40481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7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18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5" name="Picture 2" descr="2014_logo_only_re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446088"/>
            <a:ext cx="25241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CF76B24F-3090-F542-B56D-4E93646055E9}" type="slidenum">
              <a:rPr lang="en-US" altLang="x-none" sz="900" smtClean="0">
                <a:solidFill>
                  <a:schemeClr val="bg1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chemeClr val="bg1"/>
              </a:solidFill>
              <a:latin typeface="Whitney Book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38954" y="315868"/>
            <a:ext cx="7661438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0" i="0" u="none" strike="noStrike" kern="1200" cap="all" spc="15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hitney Bold"/>
                <a:cs typeface="Whitney Bold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Whitney Medium"/>
                <a:cs typeface="Whitney Medium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Whitney Medium"/>
                <a:cs typeface="Whitney Medium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52388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9863"/>
            <a:ext cx="3897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54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9915475_1cd74fac37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52388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9863"/>
            <a:ext cx="3897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90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1969092_d77b6aa5ab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52388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39863"/>
            <a:ext cx="38973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6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2015_Hover_Aerials_Okanagan_6389-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862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57261E-6567-4569-9076-24F457272FB8}" type="datetimeFigureOut">
              <a:rPr lang="en-US" smtClean="0"/>
              <a:pPr/>
              <a:t>2025-07-21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43A47-B03F-423E-A67B-32376B1D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25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7B5E1FA-087B-493C-9FD1-8554BF61688A}" type="datetimeFigureOut">
              <a:rPr lang="en-CA" smtClean="0"/>
              <a:t>2025-07-21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F2B341-96B1-467C-8A25-BB12C6DB3E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061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9468908073_a6d2e240c9_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791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OA Evening-04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96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SC_496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1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332646"/>
            <a:ext cx="5430376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6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Whitney Book"/>
                <a:cs typeface="Whitney Boo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Whitney Bold"/>
                <a:cs typeface="Whitney Bold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0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1106_86502c1841_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F231D0E6-6B1F-9440-95F3-C47A0BBB87A9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6" y="1275606"/>
            <a:ext cx="5574565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0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2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9467264904_bdb80a731c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4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C6A0F27B-59D2-1E42-8704-00ABA87B083D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7" y="1275606"/>
            <a:ext cx="5430376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0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02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SC_732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F1911463-21A2-6F49-829E-A3CF7C6AB181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6" y="1275606"/>
            <a:ext cx="5574565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0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12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5986_7c97fbf65b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1131888"/>
            <a:ext cx="6015038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9" descr="s4b282c201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 txBox="1">
            <a:spLocks/>
          </p:cNvSpPr>
          <p:nvPr userDrawn="1"/>
        </p:nvSpPr>
        <p:spPr>
          <a:xfrm flipH="1">
            <a:off x="8588375" y="6429375"/>
            <a:ext cx="3048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fld id="{FC682AE7-309E-964B-8216-29EA9FFAF957}" type="slidenum">
              <a:rPr lang="en-US" altLang="x-none" sz="900" smtClean="0">
                <a:solidFill>
                  <a:srgbClr val="FFFFFF"/>
                </a:solidFill>
                <a:latin typeface="Whitney Book" charset="0"/>
              </a:rPr>
              <a:pPr algn="r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en-CA" altLang="x-none" sz="900">
              <a:solidFill>
                <a:srgbClr val="FFFFFF"/>
              </a:solidFill>
              <a:latin typeface="Whitney Book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586" y="1275606"/>
            <a:ext cx="5574565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3000" b="0" i="0" kern="0" cap="all" spc="150" baseline="0">
                <a:solidFill>
                  <a:schemeClr val="tx1"/>
                </a:solidFill>
                <a:latin typeface="Whitney Bold"/>
                <a:cs typeface="Whitney Bold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72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  <p:sldLayoutId id="2147485057" r:id="rId12"/>
    <p:sldLayoutId id="2147485058" r:id="rId13"/>
    <p:sldLayoutId id="2147485059" r:id="rId14"/>
    <p:sldLayoutId id="2147485060" r:id="rId15"/>
    <p:sldLayoutId id="2147485061" r:id="rId16"/>
    <p:sldLayoutId id="2147485062" r:id="rId17"/>
    <p:sldLayoutId id="2147485063" r:id="rId18"/>
    <p:sldLayoutId id="2147485064" r:id="rId19"/>
    <p:sldLayoutId id="2147485065" r:id="rId20"/>
    <p:sldLayoutId id="2147485066" r:id="rId2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26" Type="http://schemas.openxmlformats.org/officeDocument/2006/relationships/image" Target="../media/image52.jpeg"/><Relationship Id="rId39" Type="http://schemas.openxmlformats.org/officeDocument/2006/relationships/image" Target="../media/image65.jpeg"/><Relationship Id="rId21" Type="http://schemas.openxmlformats.org/officeDocument/2006/relationships/image" Target="../media/image47.jpeg"/><Relationship Id="rId34" Type="http://schemas.openxmlformats.org/officeDocument/2006/relationships/image" Target="../media/image60.png"/><Relationship Id="rId42" Type="http://schemas.openxmlformats.org/officeDocument/2006/relationships/image" Target="../media/image68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29" Type="http://schemas.openxmlformats.org/officeDocument/2006/relationships/image" Target="../media/image55.jpe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24" Type="http://schemas.openxmlformats.org/officeDocument/2006/relationships/image" Target="../media/image50.jpeg"/><Relationship Id="rId32" Type="http://schemas.openxmlformats.org/officeDocument/2006/relationships/image" Target="../media/image58.jpeg"/><Relationship Id="rId37" Type="http://schemas.openxmlformats.org/officeDocument/2006/relationships/image" Target="../media/image63.jpeg"/><Relationship Id="rId40" Type="http://schemas.openxmlformats.org/officeDocument/2006/relationships/image" Target="../media/image66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23" Type="http://schemas.openxmlformats.org/officeDocument/2006/relationships/image" Target="../media/image49.jpeg"/><Relationship Id="rId28" Type="http://schemas.openxmlformats.org/officeDocument/2006/relationships/image" Target="../media/image54.jpeg"/><Relationship Id="rId36" Type="http://schemas.openxmlformats.org/officeDocument/2006/relationships/image" Target="../media/image62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31" Type="http://schemas.openxmlformats.org/officeDocument/2006/relationships/image" Target="../media/image57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openxmlformats.org/officeDocument/2006/relationships/image" Target="../media/image48.jpeg"/><Relationship Id="rId27" Type="http://schemas.openxmlformats.org/officeDocument/2006/relationships/image" Target="../media/image53.jpeg"/><Relationship Id="rId30" Type="http://schemas.openxmlformats.org/officeDocument/2006/relationships/image" Target="../media/image56.jpeg"/><Relationship Id="rId35" Type="http://schemas.openxmlformats.org/officeDocument/2006/relationships/image" Target="../media/image61.jpeg"/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5" Type="http://schemas.openxmlformats.org/officeDocument/2006/relationships/image" Target="../media/image51.jpeg"/><Relationship Id="rId33" Type="http://schemas.openxmlformats.org/officeDocument/2006/relationships/image" Target="../media/image59.jpeg"/><Relationship Id="rId38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doi.org/10.1080/1360144X.2023.2210535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hup.harvard.edu/catalog.php?isbn=9780674972070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ressbooks.bccampus.ca/seihandbook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52536" y="836711"/>
            <a:ext cx="9505056" cy="397476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907846"/>
            <a:ext cx="7488832" cy="3811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Working with Faculty to Improve Their Teaching: Science Teaching &amp; Learning Fellows</a:t>
            </a:r>
          </a:p>
          <a:p>
            <a:pPr algn="ctr"/>
            <a:r>
              <a:rPr lang="zh-CN" altLang="en-US" dirty="0">
                <a:latin typeface="+mj-ea"/>
                <a:ea typeface="+mj-ea"/>
              </a:rPr>
              <a:t>和教授们一起提高教学</a:t>
            </a:r>
            <a:r>
              <a:rPr lang="en-US" altLang="zh-CN" dirty="0">
                <a:latin typeface="+mj-ea"/>
                <a:ea typeface="+mj-ea"/>
              </a:rPr>
              <a:t>:</a:t>
            </a:r>
            <a:r>
              <a:rPr lang="zh-CN" altLang="en-US" dirty="0">
                <a:latin typeface="+mj-ea"/>
                <a:ea typeface="+mj-ea"/>
              </a:rPr>
              <a:t>科学教育研究员</a:t>
            </a:r>
            <a:endParaRPr lang="en-US" dirty="0">
              <a:latin typeface="+mj-ea"/>
              <a:ea typeface="+mj-ea"/>
            </a:endParaRPr>
          </a:p>
          <a:p>
            <a:pPr algn="ctr"/>
            <a:endParaRPr lang="en-US" sz="3500" dirty="0"/>
          </a:p>
          <a:p>
            <a:pPr algn="ctr"/>
            <a:r>
              <a:rPr lang="en-US" b="1" dirty="0"/>
              <a:t>Warren Code</a:t>
            </a:r>
          </a:p>
          <a:p>
            <a:pPr algn="ctr"/>
            <a:r>
              <a:rPr lang="en-US" sz="2000" dirty="0"/>
              <a:t>Associate Director, Skylight</a:t>
            </a:r>
          </a:p>
          <a:p>
            <a:pPr algn="ctr"/>
            <a:r>
              <a:rPr lang="en-US" sz="2000" dirty="0"/>
              <a:t>Director (2014-2017), Carl Wieman Science Education Initiative</a:t>
            </a:r>
          </a:p>
          <a:p>
            <a:pPr algn="ctr"/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1800" dirty="0"/>
              <a:t>Thanks to: </a:t>
            </a:r>
            <a:r>
              <a:rPr lang="en-US" sz="1800" b="1" dirty="0"/>
              <a:t>Ashley Welsh</a:t>
            </a:r>
            <a:r>
              <a:rPr lang="en-US" sz="1800" dirty="0"/>
              <a:t>, Faculty Liaison, CTLT &amp; Skylight</a:t>
            </a:r>
            <a:br>
              <a:rPr lang="en-US" sz="1800" dirty="0"/>
            </a:br>
            <a:r>
              <a:rPr lang="en-US" sz="1800" b="1" dirty="0"/>
              <a:t>Brett Gilley</a:t>
            </a:r>
            <a:r>
              <a:rPr lang="en-US" sz="1800" dirty="0"/>
              <a:t>, Professor of Teaching, EOAS</a:t>
            </a:r>
          </a:p>
        </p:txBody>
      </p:sp>
    </p:spTree>
    <p:extLst>
      <p:ext uri="{BB962C8B-B14F-4D97-AF65-F5344CB8AC3E}">
        <p14:creationId xmlns:p14="http://schemas.microsoft.com/office/powerpoint/2010/main" val="19253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8954" y="476250"/>
            <a:ext cx="7661438" cy="939199"/>
          </a:xfrm>
        </p:spPr>
        <p:txBody>
          <a:bodyPr/>
          <a:lstStyle/>
          <a:p>
            <a:pPr marL="0" lvl="1" indent="0" algn="ctr" defTabSz="914400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3500" cap="none" dirty="0"/>
              <a:t>Science Teaching and Learning Fellows  </a:t>
            </a:r>
            <a:br>
              <a:rPr lang="en-US" sz="3500" cap="none" dirty="0"/>
            </a:br>
            <a:r>
              <a:rPr lang="zh-CN" altLang="en-US" dirty="0">
                <a:latin typeface="+mn-ea"/>
                <a:ea typeface="+mn-ea"/>
              </a:rPr>
              <a:t>科学教学研究员</a:t>
            </a:r>
            <a:endParaRPr lang="en-CA" altLang="x-none" dirty="0">
              <a:latin typeface="+mn-ea"/>
              <a:ea typeface="+mn-ea"/>
            </a:endParaRPr>
          </a:p>
          <a:p>
            <a:pPr algn="ctr">
              <a:lnSpc>
                <a:spcPct val="100000"/>
              </a:lnSpc>
              <a:defRPr/>
            </a:pPr>
            <a:endParaRPr lang="en-US" sz="3500" cap="none" dirty="0"/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15582399"/>
              </p:ext>
            </p:extLst>
          </p:nvPr>
        </p:nvGraphicFramePr>
        <p:xfrm>
          <a:off x="971600" y="1340768"/>
          <a:ext cx="61206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9738" y="332656"/>
            <a:ext cx="7661438" cy="939199"/>
          </a:xfrm>
        </p:spPr>
        <p:txBody>
          <a:bodyPr/>
          <a:lstStyle/>
          <a:p>
            <a:pPr marL="0" lvl="1" indent="0" algn="ctr" defTabSz="914400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3500" cap="none" dirty="0"/>
              <a:t>Science Teaching And Learning Fellows</a:t>
            </a:r>
            <a:br>
              <a:rPr lang="en-US" sz="3500" cap="none" dirty="0"/>
            </a:br>
            <a:r>
              <a:rPr lang="zh-CN" altLang="en-US" dirty="0">
                <a:latin typeface="+mj-ea"/>
                <a:ea typeface="+mj-ea"/>
              </a:rPr>
              <a:t>科学教学研究员</a:t>
            </a:r>
            <a:endParaRPr lang="en-CA" altLang="x-none" dirty="0">
              <a:latin typeface="+mj-ea"/>
              <a:ea typeface="+mj-ea"/>
            </a:endParaRPr>
          </a:p>
          <a:p>
            <a:pPr algn="ctr">
              <a:lnSpc>
                <a:spcPct val="100000"/>
              </a:lnSpc>
              <a:defRPr/>
            </a:pPr>
            <a:endParaRPr lang="en-US" sz="3500" cap="none" dirty="0"/>
          </a:p>
        </p:txBody>
      </p:sp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1618172"/>
              </p:ext>
            </p:extLst>
          </p:nvPr>
        </p:nvGraphicFramePr>
        <p:xfrm>
          <a:off x="439738" y="1397000"/>
          <a:ext cx="7180262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Extent of Change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Over 200 courses influenced by CWSEI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Including almost all of the large introductory science and mathematics courses (1st &amp; 2nd years);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total, </a:t>
            </a:r>
            <a:r>
              <a:rPr lang="en-US" sz="2400" b="1" dirty="0"/>
              <a:t>about 2/3 of course registrations</a:t>
            </a:r>
          </a:p>
          <a:p>
            <a:endParaRPr lang="en-US" sz="2400" dirty="0"/>
          </a:p>
          <a:p>
            <a:r>
              <a:rPr lang="en-US" sz="2400" dirty="0"/>
              <a:t>Involvement of nearly 200 faculty, ranging from 10% to over 90% involvement per department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636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07504" y="1091441"/>
          <a:ext cx="7704856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1037230" y="766763"/>
            <a:ext cx="634308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x-none"/>
          </a:p>
          <a:p>
            <a:endParaRPr lang="en-US" altLang="x-non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7950" y="558800"/>
            <a:ext cx="8021638" cy="623888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000" cap="none" dirty="0"/>
              <a:t>Impact on Teaching by Department</a:t>
            </a:r>
          </a:p>
          <a:p>
            <a:pPr algn="ctr">
              <a:lnSpc>
                <a:spcPct val="100000"/>
              </a:lnSpc>
              <a:defRPr/>
            </a:pPr>
            <a:r>
              <a:rPr lang="en-US" sz="3000" cap="none" dirty="0"/>
              <a:t>UBC by 2014/2015 </a:t>
            </a:r>
            <a:r>
              <a:rPr lang="zh-CN" altLang="en-US" sz="3000" cap="none" dirty="0">
                <a:latin typeface="+mj-ea"/>
                <a:ea typeface="+mj-ea"/>
              </a:rPr>
              <a:t>对教学的影响</a:t>
            </a:r>
            <a:endParaRPr lang="en-US" sz="3000" cap="none" dirty="0">
              <a:latin typeface="+mj-ea"/>
              <a:ea typeface="+mj-ea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47511" y="1367780"/>
            <a:ext cx="194421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x-none" sz="1200"/>
          </a:p>
          <a:p>
            <a:endParaRPr lang="en-US" altLang="x-none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7504" y="2060848"/>
            <a:ext cx="5688013" cy="720080"/>
          </a:xfrm>
        </p:spPr>
        <p:txBody>
          <a:bodyPr/>
          <a:lstStyle/>
          <a:p>
            <a:pPr algn="ctr">
              <a:defRPr/>
            </a:pPr>
            <a:r>
              <a:rPr lang="en-US" sz="3000" b="1" cap="none" spc="100" dirty="0"/>
              <a:t>Questions? Comments?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70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7504" y="2060848"/>
            <a:ext cx="5688013" cy="1512168"/>
          </a:xfrm>
        </p:spPr>
        <p:txBody>
          <a:bodyPr/>
          <a:lstStyle/>
          <a:p>
            <a:pPr marL="0" lvl="1" indent="0" algn="ctr">
              <a:lnSpc>
                <a:spcPts val="3800"/>
              </a:lnSpc>
              <a:spcBef>
                <a:spcPts val="0"/>
              </a:spcBef>
              <a:buNone/>
              <a:defRPr/>
            </a:pPr>
            <a:r>
              <a:rPr lang="en-US" sz="3000" b="1" cap="none" spc="100" dirty="0"/>
              <a:t>Reformed Example Lesson   </a:t>
            </a:r>
            <a:r>
              <a:rPr lang="zh-CN" alt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改革后的示例课程</a:t>
            </a:r>
            <a:endParaRPr lang="en-US" b="1" cap="none" spc="100" dirty="0"/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847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Course</a:t>
            </a:r>
            <a:br>
              <a:rPr lang="en-US" dirty="0"/>
            </a:br>
            <a:r>
              <a:rPr lang="en-US" dirty="0"/>
              <a:t>Transformation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83568" y="1412776"/>
            <a:ext cx="7416824" cy="5112568"/>
          </a:xfrm>
        </p:spPr>
        <p:txBody>
          <a:bodyPr/>
          <a:lstStyle/>
          <a:p>
            <a:r>
              <a:rPr lang="en-US" sz="2000" dirty="0"/>
              <a:t>Clear learning goals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Make the most of time in class:</a:t>
            </a:r>
          </a:p>
          <a:p>
            <a:pPr lvl="1"/>
            <a:r>
              <a:rPr lang="en-US" sz="2000" dirty="0"/>
              <a:t>Preparatory assignments (pre-reading)</a:t>
            </a:r>
          </a:p>
          <a:p>
            <a:pPr lvl="1"/>
            <a:r>
              <a:rPr lang="en-US" sz="2000" dirty="0"/>
              <a:t>In class:</a:t>
            </a:r>
          </a:p>
          <a:p>
            <a:pPr lvl="2"/>
            <a:r>
              <a:rPr lang="en-US" sz="2000" dirty="0"/>
              <a:t>Peer discussions (often using clickers)</a:t>
            </a:r>
          </a:p>
          <a:p>
            <a:pPr lvl="2"/>
            <a:r>
              <a:rPr lang="en-US" sz="2000" dirty="0"/>
              <a:t>Group work (often using worksheets)</a:t>
            </a:r>
          </a:p>
          <a:p>
            <a:pPr lvl="2"/>
            <a:r>
              <a:rPr lang="en-US" sz="2000" dirty="0"/>
              <a:t>Feedback and “reactive lecturing” by instructor</a:t>
            </a:r>
          </a:p>
          <a:p>
            <a:br>
              <a:rPr lang="en-US" sz="2000" dirty="0"/>
            </a:br>
            <a:r>
              <a:rPr lang="en-US" sz="2000" dirty="0"/>
              <a:t>Assessment that exposes student thinking</a:t>
            </a:r>
          </a:p>
          <a:p>
            <a:br>
              <a:rPr lang="en-US" sz="2000" dirty="0"/>
            </a:br>
            <a:r>
              <a:rPr lang="en-US" sz="2000" dirty="0"/>
              <a:t>Measure learning and associated issues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38352"/>
            <a:ext cx="5129614" cy="88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9390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 from a Math course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When I first started teaching: review topic list, check the book, choose examples, present.</a:t>
            </a:r>
          </a:p>
          <a:p>
            <a:endParaRPr lang="en-US" sz="2400" dirty="0"/>
          </a:p>
          <a:p>
            <a:r>
              <a:rPr lang="en-US" sz="2400" dirty="0"/>
              <a:t>After learning more about learning as an STLF, I started by thinking about aspects of the course that are very challenging (and what would a mathematician do).</a:t>
            </a:r>
          </a:p>
          <a:p>
            <a:endParaRPr lang="en-US" sz="2400" dirty="0"/>
          </a:p>
          <a:p>
            <a:r>
              <a:rPr lang="en-US" sz="2800" dirty="0"/>
              <a:t>Example challenge: students struggle with the technical definition of “continuous” for functions and graphs.</a:t>
            </a:r>
          </a:p>
        </p:txBody>
      </p:sp>
    </p:spTree>
    <p:extLst>
      <p:ext uri="{BB962C8B-B14F-4D97-AF65-F5344CB8AC3E}">
        <p14:creationId xmlns:p14="http://schemas.microsoft.com/office/powerpoint/2010/main" val="425883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 from a Math course: some Learning Goals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Interpret piecewise continuous graphs in terms of continuity at a point, left- and right- hand limits.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Convert to/from a piecewise-defined function expression and its graph.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Sketch graphs of simple functions based on provided data about rates, certain values, and other information.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Convert a “word problem” to a mathematical representation.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Interpret a constant rate as having a straight-line graph (and vice versa).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Attend to important features of a graph when sketching (key points or parts of a shape) instead of precise scale drawings.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82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 from a math course: class time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I want students to sketch and interpret a graph with discontinuities to help build in this direction.</a:t>
            </a:r>
          </a:p>
          <a:p>
            <a:endParaRPr lang="en-US" sz="2400" dirty="0"/>
          </a:p>
          <a:p>
            <a:r>
              <a:rPr lang="en-US" sz="2400" dirty="0"/>
              <a:t>Paint Store activity</a:t>
            </a:r>
          </a:p>
        </p:txBody>
      </p:sp>
    </p:spTree>
    <p:extLst>
      <p:ext uri="{BB962C8B-B14F-4D97-AF65-F5344CB8AC3E}">
        <p14:creationId xmlns:p14="http://schemas.microsoft.com/office/powerpoint/2010/main" val="82306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500" cap="none" dirty="0"/>
              <a:t>The Plan </a:t>
            </a:r>
            <a:r>
              <a:rPr lang="zh-CN" altLang="en-US" sz="3500" cap="none" dirty="0">
                <a:latin typeface="+mj-ea"/>
                <a:ea typeface="+mj-ea"/>
              </a:rPr>
              <a:t>今天的计划</a:t>
            </a:r>
            <a:endParaRPr lang="en-US" sz="3500" cap="none" dirty="0">
              <a:latin typeface="+mj-ea"/>
              <a:ea typeface="+mj-ea"/>
            </a:endParaRPr>
          </a:p>
        </p:txBody>
      </p:sp>
      <p:sp>
        <p:nvSpPr>
          <p:cNvPr id="26627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29366" y="1036539"/>
            <a:ext cx="7769547" cy="50847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lvl="1" indent="-457200" defTabSz="9144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CA" altLang="x-none" sz="2800" dirty="0">
                <a:latin typeface="Whitney Medium" charset="0"/>
              </a:rPr>
              <a:t>Introduction to the Carl Wieman Science Education Initiative (CWSEI)</a:t>
            </a:r>
            <a:br>
              <a:rPr lang="en-CA" altLang="x-none" sz="2800" dirty="0">
                <a:latin typeface="Whitney Medium" charset="0"/>
              </a:rPr>
            </a:br>
            <a:r>
              <a:rPr lang="en-CA" altLang="x-none" sz="1800" dirty="0">
                <a:latin typeface="+mj-ea"/>
                <a:ea typeface="+mj-ea"/>
              </a:rPr>
              <a:t>Carl Wieman </a:t>
            </a:r>
            <a:r>
              <a:rPr lang="zh-CN" altLang="en-US" sz="1800" dirty="0">
                <a:latin typeface="+mj-ea"/>
                <a:ea typeface="+mj-ea"/>
              </a:rPr>
              <a:t>科学教育创新简介</a:t>
            </a:r>
            <a:endParaRPr lang="en-CA" altLang="x-none" sz="1800" dirty="0">
              <a:latin typeface="+mj-ea"/>
              <a:ea typeface="+mj-ea"/>
            </a:endParaRPr>
          </a:p>
          <a:p>
            <a:pPr marL="457200" lvl="1" indent="-457200" defTabSz="9144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CA" altLang="x-none" sz="2800" dirty="0">
                <a:latin typeface="Whitney Medium" charset="0"/>
              </a:rPr>
              <a:t>Reformed example lesson</a:t>
            </a:r>
            <a:br>
              <a:rPr lang="en-US" altLang="x-none" sz="2800" dirty="0">
                <a:latin typeface="Whitney Medium" charset="0"/>
              </a:rPr>
            </a:br>
            <a:r>
              <a:rPr lang="zh-CN" altLang="en-US" sz="1800" dirty="0">
                <a:latin typeface="Whitney Medium" charset="0"/>
              </a:rPr>
              <a:t>改革后的示例课程</a:t>
            </a:r>
            <a:endParaRPr lang="en-CA" altLang="x-none" sz="1800" dirty="0">
              <a:latin typeface="+mj-ea"/>
              <a:ea typeface="+mj-ea"/>
            </a:endParaRPr>
          </a:p>
          <a:p>
            <a:pPr marL="457200" lvl="1" indent="-457200" defTabSz="9144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CA" altLang="x-none" sz="2800" dirty="0">
                <a:latin typeface="Whitney Medium" charset="0"/>
              </a:rPr>
              <a:t>Science Teaching &amp; Learning Fellows</a:t>
            </a:r>
            <a:br>
              <a:rPr lang="en-CA" altLang="x-none" sz="2800" dirty="0">
                <a:latin typeface="Whitney Medium" charset="0"/>
              </a:rPr>
            </a:br>
            <a:r>
              <a:rPr lang="zh-CN" altLang="en-US" sz="1800" dirty="0">
                <a:latin typeface="+mj-ea"/>
                <a:ea typeface="+mj-ea"/>
              </a:rPr>
              <a:t>科学教育研究员</a:t>
            </a:r>
            <a:endParaRPr lang="en-CA" altLang="x-none" sz="1800" dirty="0">
              <a:latin typeface="+mj-ea"/>
              <a:ea typeface="+mj-ea"/>
            </a:endParaRPr>
          </a:p>
          <a:p>
            <a:pPr marL="457200" lvl="1" indent="-457200" defTabSz="9144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CA" altLang="x-none" sz="2800" dirty="0">
                <a:latin typeface="Whitney Medium" charset="0"/>
              </a:rPr>
              <a:t>Challenges, Benefits, &amp; Lessons Learned</a:t>
            </a:r>
            <a:br>
              <a:rPr lang="en-CA" altLang="x-none" sz="2800" dirty="0">
                <a:latin typeface="Whitney Medium" charset="0"/>
              </a:rPr>
            </a:br>
            <a:r>
              <a:rPr lang="zh-CN" altLang="en-US" sz="1800" dirty="0">
                <a:latin typeface="+mj-ea"/>
                <a:ea typeface="+mj-ea"/>
              </a:rPr>
              <a:t>挑战，收获与经验教训</a:t>
            </a:r>
            <a:endParaRPr lang="en-CA" altLang="x-none" sz="1800" dirty="0">
              <a:latin typeface="+mj-ea"/>
              <a:ea typeface="+mj-ea"/>
            </a:endParaRPr>
          </a:p>
          <a:p>
            <a:pPr marL="457200" lvl="1" indent="-457200" defTabSz="9144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CA" altLang="x-none" sz="2800" dirty="0">
                <a:latin typeface="Whitney Medium" charset="0"/>
              </a:rPr>
              <a:t>Question &amp; answer period</a:t>
            </a:r>
            <a:br>
              <a:rPr lang="en-CA" altLang="x-none" sz="2800" dirty="0">
                <a:latin typeface="Whitney Medium" charset="0"/>
              </a:rPr>
            </a:br>
            <a:r>
              <a:rPr lang="zh-CN" altLang="en-US" sz="1800" dirty="0">
                <a:latin typeface="+mj-ea"/>
                <a:ea typeface="+mj-ea"/>
              </a:rPr>
              <a:t>问答环节</a:t>
            </a:r>
            <a:endParaRPr lang="en-CA" altLang="x-none" sz="1800" dirty="0">
              <a:latin typeface="+mj-ea"/>
              <a:ea typeface="+mj-ea"/>
            </a:endParaRPr>
          </a:p>
        </p:txBody>
      </p:sp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1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Paint Store   </a:t>
            </a:r>
            <a:r>
              <a:rPr lang="ja-JP" altLang="en-US" sz="4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油漆店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(on a handout/worksheet)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There is a special paint store with only one size of bucket that will sell exact amounts of paint, meaning they will partially fill a bucket to your exact specifications.  Each bucket can hold a maximum of 5L and costs $6.00, while the paint costs $10.00 per litre.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Draw a graph that represents cost of 0L to 12L. 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164522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Paint Store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There is a special paint store with only one size of bucket that will sell exact amounts of paint, meaning they will partially fill a bucket to your exact specifications.  Each bucket can hold a maximum of 5L and costs $6.00, while the paint costs $10.00 per litre. (Assume we are only buying one colour of paint, and that there is a large fine for not using all of our paint, so that we always want to buy the exact amount of paint and no extra.)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Draw a graph that represents cost of 0L to 12L. 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894165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Paint Store: solution</a:t>
            </a:r>
            <a:endParaRPr lang="en-CA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7086" y="1268760"/>
            <a:ext cx="8098663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85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596" y="274321"/>
            <a:ext cx="7886700" cy="582930"/>
          </a:xfrm>
        </p:spPr>
        <p:txBody>
          <a:bodyPr/>
          <a:lstStyle/>
          <a:p>
            <a:r>
              <a:rPr lang="en-US" sz="4000" dirty="0"/>
              <a:t>Paint Store: Clicker Question</a:t>
            </a:r>
            <a:endParaRPr lang="en-CA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2" y="1196752"/>
            <a:ext cx="8439537" cy="5377574"/>
          </a:xfrm>
        </p:spPr>
      </p:pic>
    </p:spTree>
    <p:extLst>
      <p:ext uri="{BB962C8B-B14F-4D97-AF65-F5344CB8AC3E}">
        <p14:creationId xmlns:p14="http://schemas.microsoft.com/office/powerpoint/2010/main" val="1742604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Paint Store: alternate set of clicker questions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en-US" sz="2800" dirty="0"/>
              <a:t>How much will it cost to buy 1L of paint?</a:t>
            </a:r>
          </a:p>
          <a:p>
            <a:r>
              <a:rPr lang="en-US" sz="2800" dirty="0"/>
              <a:t>How much will it cost to buy 4.9L of paint?</a:t>
            </a:r>
          </a:p>
          <a:p>
            <a:r>
              <a:rPr lang="en-US" sz="2800" dirty="0"/>
              <a:t>How much will it cost to buy 5.1L of paint?</a:t>
            </a:r>
          </a:p>
          <a:p>
            <a:r>
              <a:rPr lang="en-US" sz="2800" dirty="0"/>
              <a:t>How much will it cost to buy 5L of paint?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Sequence of questions to explore the issue with discontinuity.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0939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Paint store: more tasks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Use </a:t>
            </a:r>
            <a:r>
              <a:rPr lang="en-US" sz="2800" i="1" dirty="0"/>
              <a:t>limit notation</a:t>
            </a:r>
            <a:r>
              <a:rPr lang="en-US" sz="2800" dirty="0"/>
              <a:t> to describe the behaviour of the paint cost function you drew at 5L, 2L and 0L. 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Suppose the store also offers full, sealed buckets of exactly 5L of paint for a special price of $40 ... 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424384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7504" y="2060848"/>
            <a:ext cx="5688013" cy="720080"/>
          </a:xfrm>
        </p:spPr>
        <p:txBody>
          <a:bodyPr/>
          <a:lstStyle/>
          <a:p>
            <a:pPr algn="ctr">
              <a:defRPr/>
            </a:pPr>
            <a:r>
              <a:rPr lang="en-US" sz="3000" b="1" cap="none" spc="100" dirty="0"/>
              <a:t>Questions? Comments?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93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7504" y="2060848"/>
            <a:ext cx="5688013" cy="720080"/>
          </a:xfrm>
        </p:spPr>
        <p:txBody>
          <a:bodyPr/>
          <a:lstStyle/>
          <a:p>
            <a:pPr marL="0" lvl="1" indent="0" algn="ctr">
              <a:lnSpc>
                <a:spcPts val="3800"/>
              </a:lnSpc>
              <a:spcBef>
                <a:spcPts val="0"/>
              </a:spcBef>
              <a:buNone/>
              <a:defRPr/>
            </a:pPr>
            <a:r>
              <a:rPr lang="en-US" sz="3000" b="1" cap="none" spc="100" dirty="0"/>
              <a:t>STLF Role </a:t>
            </a:r>
            <a:r>
              <a:rPr lang="zh-CN" altLang="en-US" dirty="0">
                <a:latin typeface="+mj-ea"/>
                <a:ea typeface="+mj-ea"/>
              </a:rPr>
              <a:t>科学教学研究员的角色</a:t>
            </a:r>
            <a:endParaRPr lang="en-CA" altLang="x-none" dirty="0">
              <a:latin typeface="+mj-ea"/>
              <a:ea typeface="+mj-ea"/>
            </a:endParaRPr>
          </a:p>
          <a:p>
            <a:pPr algn="ctr">
              <a:defRPr/>
            </a:pPr>
            <a:endParaRPr lang="en-US" sz="3000" b="1" cap="none" spc="100" dirty="0"/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A4AE0D-9509-410F-BCFC-74CA2EC03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450" y="2667706"/>
            <a:ext cx="5295999" cy="30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62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Responsibilities</a:t>
            </a:r>
            <a:r>
              <a:rPr lang="zh-CN" altLang="en-US" dirty="0"/>
              <a:t> </a:t>
            </a:r>
            <a:r>
              <a:rPr lang="zh-CN" altLang="en-US" dirty="0">
                <a:latin typeface="+mn-ea"/>
                <a:ea typeface="+mn-ea"/>
              </a:rPr>
              <a:t>职责</a:t>
            </a:r>
            <a:endParaRPr lang="en-CA" dirty="0">
              <a:latin typeface="+mn-ea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133" y="1268760"/>
            <a:ext cx="7799733" cy="4417528"/>
          </a:xfrm>
        </p:spPr>
        <p:txBody>
          <a:bodyPr>
            <a:noAutofit/>
          </a:bodyPr>
          <a:lstStyle/>
          <a:p>
            <a:pPr marL="514800" indent="-51435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CA" altLang="x-none" sz="2800" dirty="0">
                <a:latin typeface="Arial" charset="0"/>
                <a:ea typeface="Arial" charset="0"/>
                <a:cs typeface="Arial" charset="0"/>
              </a:rPr>
              <a:t>Develop expertise in educational research practices and methods</a:t>
            </a:r>
            <a:br>
              <a:rPr lang="en-CA" altLang="x-none" sz="2800" dirty="0">
                <a:latin typeface="Arial" charset="0"/>
                <a:ea typeface="Arial" charset="0"/>
                <a:cs typeface="Arial" charset="0"/>
              </a:rPr>
            </a:br>
            <a:r>
              <a:rPr lang="zh-CN" altLang="en-US" sz="2800" dirty="0">
                <a:latin typeface="Arial" charset="0"/>
                <a:ea typeface="Arial" charset="0"/>
                <a:cs typeface="Arial" charset="0"/>
              </a:rPr>
              <a:t>培养教育研究实践和方法的专长</a:t>
            </a:r>
            <a:endParaRPr lang="en-CA" altLang="x-none" sz="2800" dirty="0">
              <a:latin typeface="Arial" charset="0"/>
              <a:ea typeface="Arial" charset="0"/>
              <a:cs typeface="Arial" charset="0"/>
            </a:endParaRPr>
          </a:p>
          <a:p>
            <a:pPr marL="514800" indent="-51435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CA" altLang="x-none" sz="2800" dirty="0">
                <a:latin typeface="Arial" charset="0"/>
                <a:ea typeface="Arial" charset="0"/>
                <a:cs typeface="Arial" charset="0"/>
              </a:rPr>
              <a:t>Work with faculty and develop community of practice</a:t>
            </a:r>
            <a:br>
              <a:rPr lang="en-CA" altLang="x-none" sz="2800" dirty="0">
                <a:latin typeface="Arial" charset="0"/>
                <a:ea typeface="Arial" charset="0"/>
                <a:cs typeface="Arial" charset="0"/>
              </a:rPr>
            </a:br>
            <a:r>
              <a:rPr lang="zh-CN" altLang="en-US" sz="2800" dirty="0">
                <a:latin typeface="Arial" charset="0"/>
                <a:ea typeface="Arial" charset="0"/>
                <a:cs typeface="Arial" charset="0"/>
              </a:rPr>
              <a:t>与教师合作，发展实践社区</a:t>
            </a:r>
            <a:endParaRPr lang="en-CA" altLang="x-none" sz="2800" dirty="0">
              <a:latin typeface="Arial" charset="0"/>
              <a:ea typeface="Arial" charset="0"/>
              <a:cs typeface="Arial" charset="0"/>
            </a:endParaRPr>
          </a:p>
          <a:p>
            <a:pPr marL="514800" indent="-51435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CA" altLang="x-none" sz="2800" dirty="0">
                <a:latin typeface="Arial" charset="0"/>
                <a:ea typeface="Arial" charset="0"/>
                <a:cs typeface="Arial" charset="0"/>
              </a:rPr>
              <a:t>Lead teaching and learning projects</a:t>
            </a:r>
            <a:br>
              <a:rPr lang="en-CA" altLang="x-none" sz="2800" dirty="0">
                <a:latin typeface="Arial" charset="0"/>
                <a:ea typeface="Arial" charset="0"/>
                <a:cs typeface="Arial" charset="0"/>
              </a:rPr>
            </a:br>
            <a:r>
              <a:rPr lang="zh-CN" altLang="en-US" sz="2800" dirty="0">
                <a:latin typeface="Arial" charset="0"/>
                <a:ea typeface="Arial" charset="0"/>
                <a:cs typeface="Arial" charset="0"/>
              </a:rPr>
              <a:t>牵头教学项目</a:t>
            </a:r>
            <a:endParaRPr lang="en-CA" altLang="x-none" sz="2800" dirty="0">
              <a:latin typeface="Arial" charset="0"/>
              <a:ea typeface="Arial" charset="0"/>
              <a:cs typeface="Arial" charset="0"/>
            </a:endParaRPr>
          </a:p>
          <a:p>
            <a:pPr marL="514800" indent="-51435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CA" altLang="x-none" sz="2800" dirty="0">
                <a:latin typeface="Arial" charset="0"/>
                <a:ea typeface="Arial" charset="0"/>
                <a:cs typeface="Arial" charset="0"/>
              </a:rPr>
              <a:t>Create publications and do research</a:t>
            </a:r>
            <a:br>
              <a:rPr lang="en-CA" altLang="x-none" sz="2800" dirty="0">
                <a:latin typeface="Arial" charset="0"/>
                <a:ea typeface="Arial" charset="0"/>
                <a:cs typeface="Arial" charset="0"/>
              </a:rPr>
            </a:br>
            <a:r>
              <a:rPr lang="zh-CN" altLang="en-US" sz="2800" dirty="0">
                <a:latin typeface="Arial" charset="0"/>
                <a:ea typeface="Arial" charset="0"/>
                <a:cs typeface="Arial" charset="0"/>
              </a:rPr>
              <a:t>创建出版物并做研究</a:t>
            </a:r>
            <a:endParaRPr lang="en-CA" altLang="x-none" sz="2800" dirty="0">
              <a:latin typeface="Arial" charset="0"/>
              <a:ea typeface="Arial" charset="0"/>
              <a:cs typeface="Arial" charset="0"/>
            </a:endParaRPr>
          </a:p>
          <a:p>
            <a:pPr marL="514800" indent="-514350"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CA" altLang="x-none" sz="2800" dirty="0">
                <a:latin typeface="Arial" charset="0"/>
                <a:ea typeface="Arial" charset="0"/>
                <a:cs typeface="Arial" charset="0"/>
              </a:rPr>
              <a:t>Teach </a:t>
            </a:r>
            <a:r>
              <a:rPr lang="zh-CN" altLang="en-US" sz="2800" dirty="0">
                <a:latin typeface="Arial" charset="0"/>
                <a:ea typeface="Arial" charset="0"/>
                <a:cs typeface="Arial" charset="0"/>
              </a:rPr>
              <a:t>教学</a:t>
            </a:r>
            <a:endParaRPr lang="en-CA" altLang="x-none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400" dirty="0"/>
              <a:t>Brett Gilley: 7 years </a:t>
            </a:r>
            <a:r>
              <a:rPr lang="ja-JP" altLang="en-US" sz="4400" b="0" i="0" dirty="0">
                <a:effectLst/>
                <a:latin typeface="Roboto" panose="02000000000000000000" pitchFamily="2" charset="0"/>
              </a:rPr>
              <a:t>他的</a:t>
            </a:r>
            <a:r>
              <a:rPr lang="en-US" altLang="zh-CN" sz="4400" dirty="0">
                <a:latin typeface="+mj-ea"/>
                <a:ea typeface="+mj-ea"/>
              </a:rPr>
              <a:t>7</a:t>
            </a:r>
            <a:r>
              <a:rPr lang="zh-CN" altLang="en-US" sz="4400" dirty="0">
                <a:latin typeface="+mj-ea"/>
                <a:ea typeface="+mj-ea"/>
              </a:rPr>
              <a:t>年</a:t>
            </a:r>
            <a:endParaRPr lang="en-CA" sz="4400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616" y="1908313"/>
            <a:ext cx="7799733" cy="4268650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Worked on 46 courses                     </a:t>
            </a:r>
            <a:r>
              <a:rPr lang="en-US" altLang="zh-CN" dirty="0">
                <a:latin typeface="+mj-ea"/>
                <a:ea typeface="+mj-ea"/>
              </a:rPr>
              <a:t>46</a:t>
            </a:r>
            <a:r>
              <a:rPr lang="zh-CN" altLang="en-US" dirty="0">
                <a:latin typeface="+mj-ea"/>
                <a:ea typeface="+mj-ea"/>
              </a:rPr>
              <a:t>门课程</a:t>
            </a:r>
            <a:endParaRPr lang="en-CA" dirty="0">
              <a:latin typeface="+mj-ea"/>
              <a:ea typeface="+mj-ea"/>
            </a:endParaRPr>
          </a:p>
          <a:p>
            <a:r>
              <a:rPr lang="en-CA" dirty="0"/>
              <a:t>Worked with 42 out 54 faculty in EOAS                                </a:t>
            </a:r>
          </a:p>
          <a:p>
            <a:pPr marL="0" indent="0">
              <a:buNone/>
            </a:pPr>
            <a:r>
              <a:rPr lang="en-US" altLang="zh-CN" dirty="0">
                <a:latin typeface="+mj-ea"/>
                <a:ea typeface="+mj-ea"/>
              </a:rPr>
              <a:t>  </a:t>
            </a:r>
            <a:r>
              <a:rPr lang="zh-CN" altLang="en-US" dirty="0">
                <a:latin typeface="+mj-ea"/>
                <a:ea typeface="+mj-ea"/>
              </a:rPr>
              <a:t>与</a:t>
            </a:r>
            <a:r>
              <a:rPr lang="en-US" altLang="zh-CN" dirty="0">
                <a:latin typeface="+mj-ea"/>
                <a:ea typeface="+mj-ea"/>
              </a:rPr>
              <a:t> EOAS 54</a:t>
            </a:r>
            <a:r>
              <a:rPr lang="zh-CN" altLang="en-US" dirty="0">
                <a:latin typeface="+mj-ea"/>
                <a:ea typeface="+mj-ea"/>
              </a:rPr>
              <a:t>名中的</a:t>
            </a:r>
            <a:r>
              <a:rPr lang="en-US" altLang="zh-CN" dirty="0">
                <a:latin typeface="+mj-ea"/>
                <a:ea typeface="+mj-ea"/>
              </a:rPr>
              <a:t>42</a:t>
            </a:r>
            <a:r>
              <a:rPr lang="zh-CN" altLang="en-US" dirty="0">
                <a:latin typeface="+mj-ea"/>
                <a:ea typeface="+mj-ea"/>
              </a:rPr>
              <a:t>名教师合作</a:t>
            </a:r>
            <a:endParaRPr lang="en-CA" dirty="0">
              <a:latin typeface="+mj-ea"/>
              <a:ea typeface="+mj-ea"/>
            </a:endParaRPr>
          </a:p>
          <a:p>
            <a:r>
              <a:rPr lang="en-CA" dirty="0"/>
              <a:t>Untold number of grad students                    </a:t>
            </a:r>
            <a:r>
              <a:rPr lang="zh-CN" altLang="en-US" dirty="0">
                <a:latin typeface="+mj-ea"/>
                <a:ea typeface="+mj-ea"/>
              </a:rPr>
              <a:t>无数的研究生</a:t>
            </a:r>
            <a:endParaRPr lang="en-CA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947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9552" y="2924944"/>
            <a:ext cx="7661275" cy="623887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500" cap="none" dirty="0"/>
              <a:t>But first…</a:t>
            </a:r>
          </a:p>
        </p:txBody>
      </p:sp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63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41362" y="-5035"/>
            <a:ext cx="8223126" cy="623887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500" cap="none" dirty="0"/>
              <a:t>A week in the life</a:t>
            </a:r>
            <a:r>
              <a:rPr lang="mr-IN" sz="3500" cap="none" dirty="0"/>
              <a:t>…</a:t>
            </a:r>
            <a:r>
              <a:rPr lang="ja-JP" altLang="en-US" sz="3600" b="0" i="0" dirty="0">
                <a:effectLst/>
                <a:latin typeface="Roboto" panose="02000000000000000000" pitchFamily="2" charset="0"/>
              </a:rPr>
              <a:t>他</a:t>
            </a:r>
            <a:r>
              <a:rPr lang="zh-CN" altLang="en-US" sz="3500" cap="none" dirty="0">
                <a:latin typeface="+mj-ea"/>
                <a:ea typeface="+mj-ea"/>
              </a:rPr>
              <a:t>的一周什么样的</a:t>
            </a:r>
            <a:endParaRPr lang="en-US" sz="3500" cap="none" dirty="0">
              <a:latin typeface="+mj-ea"/>
              <a:ea typeface="+mj-ea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280171"/>
              </p:ext>
            </p:extLst>
          </p:nvPr>
        </p:nvGraphicFramePr>
        <p:xfrm>
          <a:off x="0" y="752338"/>
          <a:ext cx="9108502" cy="5556985"/>
        </p:xfrm>
        <a:graphic>
          <a:graphicData uri="http://schemas.openxmlformats.org/drawingml/2006/table">
            <a:tbl>
              <a:tblPr/>
              <a:tblGrid>
                <a:gridCol w="444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2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2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2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2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447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Level Class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at Home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Level Class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Level Class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 with Faculty 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Email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Observe Class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D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Research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STLF meeting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 with Faculty 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 with Faculty 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Observe Class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D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Writing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 with CTLT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Student interview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</a:t>
                      </a:r>
                      <a:r>
                        <a:rPr lang="en-CA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 Student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 with Faculty 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Online meetings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Class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 classes,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 Group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Level Class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workshops, or,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Level Class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Level Class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47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 with Faculty 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conferences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Teaching Workshop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2215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17:00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 meeting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etc.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 with Faculty 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Go to Pub with STLFs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147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Early days </a:t>
            </a:r>
            <a:r>
              <a:rPr lang="zh-CN" altLang="en-US" dirty="0">
                <a:latin typeface="+mj-ea"/>
                <a:ea typeface="+mj-ea"/>
              </a:rPr>
              <a:t>早期</a:t>
            </a:r>
            <a:endParaRPr lang="en-CA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1625"/>
            <a:ext cx="7886700" cy="4840218"/>
          </a:xfrm>
        </p:spPr>
        <p:txBody>
          <a:bodyPr>
            <a:noAutofit/>
          </a:bodyPr>
          <a:lstStyle/>
          <a:p>
            <a:r>
              <a:rPr lang="en-CA" sz="3200" dirty="0"/>
              <a:t>Took us about 2 years to figure out the job</a:t>
            </a:r>
            <a:br>
              <a:rPr lang="en-CA" sz="3200" dirty="0"/>
            </a:br>
            <a:r>
              <a:rPr lang="zh-CN" altLang="en-US" sz="3200" dirty="0">
                <a:latin typeface="+mn-ea"/>
                <a:ea typeface="+mn-ea"/>
              </a:rPr>
              <a:t>花了我们大概</a:t>
            </a:r>
            <a:r>
              <a:rPr lang="en-US" altLang="zh-CN" sz="3200" dirty="0">
                <a:latin typeface="+mn-ea"/>
                <a:ea typeface="+mn-ea"/>
              </a:rPr>
              <a:t>2</a:t>
            </a:r>
            <a:r>
              <a:rPr lang="zh-CN" altLang="en-US" sz="3200" dirty="0">
                <a:latin typeface="+mn-ea"/>
                <a:ea typeface="+mn-ea"/>
              </a:rPr>
              <a:t>年的时间才有了方向</a:t>
            </a:r>
            <a:endParaRPr lang="en-CA" sz="3200" dirty="0">
              <a:latin typeface="+mn-ea"/>
              <a:ea typeface="+mn-ea"/>
            </a:endParaRPr>
          </a:p>
          <a:p>
            <a:r>
              <a:rPr lang="en-CA" sz="3200" dirty="0"/>
              <a:t>Professors (even allies) were somewhat resistant</a:t>
            </a:r>
            <a:br>
              <a:rPr lang="en-CA" sz="3200" dirty="0"/>
            </a:br>
            <a:r>
              <a:rPr lang="zh-CN" altLang="en-US" sz="3200" dirty="0">
                <a:latin typeface="+mn-ea"/>
                <a:ea typeface="+mn-ea"/>
              </a:rPr>
              <a:t>教授们（甚至盟友们）也会抵触</a:t>
            </a:r>
            <a:endParaRPr lang="en-CA" sz="3200" dirty="0">
              <a:latin typeface="+mn-ea"/>
              <a:ea typeface="+mn-ea"/>
            </a:endParaRPr>
          </a:p>
          <a:p>
            <a:r>
              <a:rPr lang="en-CA" sz="3200" dirty="0"/>
              <a:t>Students were also resistant</a:t>
            </a:r>
          </a:p>
          <a:p>
            <a:pPr marL="0" indent="0">
              <a:buNone/>
            </a:pPr>
            <a:r>
              <a:rPr lang="en-US" altLang="zh-CN" sz="3200" dirty="0">
                <a:latin typeface="+mn-ea"/>
                <a:ea typeface="+mn-ea"/>
              </a:rPr>
              <a:t>  </a:t>
            </a:r>
            <a:r>
              <a:rPr lang="zh-CN" altLang="en-US" sz="3200" dirty="0">
                <a:latin typeface="+mn-ea"/>
                <a:ea typeface="+mn-ea"/>
              </a:rPr>
              <a:t>学生也有抵触</a:t>
            </a:r>
            <a:endParaRPr lang="en-CA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361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Early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1625"/>
            <a:ext cx="7886700" cy="4840218"/>
          </a:xfrm>
        </p:spPr>
        <p:txBody>
          <a:bodyPr>
            <a:noAutofit/>
          </a:bodyPr>
          <a:lstStyle/>
          <a:p>
            <a:r>
              <a:rPr lang="en-CA" sz="3500" dirty="0"/>
              <a:t>Tried the big 100 level courses first</a:t>
            </a:r>
            <a:br>
              <a:rPr lang="en-CA" sz="3500" dirty="0"/>
            </a:br>
            <a:r>
              <a:rPr lang="zh-CN" altLang="en-US" sz="3500" dirty="0">
                <a:latin typeface="+mn-ea"/>
                <a:ea typeface="+mn-ea"/>
              </a:rPr>
              <a:t>首先尝试了一年级的大课</a:t>
            </a:r>
            <a:endParaRPr lang="en-CA" sz="3500" dirty="0">
              <a:latin typeface="+mn-ea"/>
              <a:ea typeface="+mn-ea"/>
            </a:endParaRPr>
          </a:p>
          <a:p>
            <a:pPr lvl="1"/>
            <a:r>
              <a:rPr lang="en-CA" sz="3100" dirty="0"/>
              <a:t>Can be a mistake (too many stake holders)</a:t>
            </a:r>
            <a:br>
              <a:rPr lang="en-CA" sz="3100" dirty="0"/>
            </a:br>
            <a:r>
              <a:rPr lang="zh-CN" altLang="en-US" sz="3100" dirty="0">
                <a:latin typeface="+mj-ea"/>
                <a:ea typeface="+mj-ea"/>
              </a:rPr>
              <a:t>可能是一个错误（利益相关者太多）</a:t>
            </a:r>
            <a:endParaRPr lang="en-CA" sz="3100" dirty="0">
              <a:latin typeface="+mj-ea"/>
              <a:ea typeface="+mj-ea"/>
            </a:endParaRPr>
          </a:p>
          <a:p>
            <a:pPr lvl="1"/>
            <a:r>
              <a:rPr lang="en-CA" sz="3100" dirty="0"/>
              <a:t>Very complicated </a:t>
            </a:r>
            <a:r>
              <a:rPr lang="zh-CN" altLang="en-US" sz="3100" dirty="0">
                <a:latin typeface="+mj-ea"/>
                <a:ea typeface="+mj-ea"/>
              </a:rPr>
              <a:t>非常复杂</a:t>
            </a:r>
            <a:endParaRPr lang="en-CA" sz="3100" dirty="0">
              <a:latin typeface="+mj-ea"/>
              <a:ea typeface="+mj-ea"/>
            </a:endParaRPr>
          </a:p>
          <a:p>
            <a:r>
              <a:rPr lang="en-CA" sz="3500" dirty="0"/>
              <a:t>But “Apparently Successful</a:t>
            </a:r>
            <a:r>
              <a:rPr lang="en-US" sz="3500" dirty="0">
                <a:latin typeface="+mn-ea"/>
                <a:ea typeface="+mn-ea"/>
              </a:rPr>
              <a:t>”</a:t>
            </a:r>
            <a:br>
              <a:rPr lang="en-US" sz="3500" dirty="0">
                <a:latin typeface="+mn-ea"/>
                <a:ea typeface="+mn-ea"/>
              </a:rPr>
            </a:br>
            <a:r>
              <a:rPr lang="en-US" sz="3500" dirty="0">
                <a:latin typeface="+mn-ea"/>
                <a:ea typeface="+mn-ea"/>
              </a:rPr>
              <a:t>“</a:t>
            </a:r>
            <a:r>
              <a:rPr lang="zh-CN" altLang="en-US" sz="3500" dirty="0">
                <a:latin typeface="+mn-ea"/>
                <a:ea typeface="+mn-ea"/>
              </a:rPr>
              <a:t>取得显著成功</a:t>
            </a:r>
            <a:r>
              <a:rPr lang="en-US" altLang="zh-CN" sz="3500" dirty="0">
                <a:latin typeface="+mn-ea"/>
                <a:ea typeface="+mn-ea"/>
              </a:rPr>
              <a:t>”</a:t>
            </a:r>
            <a:endParaRPr lang="en-CA" sz="35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86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 dirty="0"/>
              <a:t>Middle of the project</a:t>
            </a:r>
            <a:br>
              <a:rPr lang="en-CA" sz="4000" dirty="0"/>
            </a:br>
            <a:r>
              <a:rPr lang="zh-CN" altLang="en-US" sz="4000" dirty="0">
                <a:latin typeface="+mn-ea"/>
                <a:ea typeface="+mn-ea"/>
              </a:rPr>
              <a:t>项目中间阶段</a:t>
            </a:r>
            <a:endParaRPr lang="en-CA" sz="4000" dirty="0">
              <a:latin typeface="+mn-ea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sz="3800" dirty="0"/>
              <a:t>By then only 1 year to figure out job!</a:t>
            </a:r>
            <a:br>
              <a:rPr lang="en-CA" sz="3800" dirty="0"/>
            </a:br>
            <a:r>
              <a:rPr lang="zh-CN" altLang="en-US" sz="3800" dirty="0">
                <a:latin typeface="+mn-ea"/>
                <a:ea typeface="+mn-ea"/>
              </a:rPr>
              <a:t>到那时只有一年时间来把工作弄清楚</a:t>
            </a:r>
            <a:endParaRPr lang="en-CA" sz="3800" dirty="0">
              <a:latin typeface="+mn-ea"/>
              <a:ea typeface="+mn-ea"/>
            </a:endParaRPr>
          </a:p>
          <a:p>
            <a:r>
              <a:rPr lang="en-CA" sz="3800" dirty="0"/>
              <a:t>In EOAS  4 STLFs </a:t>
            </a:r>
            <a:r>
              <a:rPr lang="zh-CN" altLang="en-US" sz="3800" dirty="0"/>
              <a:t>  </a:t>
            </a:r>
            <a:r>
              <a:rPr lang="zh-CN" altLang="en-US" sz="3800" dirty="0">
                <a:latin typeface="+mj-ea"/>
                <a:ea typeface="+mj-ea"/>
              </a:rPr>
              <a:t>在</a:t>
            </a:r>
            <a:r>
              <a:rPr lang="en-US" altLang="zh-CN" sz="3800" dirty="0">
                <a:latin typeface="+mj-ea"/>
                <a:ea typeface="+mj-ea"/>
              </a:rPr>
              <a:t>EOAS </a:t>
            </a:r>
            <a:r>
              <a:rPr lang="zh-CN" altLang="en-US" sz="3800" dirty="0">
                <a:latin typeface="+mj-ea"/>
                <a:ea typeface="+mj-ea"/>
              </a:rPr>
              <a:t>有四名</a:t>
            </a:r>
            <a:r>
              <a:rPr lang="en-US" altLang="zh-CN" sz="3800" dirty="0">
                <a:latin typeface="+mj-ea"/>
                <a:ea typeface="+mj-ea"/>
              </a:rPr>
              <a:t>STLFs</a:t>
            </a:r>
            <a:endParaRPr lang="en-CA" sz="3800" dirty="0">
              <a:latin typeface="+mj-ea"/>
              <a:ea typeface="+mj-ea"/>
            </a:endParaRPr>
          </a:p>
          <a:p>
            <a:r>
              <a:rPr lang="en-CA" sz="3800" dirty="0"/>
              <a:t>Together “officially” worked on 17 courses at once (+ consulting</a:t>
            </a:r>
            <a:r>
              <a:rPr lang="en-CA" sz="3800" dirty="0">
                <a:latin typeface="+mn-ea"/>
                <a:ea typeface="+mn-ea"/>
              </a:rPr>
              <a:t>)</a:t>
            </a:r>
            <a:r>
              <a:rPr lang="zh-CN" altLang="en-US" sz="3800" dirty="0">
                <a:latin typeface="+mn-ea"/>
                <a:ea typeface="+mn-ea"/>
              </a:rPr>
              <a:t>                                 </a:t>
            </a:r>
            <a:r>
              <a:rPr lang="en-US" altLang="zh-CN" sz="3800" dirty="0">
                <a:latin typeface="+mn-ea"/>
                <a:ea typeface="+mn-ea"/>
              </a:rPr>
              <a:t>                 </a:t>
            </a:r>
            <a:r>
              <a:rPr lang="zh-CN" altLang="en-US" sz="3800" dirty="0">
                <a:latin typeface="+mn-ea"/>
                <a:ea typeface="+mn-ea"/>
              </a:rPr>
              <a:t>一起“正式”完成了</a:t>
            </a:r>
            <a:r>
              <a:rPr lang="en-US" altLang="zh-CN" sz="3800" dirty="0">
                <a:latin typeface="+mn-ea"/>
                <a:ea typeface="+mn-ea"/>
              </a:rPr>
              <a:t>17</a:t>
            </a:r>
            <a:r>
              <a:rPr lang="zh-CN" altLang="en-US" sz="3800" dirty="0">
                <a:latin typeface="+mn-ea"/>
                <a:ea typeface="+mn-ea"/>
              </a:rPr>
              <a:t>门课程（加上咨询）</a:t>
            </a:r>
            <a:endParaRPr lang="en-CA" sz="3800" dirty="0">
              <a:latin typeface="+mn-ea"/>
              <a:ea typeface="+mn-ea"/>
            </a:endParaRPr>
          </a:p>
          <a:p>
            <a:r>
              <a:rPr lang="en-CA" sz="3800" dirty="0"/>
              <a:t>Faculty wanted to work with STLFs                           </a:t>
            </a:r>
            <a:r>
              <a:rPr lang="zh-CN" altLang="en-US" sz="3800" dirty="0">
                <a:latin typeface="+mj-ea"/>
                <a:ea typeface="+mj-ea"/>
              </a:rPr>
              <a:t>教师们想和我们一起工作</a:t>
            </a:r>
            <a:endParaRPr lang="en-CA" sz="3800" dirty="0">
              <a:latin typeface="+mj-ea"/>
              <a:ea typeface="+mj-ea"/>
            </a:endParaRPr>
          </a:p>
          <a:p>
            <a:r>
              <a:rPr lang="en-CA" sz="3800" dirty="0"/>
              <a:t>Students would write “course needs to be Wiemanized” on surveys                                        </a:t>
            </a:r>
            <a:r>
              <a:rPr lang="zh-CN" altLang="en-US" sz="3800" dirty="0">
                <a:latin typeface="+mn-ea"/>
                <a:ea typeface="+mn-ea"/>
              </a:rPr>
              <a:t>学生在调查中写出“</a:t>
            </a:r>
            <a:r>
              <a:rPr lang="zh-CN" altLang="en-US" sz="3800" dirty="0">
                <a:latin typeface="+mj-ea"/>
                <a:ea typeface="+mj-ea"/>
              </a:rPr>
              <a:t>课程需要被改革</a:t>
            </a:r>
            <a:r>
              <a:rPr lang="zh-CN" altLang="en-US" sz="3800" dirty="0">
                <a:latin typeface="+mn-ea"/>
                <a:ea typeface="+mn-ea"/>
              </a:rPr>
              <a:t>”</a:t>
            </a:r>
            <a:endParaRPr lang="en-CA" sz="3800" dirty="0">
              <a:latin typeface="+mn-ea"/>
              <a:ea typeface="+mn-ea"/>
            </a:endParaRPr>
          </a:p>
          <a:p>
            <a:endParaRPr lang="en-CA" sz="4000" dirty="0"/>
          </a:p>
          <a:p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06254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/>
              <a:t>Later on </a:t>
            </a:r>
            <a:r>
              <a:rPr lang="zh-CN" altLang="en-US" dirty="0"/>
              <a:t>后来</a:t>
            </a:r>
            <a:r>
              <a:rPr lang="mr-IN" dirty="0"/>
              <a:t>…</a:t>
            </a:r>
            <a:endParaRPr lang="en-CA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46" y="836712"/>
            <a:ext cx="8229600" cy="5832648"/>
          </a:xfrm>
        </p:spPr>
        <p:txBody>
          <a:bodyPr>
            <a:noAutofit/>
          </a:bodyPr>
          <a:lstStyle/>
          <a:p>
            <a:r>
              <a:rPr lang="en-CA" sz="2800" dirty="0"/>
              <a:t>Year 4 of 5 they changed formats</a:t>
            </a:r>
          </a:p>
          <a:p>
            <a:pPr marL="0" indent="0">
              <a:buNone/>
            </a:pPr>
            <a:r>
              <a:rPr lang="en-CA" altLang="zh-CN" sz="2800" dirty="0"/>
              <a:t>   </a:t>
            </a:r>
            <a:r>
              <a:rPr lang="zh-CN" altLang="en-US" sz="2800" dirty="0">
                <a:latin typeface="+mn-ea"/>
                <a:ea typeface="+mn-ea"/>
              </a:rPr>
              <a:t>在五年中的第四年</a:t>
            </a:r>
            <a:r>
              <a:rPr lang="ja-JP" altLang="en-US" sz="2800" dirty="0">
                <a:latin typeface="Roboto" panose="02000000000000000000" pitchFamily="2" charset="0"/>
              </a:rPr>
              <a:t>他</a:t>
            </a:r>
            <a:r>
              <a:rPr lang="zh-CN" altLang="en-US" sz="2800" dirty="0">
                <a:latin typeface="+mn-ea"/>
                <a:ea typeface="+mn-ea"/>
              </a:rPr>
              <a:t>们改变了模式</a:t>
            </a:r>
            <a:endParaRPr lang="en-CA" sz="2800" dirty="0">
              <a:latin typeface="+mn-ea"/>
              <a:ea typeface="+mn-ea"/>
            </a:endParaRPr>
          </a:p>
          <a:p>
            <a:r>
              <a:rPr lang="en-CA" sz="2800" dirty="0"/>
              <a:t>They changed the model, cut some courses from the end</a:t>
            </a:r>
            <a:br>
              <a:rPr lang="en-CA" sz="2800" dirty="0"/>
            </a:br>
            <a:r>
              <a:rPr lang="ja-JP" altLang="en-US" sz="2800" dirty="0">
                <a:latin typeface="Roboto" panose="02000000000000000000" pitchFamily="2" charset="0"/>
              </a:rPr>
              <a:t>他</a:t>
            </a:r>
            <a:r>
              <a:rPr lang="zh-CN" altLang="en-US" sz="2800" dirty="0">
                <a:latin typeface="+mn-ea"/>
                <a:ea typeface="+mn-ea"/>
              </a:rPr>
              <a:t>们改变了模式，去掉了一些课程</a:t>
            </a:r>
            <a:endParaRPr lang="en-CA" sz="2800" dirty="0">
              <a:latin typeface="+mn-ea"/>
              <a:ea typeface="+mn-ea"/>
            </a:endParaRPr>
          </a:p>
          <a:p>
            <a:r>
              <a:rPr lang="en-CA" sz="2800" dirty="0"/>
              <a:t>Moved towards “consulting”</a:t>
            </a:r>
            <a:br>
              <a:rPr lang="en-CA" sz="2800" dirty="0"/>
            </a:br>
            <a:r>
              <a:rPr lang="zh-CN" altLang="en-US" sz="2800" dirty="0">
                <a:latin typeface="+mn-ea"/>
                <a:ea typeface="+mn-ea"/>
              </a:rPr>
              <a:t>转向“咨询”</a:t>
            </a:r>
            <a:endParaRPr lang="en-CA" sz="2800" dirty="0">
              <a:latin typeface="+mn-ea"/>
              <a:ea typeface="+mn-ea"/>
            </a:endParaRPr>
          </a:p>
          <a:p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1565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5" y="365126"/>
            <a:ext cx="8825948" cy="1325563"/>
          </a:xfrm>
        </p:spPr>
        <p:txBody>
          <a:bodyPr>
            <a:noAutofit/>
          </a:bodyPr>
          <a:lstStyle/>
          <a:p>
            <a:r>
              <a:rPr lang="en-CA" sz="3600" dirty="0"/>
              <a:t>Official course transformations in EOAS </a:t>
            </a:r>
            <a:r>
              <a:rPr lang="en-CA" sz="4000" dirty="0"/>
              <a:t>                                                      </a:t>
            </a:r>
            <a:r>
              <a:rPr lang="zh-CN" altLang="en-US" sz="4000" dirty="0">
                <a:latin typeface="+mj-ea"/>
                <a:ea typeface="+mj-ea"/>
              </a:rPr>
              <a:t>在</a:t>
            </a:r>
            <a:r>
              <a:rPr lang="en-US" altLang="zh-CN" sz="4000" dirty="0">
                <a:latin typeface="+mj-ea"/>
                <a:ea typeface="+mj-ea"/>
              </a:rPr>
              <a:t>EOAS</a:t>
            </a:r>
            <a:r>
              <a:rPr lang="zh-CN" altLang="en-US" sz="4000" dirty="0">
                <a:latin typeface="+mj-ea"/>
                <a:ea typeface="+mj-ea"/>
              </a:rPr>
              <a:t>官方课程的转换</a:t>
            </a:r>
            <a:endParaRPr lang="en-CA" sz="4000" dirty="0">
              <a:latin typeface="+mj-ea"/>
              <a:ea typeface="+mj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42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1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Currently </a:t>
            </a:r>
            <a:r>
              <a:rPr lang="zh-CN" altLang="en-US" dirty="0">
                <a:latin typeface="+mj-ea"/>
                <a:ea typeface="+mj-ea"/>
              </a:rPr>
              <a:t>目前</a:t>
            </a:r>
            <a:r>
              <a:rPr lang="mr-IN" dirty="0"/>
              <a:t>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lnSpcReduction="10000"/>
          </a:bodyPr>
          <a:lstStyle/>
          <a:p>
            <a:r>
              <a:rPr lang="en-CA" sz="2800" dirty="0"/>
              <a:t>The CWSEI is over, but Skylight is our permanent home of teaching transformation (</a:t>
            </a:r>
            <a:r>
              <a:rPr lang="en-CA" sz="2800" dirty="0" err="1"/>
              <a:t>skylight.science.ubc.ca</a:t>
            </a:r>
            <a:r>
              <a:rPr lang="en-CA" sz="2800" dirty="0"/>
              <a:t>)</a:t>
            </a:r>
          </a:p>
          <a:p>
            <a:endParaRPr lang="en-CA" sz="2800" dirty="0"/>
          </a:p>
          <a:p>
            <a:endParaRPr lang="en-CA" sz="2800" dirty="0"/>
          </a:p>
          <a:p>
            <a:endParaRPr lang="en-CA" sz="2800" dirty="0"/>
          </a:p>
          <a:p>
            <a:endParaRPr lang="en-CA" sz="3500" dirty="0"/>
          </a:p>
          <a:p>
            <a:endParaRPr lang="en-CA" sz="2800" dirty="0"/>
          </a:p>
          <a:p>
            <a:r>
              <a:rPr lang="en-CA" sz="2800" dirty="0"/>
              <a:t>There are new positions: Science Education Specialists - SES</a:t>
            </a:r>
          </a:p>
          <a:p>
            <a:pPr marL="0" indent="0">
              <a:buNone/>
            </a:pPr>
            <a:endParaRPr lang="en-CA" altLang="zh-CN" sz="2500" dirty="0">
              <a:latin typeface="+mn-ea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7C11D-B18B-4D34-8DA6-04BE1AB8E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833704"/>
            <a:ext cx="5545078" cy="24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29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secret</a:t>
            </a:r>
            <a:r>
              <a:rPr lang="zh-CN" altLang="en-US" dirty="0"/>
              <a:t> </a:t>
            </a:r>
            <a:r>
              <a:rPr lang="ja-JP" altLang="en-US" b="0" i="0" dirty="0">
                <a:effectLst/>
                <a:latin typeface="Roboto" panose="02000000000000000000" pitchFamily="2" charset="0"/>
              </a:rPr>
              <a:t>我们的</a:t>
            </a:r>
            <a:r>
              <a:rPr lang="zh-CN" altLang="en-US" dirty="0">
                <a:latin typeface="+mj-ea"/>
                <a:ea typeface="+mj-ea"/>
              </a:rPr>
              <a:t>秘诀</a:t>
            </a:r>
            <a:endParaRPr lang="en-CA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community</a:t>
            </a:r>
          </a:p>
          <a:p>
            <a:pPr marL="0" indent="0">
              <a:buNone/>
            </a:pPr>
            <a:r>
              <a:rPr lang="en-US" altLang="zh-CN" dirty="0"/>
              <a:t>  </a:t>
            </a:r>
            <a:r>
              <a:rPr lang="en-US" altLang="zh-CN" dirty="0">
                <a:latin typeface="+mn-ea"/>
                <a:ea typeface="+mn-ea"/>
              </a:rPr>
              <a:t> </a:t>
            </a:r>
            <a:r>
              <a:rPr lang="zh-CN" altLang="en-US" dirty="0">
                <a:latin typeface="+mn-ea"/>
                <a:ea typeface="+mn-ea"/>
              </a:rPr>
              <a:t>社区</a:t>
            </a:r>
            <a:endParaRPr lang="en-CA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99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wsei.ubc.ca/images/People%20Photo/m.han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1" y="2927320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wsei.ubc.ca/images/People%20Photo/l.mcdonn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60" y="4945898"/>
            <a:ext cx="93599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wsei.ubc.ca/images/People%20Photo/m.bark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39" y="5908186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wsei.ubc.ca/images/People%20Photo/l.wei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15" y="5908186"/>
            <a:ext cx="93599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wsei.ubc.ca/images/People%20Photo/t.kell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215" y="5908186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wsei.ubc.ca/images/People%20Photo/j.tayl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60" y="3980607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cwsei.ubc.ca/images/People%20Photo/m.bane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66" y="5908186"/>
            <a:ext cx="93599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cwsei.ubc.ca/images/People%20Photo/b.clarkst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9" y="5908186"/>
            <a:ext cx="93599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cwsei.ubc.ca/images/People%20Photo/f.jon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55" y="2927320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cwsei.ubc.ca/images/People%20Photo/j.caulkin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77" y="3980607"/>
            <a:ext cx="88608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cwsei.ubc.ca/images/People%20Photo/b.kenned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88" y="5908186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cwsei.ubc.ca/images/People%20Photo/e.lane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35" y="2927320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cwsei.ubc.ca/images/People%20Photo/b.gilley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28" y="2927320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cwsei.ubc.ca/images/People%20Photo/b_simon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53" y="2913923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8" y="3980607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cwsei.ubc.ca/images/People%20Photo/b.yu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8" y="4945898"/>
            <a:ext cx="8736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cwsei.ubc.ca/images/People%20Photo/j.carolan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85" y="3980607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cwsei.ubc.ca/images/People%20Photo/j.day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33" y="3980607"/>
            <a:ext cx="816002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cwsei.ubc.ca/images/People%20Photo/i.roll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82" y="4945898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www.cwsei.ubc.ca/images/People%20Photo/p.newbury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233" y="4945898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ic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09" y="4945898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www.cwsei.ubc.ca/images/People%20Photo/j.maxwell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79" y="2927320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www.cwsei.ubc.ca/images/People%20Photo/k.knox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55" y="3980607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ubc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374" y="4945898"/>
            <a:ext cx="89856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s://lh3.googleusercontent.com/-XRjweaxciCA/AAAAAAAAAAI/AAAAAAAAAAA/XIT34GvFZgo/s128-c-k/photo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524" y="899852"/>
            <a:ext cx="93599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s://lh4.googleusercontent.com/-Blscsw0NcW4/AAAAAAAAAAI/AAAAAAAAAAA/o7LOi-OmAnA/s128-c-k/photo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010" y="884541"/>
            <a:ext cx="93599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https://www.math.ubc.ca/php/MathNet/photos.php?id=costanza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55" y="1916563"/>
            <a:ext cx="75504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://www.cwsei.ubc.ca/images/People%20Photo/j.lo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53" y="1916563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://degruyteropen.com/wp-content/uploads/2013/04/wes-maciejewski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19" y="894670"/>
            <a:ext cx="624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http://www.cwsei.ubc.ca/images/People%20Photo/p.ottaway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03" y="1916563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https://www.seattleu.edu/uploadedImages/SciEng/Undergraduate_Departments/Mathematics/Yurasovskaya_Katya.jpg?n=7857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74" y="5908186"/>
            <a:ext cx="7488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http://www.cwsei.ubc.ca/Files/EOY/EOY2012/Photos/image2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02" y="900576"/>
            <a:ext cx="11232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https://lh6.googleusercontent.com/-ueJMYmkOny8/AAAAAAAAAAI/AAAAAAAAABM/GPMOnQkhkGc/photo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7" y="914982"/>
            <a:ext cx="932342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https://lh5.googleusercontent.com/-SVPK4pKCxyg/TubVhYD7rNI/AAAAAAAADOI/_VQVgH609Uc/w948-h947-no/IMG_6243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43" y="900766"/>
            <a:ext cx="937333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Steve Wolfm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1" y="1916563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http://www.cs.ubc.ca/~knorr/face_ed_knorr_200508.jp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53" y="1916563"/>
            <a:ext cx="65396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https://lh3.googleusercontent.com/-hl3WQE1EOd0/AAAAAAAAAAI/AAAAAAAAACs/ZCk_-GaL3cE/photo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01" y="1916563"/>
            <a:ext cx="93801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http://www.uoguelph.ca/gecg/images/userimages/Tara%20Holland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76" y="4945898"/>
            <a:ext cx="124247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http://www.math.ubc.ca/php/MathNet/photos.php?id=kseniya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74" y="3980607"/>
            <a:ext cx="75504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jessica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76" y="1916563"/>
            <a:ext cx="804495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ttps://lh4.googleusercontent.com/-BRXa-uPTMXs/AAAAAAAAAAI/AAAAAAAAAAA/Azzz_WDfNl0/s128-c-k/photo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76" y="2913923"/>
            <a:ext cx="935999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204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STLF counts, by department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75BAB-E296-4182-998C-D70D0BB1E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8" y="939199"/>
            <a:ext cx="9101086" cy="455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FC53D9-4A3F-4906-815E-40520252F80D}"/>
              </a:ext>
            </a:extLst>
          </p:cNvPr>
          <p:cNvSpPr txBox="1"/>
          <p:nvPr/>
        </p:nvSpPr>
        <p:spPr>
          <a:xfrm>
            <a:off x="619411" y="5615337"/>
            <a:ext cx="73005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Code, W. J., Welsh, A. J., &amp; Maxwell, E. J. (2023). A longitudinal perspective of the experiences and career trajectories of discipline-based education specialists in teaching and learning in higher education. </a:t>
            </a:r>
            <a:r>
              <a:rPr lang="en-US" sz="1400" i="1" dirty="0">
                <a:effectLst/>
              </a:rPr>
              <a:t>International Journal for Academic Development</a:t>
            </a:r>
            <a:r>
              <a:rPr lang="en-US" sz="1400" dirty="0">
                <a:effectLst/>
              </a:rPr>
              <a:t>, </a:t>
            </a:r>
            <a:r>
              <a:rPr lang="en-US" sz="1400" i="1" dirty="0">
                <a:effectLst/>
              </a:rPr>
              <a:t>29</a:t>
            </a:r>
            <a:r>
              <a:rPr lang="en-US" sz="1400" dirty="0">
                <a:effectLst/>
              </a:rPr>
              <a:t>(4), 563–576. </a:t>
            </a:r>
            <a:r>
              <a:rPr lang="en-US" sz="1400" dirty="0">
                <a:effectLst/>
                <a:hlinkClick r:id="rId4"/>
              </a:rPr>
              <a:t>https://</a:t>
            </a:r>
            <a:r>
              <a:rPr lang="en-US" sz="1400" dirty="0" err="1">
                <a:effectLst/>
                <a:hlinkClick r:id="rId4"/>
              </a:rPr>
              <a:t>doi.org</a:t>
            </a:r>
            <a:r>
              <a:rPr lang="en-US" sz="1400" dirty="0">
                <a:effectLst/>
                <a:hlinkClick r:id="rId4"/>
              </a:rPr>
              <a:t>/10.1080/1360144X.2023.2210535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017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78EF36-1A13-42CE-9A0A-60C0FA1831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sz="3200" dirty="0"/>
              <a:t>Icebreaker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7507F-9C70-4180-9BC7-69AE631387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sz="2400" dirty="0"/>
              <a:t>Questions… </a:t>
            </a:r>
          </a:p>
        </p:txBody>
      </p:sp>
    </p:spTree>
    <p:extLst>
      <p:ext uri="{BB962C8B-B14F-4D97-AF65-F5344CB8AC3E}">
        <p14:creationId xmlns:p14="http://schemas.microsoft.com/office/powerpoint/2010/main" val="3192903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 </a:t>
            </a:r>
            <a:r>
              <a:rPr lang="zh-CN" altLang="en-US" dirty="0">
                <a:latin typeface="+mj-ea"/>
                <a:ea typeface="+mj-ea"/>
              </a:rPr>
              <a:t>问题</a:t>
            </a:r>
            <a:endParaRPr lang="en-CA" dirty="0">
              <a:latin typeface="+mj-ea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In your groups, discuss </a:t>
            </a:r>
            <a:r>
              <a:rPr lang="zh-CN" altLang="en-US" dirty="0">
                <a:latin typeface="+mj-ea"/>
                <a:ea typeface="+mj-ea"/>
              </a:rPr>
              <a:t>小组讨论</a:t>
            </a:r>
            <a:r>
              <a:rPr lang="en-CA" dirty="0">
                <a:latin typeface="+mj-ea"/>
                <a:ea typeface="+mj-ea"/>
              </a:rPr>
              <a:t>:</a:t>
            </a:r>
          </a:p>
          <a:p>
            <a:pPr lvl="1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 If you were an STLF (Science Teaching and Learning Fellow), what type of support might you need to be successful?</a:t>
            </a:r>
          </a:p>
          <a:p>
            <a:pPr marL="457200" lvl="1" indent="0" defTabSz="9144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CA" altLang="zh-CN" dirty="0">
                <a:latin typeface="+mn-ea"/>
                <a:ea typeface="+mn-ea"/>
              </a:rPr>
              <a:t>  </a:t>
            </a:r>
            <a:r>
              <a:rPr lang="zh-CN" altLang="en-US" dirty="0">
                <a:latin typeface="+mn-ea"/>
                <a:ea typeface="+mn-ea"/>
              </a:rPr>
              <a:t>如果您是</a:t>
            </a:r>
            <a:r>
              <a:rPr lang="en-US" altLang="zh-CN" dirty="0">
                <a:latin typeface="+mn-ea"/>
                <a:ea typeface="+mn-ea"/>
              </a:rPr>
              <a:t>STLF</a:t>
            </a:r>
            <a:r>
              <a:rPr lang="zh-CN" altLang="en-US" dirty="0">
                <a:latin typeface="+mn-ea"/>
                <a:ea typeface="+mn-ea"/>
              </a:rPr>
              <a:t>，您需要什么类型的支</a:t>
            </a:r>
            <a:r>
              <a:rPr lang="en-US" altLang="zh-CN" dirty="0">
                <a:latin typeface="+mn-ea"/>
                <a:ea typeface="+mn-ea"/>
              </a:rPr>
              <a:t> </a:t>
            </a:r>
          </a:p>
          <a:p>
            <a:pPr marL="457200" lvl="1" indent="0" defTabSz="9144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latin typeface="+mn-ea"/>
                <a:ea typeface="+mn-ea"/>
              </a:rPr>
              <a:t>  </a:t>
            </a:r>
            <a:r>
              <a:rPr lang="zh-CN" altLang="en-US" dirty="0">
                <a:latin typeface="+mn-ea"/>
                <a:ea typeface="+mn-ea"/>
              </a:rPr>
              <a:t>持才能成功？</a:t>
            </a:r>
            <a:endParaRPr lang="en-CA" dirty="0">
              <a:latin typeface="+mn-ea"/>
              <a:ea typeface="+mn-ea"/>
            </a:endParaRPr>
          </a:p>
          <a:p>
            <a:pPr marL="457200" lvl="1" indent="0" defTabSz="91440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lvl="1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What would be the benefits of doing this in your university? </a:t>
            </a:r>
            <a:endParaRPr lang="en-CA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8424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7504" y="1340768"/>
            <a:ext cx="5688013" cy="1440160"/>
          </a:xfrm>
        </p:spPr>
        <p:txBody>
          <a:bodyPr/>
          <a:lstStyle/>
          <a:p>
            <a:pPr algn="ctr">
              <a:defRPr/>
            </a:pPr>
            <a:r>
              <a:rPr lang="en-US" sz="3000" b="1" cap="none" spc="100" dirty="0"/>
              <a:t>Review: Challenges, Benefits, and Lessons  </a:t>
            </a:r>
            <a:r>
              <a:rPr lang="en-US" altLang="zh-CN" sz="3000" b="1" cap="none" spc="100" dirty="0"/>
              <a:t>Learned</a:t>
            </a:r>
            <a:r>
              <a:rPr lang="en-US" sz="3000" b="1" cap="none" spc="100" dirty="0"/>
              <a:t> </a:t>
            </a:r>
          </a:p>
          <a:p>
            <a:pPr algn="ctr">
              <a:defRPr/>
            </a:pPr>
            <a:r>
              <a:rPr lang="zh-CN" altLang="en-US" sz="3000" b="1" cap="none" spc="100" dirty="0">
                <a:latin typeface="+mn-ea"/>
                <a:ea typeface="+mn-ea"/>
              </a:rPr>
              <a:t>回顾：挑战，收获和经验教训</a:t>
            </a:r>
            <a:endParaRPr lang="en-US" sz="3000" b="1" cap="none" spc="100" dirty="0">
              <a:latin typeface="+mn-ea"/>
              <a:ea typeface="+mn-ea"/>
            </a:endParaRP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390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9738" y="164584"/>
            <a:ext cx="7661438" cy="623331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500" cap="none" dirty="0"/>
              <a:t>Challenges </a:t>
            </a:r>
            <a:r>
              <a:rPr lang="zh-CN" altLang="en-US" sz="3500" cap="none" dirty="0">
                <a:latin typeface="+mn-ea"/>
                <a:ea typeface="+mn-ea"/>
              </a:rPr>
              <a:t>挑战</a:t>
            </a:r>
            <a:endParaRPr sz="3500" dirty="0">
              <a:latin typeface="+mn-ea"/>
              <a:ea typeface="+mn-ea"/>
            </a:endParaRPr>
          </a:p>
        </p:txBody>
      </p:sp>
      <p:sp>
        <p:nvSpPr>
          <p:cNvPr id="31746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39901" y="787914"/>
            <a:ext cx="7661275" cy="580943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CA" altLang="x-none" sz="2400" dirty="0">
                <a:latin typeface="Whitney Semibold" charset="0"/>
              </a:rPr>
              <a:t>Incentive system in higher education</a:t>
            </a:r>
            <a:br>
              <a:rPr lang="en-CA" altLang="x-none" sz="2400" dirty="0">
                <a:latin typeface="Whitney Semibold" charset="0"/>
              </a:rPr>
            </a:br>
            <a:r>
              <a:rPr lang="zh-CN" altLang="en-US" sz="2400" dirty="0">
                <a:latin typeface="+mj-ea"/>
                <a:ea typeface="+mj-ea"/>
              </a:rPr>
              <a:t>高等教育中的激励制度</a:t>
            </a:r>
            <a:endParaRPr lang="en-CA" altLang="x-none" sz="2400" dirty="0">
              <a:latin typeface="+mj-ea"/>
              <a:ea typeface="+mj-ea"/>
            </a:endParaRPr>
          </a:p>
          <a:p>
            <a:pPr marL="1357200" lvl="3" indent="-457200">
              <a:spcBef>
                <a:spcPct val="0"/>
              </a:spcBef>
              <a:buFont typeface="Wingdings" charset="2"/>
              <a:buChar char="Ø"/>
              <a:defRPr/>
            </a:pPr>
            <a:r>
              <a:rPr lang="en-CA" altLang="x-none" sz="2400" dirty="0">
                <a:latin typeface="Whitney Semibold" charset="0"/>
              </a:rPr>
              <a:t>Lower priority of teaching </a:t>
            </a:r>
          </a:p>
          <a:p>
            <a:pPr lvl="3" indent="0">
              <a:spcBef>
                <a:spcPct val="0"/>
              </a:spcBef>
              <a:buNone/>
              <a:defRPr/>
            </a:pPr>
            <a:r>
              <a:rPr lang="en-CA" altLang="zh-CN" sz="2400" dirty="0">
                <a:latin typeface="Whitney Semibold" charset="0"/>
                <a:ea typeface="+mn-ea"/>
              </a:rPr>
              <a:t>    </a:t>
            </a:r>
            <a:r>
              <a:rPr lang="zh-CN" altLang="en-US" sz="2400" dirty="0">
                <a:latin typeface="+mn-ea"/>
                <a:ea typeface="+mn-ea"/>
              </a:rPr>
              <a:t>教学不在优先位置上</a:t>
            </a:r>
            <a:endParaRPr lang="en-CA" altLang="x-none" sz="2400" dirty="0">
              <a:latin typeface="+mn-ea"/>
              <a:ea typeface="+mn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CA" altLang="x-none" sz="2400" dirty="0">
                <a:latin typeface="Whitney Semibold" charset="0"/>
              </a:rPr>
              <a:t>Departmental culture and organization</a:t>
            </a:r>
            <a:br>
              <a:rPr lang="en-CA" altLang="x-none" sz="2400" dirty="0">
                <a:latin typeface="Whitney Semibold" charset="0"/>
              </a:rPr>
            </a:br>
            <a:r>
              <a:rPr lang="zh-CN" altLang="en-US" sz="2400" dirty="0">
                <a:latin typeface="+mn-ea"/>
                <a:ea typeface="+mn-ea"/>
              </a:rPr>
              <a:t>部门文化和组织</a:t>
            </a:r>
            <a:endParaRPr lang="en-CA" altLang="x-none" sz="2400" dirty="0">
              <a:latin typeface="+mn-ea"/>
              <a:ea typeface="+mn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CA" altLang="x-none" sz="2400" dirty="0">
                <a:latin typeface="Whitney Semibold" charset="0"/>
              </a:rPr>
              <a:t>Heightened focus on content instead of learning</a:t>
            </a:r>
            <a:br>
              <a:rPr lang="en-CA" altLang="x-none" sz="2400" dirty="0">
                <a:latin typeface="Whitney Semibold" charset="0"/>
              </a:rPr>
            </a:br>
            <a:r>
              <a:rPr lang="zh-CN" altLang="en-US" sz="2400" dirty="0">
                <a:latin typeface="+mn-ea"/>
                <a:ea typeface="+mn-ea"/>
              </a:rPr>
              <a:t>对内容而不是对学习的重视</a:t>
            </a:r>
            <a:endParaRPr lang="en-CA" altLang="x-none" sz="2400" dirty="0">
              <a:latin typeface="+mn-ea"/>
              <a:ea typeface="+mn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CA" altLang="x-none" sz="2400" dirty="0">
                <a:latin typeface="Whitney Semibold" charset="0"/>
              </a:rPr>
              <a:t>Siloed departments and Faculty  </a:t>
            </a:r>
            <a:r>
              <a:rPr lang="zh-CN" altLang="en-US" sz="2400" dirty="0">
                <a:latin typeface="Whitney Semibold" charset="0"/>
              </a:rPr>
              <a:t>院系之间的断层</a:t>
            </a:r>
            <a:endParaRPr lang="en-CA" altLang="x-none" sz="2400" dirty="0">
              <a:latin typeface="Whitney Semibold" charset="0"/>
            </a:endParaRPr>
          </a:p>
          <a:p>
            <a:pPr marL="1357200" lvl="3" indent="-457200">
              <a:spcBef>
                <a:spcPct val="0"/>
              </a:spcBef>
              <a:buFont typeface="Wingdings" charset="2"/>
              <a:buChar char="Ø"/>
              <a:defRPr/>
            </a:pPr>
            <a:r>
              <a:rPr lang="en-CA" altLang="x-none" sz="2400" dirty="0">
                <a:latin typeface="Whitney Semibold" charset="0"/>
              </a:rPr>
              <a:t>Multi-section, multi-instructor </a:t>
            </a:r>
            <a:r>
              <a:rPr lang="en-CA" altLang="x-none" sz="2400" dirty="0">
                <a:latin typeface="+mn-ea"/>
                <a:ea typeface="+mn-ea"/>
              </a:rPr>
              <a:t>courses</a:t>
            </a:r>
            <a:br>
              <a:rPr lang="en-CA" altLang="x-none" sz="2400" dirty="0">
                <a:latin typeface="+mn-ea"/>
                <a:ea typeface="+mn-ea"/>
              </a:rPr>
            </a:br>
            <a:r>
              <a:rPr lang="zh-CN" altLang="en-US" sz="2400" dirty="0">
                <a:latin typeface="+mn-ea"/>
                <a:ea typeface="+mn-ea"/>
              </a:rPr>
              <a:t>多部分，多教师课程</a:t>
            </a:r>
            <a:endParaRPr lang="en-CA" altLang="x-none" sz="2400" dirty="0">
              <a:latin typeface="+mn-ea"/>
              <a:ea typeface="+mn-ea"/>
            </a:endParaRPr>
          </a:p>
          <a:p>
            <a:pPr marL="1357200" lvl="3" indent="-457200">
              <a:spcBef>
                <a:spcPct val="0"/>
              </a:spcBef>
              <a:buFont typeface="Wingdings" charset="2"/>
              <a:buChar char="Ø"/>
              <a:defRPr/>
            </a:pPr>
            <a:r>
              <a:rPr lang="en-CA" altLang="x-none" sz="2400" dirty="0">
                <a:latin typeface="Whitney Semibold" charset="0"/>
              </a:rPr>
              <a:t>Lack of communication </a:t>
            </a:r>
            <a:r>
              <a:rPr lang="zh-CN" altLang="en-US" sz="2400" dirty="0">
                <a:latin typeface="+mn-ea"/>
                <a:ea typeface="+mn-ea"/>
              </a:rPr>
              <a:t>缺乏沟通</a:t>
            </a:r>
            <a:endParaRPr lang="en-CA" altLang="x-none" sz="2400" dirty="0">
              <a:latin typeface="+mn-ea"/>
              <a:ea typeface="+mn-ea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01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8954" y="0"/>
            <a:ext cx="7661438" cy="623331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500" cap="none" dirty="0"/>
              <a:t>Benefits </a:t>
            </a:r>
            <a:r>
              <a:rPr lang="zh-CN" altLang="en-US" sz="3500" cap="none" dirty="0">
                <a:latin typeface="+mn-ea"/>
                <a:ea typeface="+mn-ea"/>
              </a:rPr>
              <a:t>收获</a:t>
            </a:r>
            <a:endParaRPr sz="3500" dirty="0">
              <a:latin typeface="+mn-ea"/>
              <a:ea typeface="+mn-ea"/>
            </a:endParaRPr>
          </a:p>
        </p:txBody>
      </p:sp>
      <p:sp>
        <p:nvSpPr>
          <p:cNvPr id="31746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39117" y="506914"/>
            <a:ext cx="7661275" cy="601843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CA" altLang="x-none" sz="2400" dirty="0">
                <a:latin typeface="Whitney Semibold" charset="0"/>
              </a:rPr>
              <a:t>Improved student learning and experience</a:t>
            </a:r>
            <a:br>
              <a:rPr lang="en-CA" altLang="x-none" sz="2400" dirty="0">
                <a:latin typeface="Whitney Semibold" charset="0"/>
              </a:rPr>
            </a:br>
            <a:r>
              <a:rPr lang="zh-CN" altLang="en-US" sz="2400" dirty="0">
                <a:latin typeface="+mn-ea"/>
                <a:ea typeface="+mn-ea"/>
              </a:rPr>
              <a:t>提高学生的学习和体验</a:t>
            </a:r>
            <a:endParaRPr lang="en-CA" altLang="x-none" sz="2400" dirty="0">
              <a:latin typeface="+mn-ea"/>
              <a:ea typeface="+mn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CA" altLang="x-none" sz="2400" dirty="0">
                <a:latin typeface="Whitney Semibold" charset="0"/>
              </a:rPr>
              <a:t>Adoption, development, and dissemination of evidence-based practices/research in STEM</a:t>
            </a:r>
          </a:p>
          <a:p>
            <a:pPr>
              <a:spcBef>
                <a:spcPct val="0"/>
              </a:spcBef>
              <a:defRPr/>
            </a:pPr>
            <a:r>
              <a:rPr lang="en-CA" altLang="zh-CN" sz="2400" dirty="0">
                <a:latin typeface="Whitney Semibold" charset="0"/>
                <a:ea typeface="+mn-ea"/>
              </a:rPr>
              <a:t>      </a:t>
            </a:r>
            <a:r>
              <a:rPr lang="zh-CN" altLang="en-US" sz="2400" dirty="0">
                <a:latin typeface="+mn-ea"/>
                <a:ea typeface="+mn-ea"/>
              </a:rPr>
              <a:t>采用，开发和传播有证据做支持的</a:t>
            </a:r>
            <a:r>
              <a:rPr lang="en-CA" altLang="x-none" sz="2400" dirty="0">
                <a:latin typeface="Whitney Semibold" charset="0"/>
              </a:rPr>
              <a:t>STEM</a:t>
            </a:r>
          </a:p>
          <a:p>
            <a:pPr>
              <a:spcBef>
                <a:spcPct val="0"/>
              </a:spcBef>
              <a:defRPr/>
            </a:pPr>
            <a:r>
              <a:rPr lang="en-CA" altLang="zh-CN" sz="2400" dirty="0">
                <a:latin typeface="+mn-ea"/>
                <a:ea typeface="+mn-ea"/>
              </a:rPr>
              <a:t>   </a:t>
            </a:r>
            <a:r>
              <a:rPr lang="zh-CN" altLang="en-US" sz="2400" dirty="0">
                <a:latin typeface="+mn-ea"/>
                <a:ea typeface="+mn-ea"/>
              </a:rPr>
              <a:t>领域的实践和研究</a:t>
            </a:r>
            <a:r>
              <a:rPr lang="en-CA" altLang="x-none" sz="2400" dirty="0">
                <a:latin typeface="+mn-ea"/>
                <a:ea typeface="+mn-ea"/>
              </a:rPr>
              <a:t> </a:t>
            </a: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CA" altLang="x-none" sz="2400" dirty="0">
                <a:latin typeface="Whitney Semibold" charset="0"/>
              </a:rPr>
              <a:t>Growing teaching &amp; learning culture and community of practice within a research-intensive university</a:t>
            </a:r>
            <a:br>
              <a:rPr lang="en-CA" altLang="x-none" sz="2400" dirty="0">
                <a:latin typeface="Whitney Semibold" charset="0"/>
              </a:rPr>
            </a:br>
            <a:r>
              <a:rPr lang="zh-CN" altLang="en-US" sz="2400" dirty="0">
                <a:latin typeface="+mn-ea"/>
                <a:ea typeface="+mn-ea"/>
              </a:rPr>
              <a:t>在一所研究型大学里，不断增长的教学和学习文化以及实践的氛围</a:t>
            </a:r>
            <a:endParaRPr lang="en-US" altLang="zh-CN" sz="2400" dirty="0">
              <a:latin typeface="+mn-ea"/>
              <a:ea typeface="+mn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r>
              <a:rPr lang="en-CA" altLang="x-none" sz="2400" dirty="0">
                <a:latin typeface="Whitney Semibold" charset="0"/>
              </a:rPr>
              <a:t>Local, national, and international collaborations and research</a:t>
            </a:r>
            <a:br>
              <a:rPr lang="en-CA" altLang="x-none" sz="2400" dirty="0">
                <a:latin typeface="Whitney Semibold" charset="0"/>
              </a:rPr>
            </a:br>
            <a:r>
              <a:rPr lang="zh-CN" altLang="en-US" sz="2400" dirty="0">
                <a:latin typeface="+mn-ea"/>
                <a:ea typeface="+mn-ea"/>
              </a:rPr>
              <a:t>地方，国家和国际合作与研究</a:t>
            </a:r>
            <a:endParaRPr lang="en-CA" altLang="x-none" sz="2400" dirty="0">
              <a:latin typeface="+mn-ea"/>
              <a:ea typeface="+mn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  <a:defRPr/>
            </a:pPr>
            <a:endParaRPr lang="en-CA" altLang="x-none" sz="2400" dirty="0">
              <a:latin typeface="Whitney Semibold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95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1520" y="345311"/>
            <a:ext cx="7661438" cy="623331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500" cap="none" dirty="0"/>
              <a:t>Lessons Learned </a:t>
            </a:r>
            <a:r>
              <a:rPr lang="zh-CN" altLang="en-US" sz="3500" cap="none" dirty="0">
                <a:latin typeface="+mn-ea"/>
                <a:ea typeface="+mn-ea"/>
              </a:rPr>
              <a:t>经验教训</a:t>
            </a:r>
            <a:endParaRPr lang="en-US" sz="3500" cap="none" dirty="0">
              <a:latin typeface="+mn-ea"/>
              <a:ea typeface="+mn-ea"/>
            </a:endParaRPr>
          </a:p>
        </p:txBody>
      </p:sp>
      <p:sp>
        <p:nvSpPr>
          <p:cNvPr id="35842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79792" y="1052513"/>
            <a:ext cx="7661275" cy="619273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CA" altLang="x-none" sz="2000" dirty="0">
                <a:latin typeface="Whitney Semibold" charset="0"/>
              </a:rPr>
              <a:t>Large-scale change is possible</a:t>
            </a:r>
            <a:br>
              <a:rPr lang="en-CA" altLang="x-none" sz="2000" dirty="0">
                <a:latin typeface="Whitney Semibold" charset="0"/>
              </a:rPr>
            </a:br>
            <a:r>
              <a:rPr lang="zh-CN" altLang="en-US" sz="2000" dirty="0">
                <a:latin typeface="+mn-ea"/>
                <a:ea typeface="+mn-ea"/>
              </a:rPr>
              <a:t>大规模的改变是可能的</a:t>
            </a:r>
            <a:endParaRPr lang="en-CA" altLang="x-none" sz="2000" dirty="0">
              <a:latin typeface="+mn-ea"/>
              <a:ea typeface="+mn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CA" altLang="x-none" sz="2000" dirty="0">
                <a:latin typeface="Whitney Semibold" charset="0"/>
              </a:rPr>
              <a:t>Reach out to and work with all profs (not just the top 10%) </a:t>
            </a:r>
            <a:r>
              <a:rPr lang="zh-CN" altLang="en-US" sz="2000" dirty="0">
                <a:latin typeface="Whitney Semibold" charset="0"/>
              </a:rPr>
              <a:t>                                                                       </a:t>
            </a:r>
            <a:r>
              <a:rPr lang="zh-CN" altLang="en-US" sz="2000" dirty="0">
                <a:latin typeface="+mj-ea"/>
                <a:ea typeface="+mj-ea"/>
              </a:rPr>
              <a:t>主动联系并与所有的教授合作（不只是前</a:t>
            </a:r>
            <a:r>
              <a:rPr lang="en-US" altLang="zh-CN" sz="2000" dirty="0">
                <a:latin typeface="+mj-ea"/>
                <a:ea typeface="+mj-ea"/>
              </a:rPr>
              <a:t>10</a:t>
            </a:r>
            <a:r>
              <a:rPr lang="zh-CN" altLang="en-US" sz="2000" dirty="0">
                <a:latin typeface="+mj-ea"/>
                <a:ea typeface="+mj-ea"/>
              </a:rPr>
              <a:t>％的教授</a:t>
            </a:r>
            <a:r>
              <a:rPr lang="en-US" altLang="zh-CN" sz="2000" dirty="0">
                <a:latin typeface="+mj-ea"/>
                <a:ea typeface="+mj-ea"/>
              </a:rPr>
              <a:t>)</a:t>
            </a:r>
            <a:endParaRPr lang="en-CA" altLang="x-none" sz="2000" dirty="0">
              <a:latin typeface="+mj-ea"/>
              <a:ea typeface="+mj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CA" altLang="x-none" sz="2000" dirty="0">
                <a:latin typeface="Whitney Semibold" charset="0"/>
              </a:rPr>
              <a:t>Support from Heads and Deans is critical</a:t>
            </a:r>
            <a:br>
              <a:rPr lang="en-CA" altLang="x-none" sz="2000" dirty="0">
                <a:latin typeface="Whitney Semibold" charset="0"/>
              </a:rPr>
            </a:br>
            <a:r>
              <a:rPr lang="zh-CN" altLang="en-US" sz="2000" dirty="0">
                <a:latin typeface="+mn-ea"/>
                <a:ea typeface="+mn-ea"/>
              </a:rPr>
              <a:t>校长和院长的支持至关重要</a:t>
            </a:r>
            <a:endParaRPr lang="en-CA" altLang="x-none" sz="2000" dirty="0">
              <a:latin typeface="+mn-ea"/>
              <a:ea typeface="+mn-ea"/>
            </a:endParaRPr>
          </a:p>
          <a:p>
            <a:pPr marL="457200" lvl="1" indent="-457200">
              <a:spcBef>
                <a:spcPct val="0"/>
              </a:spcBef>
            </a:pPr>
            <a:r>
              <a:rPr lang="en-CA" altLang="x-none" sz="2000" dirty="0">
                <a:latin typeface="Whitney Semibold" charset="0"/>
              </a:rPr>
              <a:t>Embeddedness of STLF central to success</a:t>
            </a:r>
            <a:br>
              <a:rPr lang="en-CA" altLang="x-none" sz="2000" dirty="0">
                <a:latin typeface="Whitney Semibold" charset="0"/>
              </a:rPr>
            </a:br>
            <a:r>
              <a:rPr lang="zh-CN" altLang="en-US" sz="2000" dirty="0">
                <a:latin typeface="+mn-ea"/>
                <a:ea typeface="+mn-ea"/>
              </a:rPr>
              <a:t>嵌入式的科学教育研究员是成功的关键</a:t>
            </a:r>
            <a:endParaRPr lang="en-CA" altLang="x-none" sz="2000" dirty="0">
              <a:latin typeface="Whitney Semibold" charset="0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CA" altLang="x-none" sz="2000" dirty="0">
                <a:latin typeface="Whitney Semibold" charset="0"/>
              </a:rPr>
              <a:t>Momentum leads to shift in departmental culture</a:t>
            </a:r>
            <a:br>
              <a:rPr lang="en-US" altLang="x-none" sz="2000" dirty="0">
                <a:latin typeface="Whitney Semibold" charset="0"/>
              </a:rPr>
            </a:br>
            <a:r>
              <a:rPr lang="zh-CN" altLang="en-US" sz="2000" dirty="0">
                <a:latin typeface="+mn-ea"/>
                <a:ea typeface="+mn-ea"/>
              </a:rPr>
              <a:t>改革的势头引领了院系文化的转变</a:t>
            </a:r>
            <a:endParaRPr lang="en-CA" altLang="x-none" sz="2000" dirty="0">
              <a:latin typeface="+mn-ea"/>
              <a:ea typeface="+mn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CA" altLang="x-none" sz="2000" dirty="0">
                <a:latin typeface="Whitney Semibold" charset="0"/>
              </a:rPr>
              <a:t>Student desire for more transformed courses</a:t>
            </a:r>
            <a:br>
              <a:rPr lang="en-CA" altLang="x-none" sz="2000" dirty="0">
                <a:latin typeface="Whitney Semibold" charset="0"/>
              </a:rPr>
            </a:br>
            <a:r>
              <a:rPr lang="zh-CN" altLang="en-US" sz="2000" dirty="0">
                <a:latin typeface="+mj-ea"/>
                <a:ea typeface="+mj-ea"/>
              </a:rPr>
              <a:t>学生希望更多的转化课程</a:t>
            </a:r>
            <a:endParaRPr lang="en-CA" altLang="x-none" sz="2000" dirty="0">
              <a:latin typeface="+mj-ea"/>
              <a:ea typeface="+mj-ea"/>
            </a:endParaRPr>
          </a:p>
          <a:p>
            <a:pPr marL="457200" indent="-457200">
              <a:spcBef>
                <a:spcPct val="0"/>
              </a:spcBef>
              <a:buFont typeface="Arial"/>
              <a:buChar char="•"/>
            </a:pPr>
            <a:r>
              <a:rPr lang="en-CA" altLang="x-none" sz="2000" dirty="0">
                <a:latin typeface="Whitney Semibold" charset="0"/>
              </a:rPr>
              <a:t>Recognition that teaching is an </a:t>
            </a:r>
            <a:r>
              <a:rPr lang="en-CA" altLang="x-none" sz="2000" u="sng" dirty="0">
                <a:latin typeface="Whitney Semibold" charset="0"/>
              </a:rPr>
              <a:t>acquired</a:t>
            </a:r>
            <a:r>
              <a:rPr lang="en-CA" altLang="x-none" sz="2000" dirty="0">
                <a:latin typeface="Whitney Semibold" charset="0"/>
              </a:rPr>
              <a:t> expertise</a:t>
            </a:r>
          </a:p>
          <a:p>
            <a:pPr>
              <a:spcBef>
                <a:spcPct val="0"/>
              </a:spcBef>
            </a:pPr>
            <a:r>
              <a:rPr lang="en-US" altLang="zh-CN" sz="2000" dirty="0">
                <a:latin typeface="Whitney Medium" charset="0"/>
              </a:rPr>
              <a:t>      </a:t>
            </a:r>
            <a:r>
              <a:rPr lang="en-US" altLang="zh-CN" sz="2000" dirty="0">
                <a:latin typeface="+mn-ea"/>
                <a:ea typeface="+mn-ea"/>
              </a:rPr>
              <a:t> </a:t>
            </a:r>
            <a:r>
              <a:rPr lang="zh-CN" altLang="en-US" sz="2000" dirty="0">
                <a:latin typeface="+mn-ea"/>
                <a:ea typeface="+mn-ea"/>
              </a:rPr>
              <a:t>认识到教学是一种需要后天学习和培养的专业知识</a:t>
            </a:r>
            <a:endParaRPr lang="en-CA" altLang="x-none" sz="2000" dirty="0">
              <a:latin typeface="+mn-ea"/>
              <a:ea typeface="+mn-ea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03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8954" y="85796"/>
            <a:ext cx="7661438" cy="1340768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200" cap="none" dirty="0"/>
              <a:t>Reforming Undergraduate Science Education                                         </a:t>
            </a:r>
          </a:p>
          <a:p>
            <a:pPr algn="ctr">
              <a:lnSpc>
                <a:spcPct val="100000"/>
              </a:lnSpc>
              <a:defRPr/>
            </a:pPr>
            <a:r>
              <a:rPr lang="zh-CN" altLang="en-US" sz="3200" cap="none" dirty="0">
                <a:latin typeface="+mj-ea"/>
                <a:ea typeface="+mj-ea"/>
              </a:rPr>
              <a:t>改革本科科学教育</a:t>
            </a:r>
            <a:endParaRPr lang="en-US" sz="3200" cap="none" dirty="0">
              <a:latin typeface="+mj-ea"/>
              <a:ea typeface="+mj-ea"/>
            </a:endParaRPr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57338"/>
            <a:ext cx="2974975" cy="4522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782" y="6309320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hlinkClick r:id="rId4"/>
              </a:rPr>
              <a:t>http://www.hup.harvard.edu/catalog.php?isbn=9780674972070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548209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8954" y="85796"/>
            <a:ext cx="7661438" cy="1340768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200" cap="none" dirty="0"/>
              <a:t>Reforming Undergraduate Science Education                                         </a:t>
            </a:r>
          </a:p>
          <a:p>
            <a:pPr algn="ctr">
              <a:lnSpc>
                <a:spcPct val="100000"/>
              </a:lnSpc>
              <a:defRPr/>
            </a:pPr>
            <a:r>
              <a:rPr lang="zh-CN" altLang="en-US" sz="3200" cap="none" dirty="0">
                <a:latin typeface="+mj-ea"/>
                <a:ea typeface="+mj-ea"/>
              </a:rPr>
              <a:t>改革本科科学教育</a:t>
            </a:r>
            <a:endParaRPr lang="en-US" sz="3200" cap="none" dirty="0">
              <a:latin typeface="+mj-ea"/>
              <a:ea typeface="+mj-ea"/>
            </a:endParaRPr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55" y="1484784"/>
            <a:ext cx="3148036" cy="4705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93" y="621026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hlinkClick r:id="rId4"/>
              </a:rPr>
              <a:t>https://pressbooks.bccampus.ca/seihandbook/</a:t>
            </a:r>
            <a:r>
              <a:rPr lang="en-CA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0074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BB3DF0-A5A6-4E17-AE5D-4ACE8CDB7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sz="2800" dirty="0"/>
              <a:t>Other examples with this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E994F-B053-47D3-9DBE-CCA32FC5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939199"/>
            <a:ext cx="536290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15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500" cap="none" dirty="0" err="1"/>
              <a:t>cwsei.ubc.ca</a:t>
            </a:r>
            <a:endParaRPr lang="en-US" sz="3500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3FF27-0FB0-4CA7-B1F3-C8397E4F0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1037614"/>
            <a:ext cx="7884368" cy="54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93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7504" y="2060848"/>
            <a:ext cx="5688013" cy="720080"/>
          </a:xfrm>
        </p:spPr>
        <p:txBody>
          <a:bodyPr/>
          <a:lstStyle/>
          <a:p>
            <a:pPr algn="ctr">
              <a:defRPr/>
            </a:pPr>
            <a:r>
              <a:rPr lang="en-US" sz="3000" b="1" cap="none" spc="100" dirty="0"/>
              <a:t>Question &amp; Answer Period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77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79512" y="1268760"/>
            <a:ext cx="5688013" cy="2376264"/>
          </a:xfrm>
        </p:spPr>
        <p:txBody>
          <a:bodyPr/>
          <a:lstStyle/>
          <a:p>
            <a:pPr algn="ctr">
              <a:defRPr/>
            </a:pPr>
            <a:r>
              <a:rPr lang="en-US" sz="2400" b="1" cap="none" spc="100" dirty="0"/>
              <a:t>Introduction to: </a:t>
            </a:r>
          </a:p>
          <a:p>
            <a:pPr algn="ctr">
              <a:defRPr/>
            </a:pPr>
            <a:r>
              <a:rPr lang="en-US" sz="2400" b="1" cap="none" spc="100" dirty="0"/>
              <a:t>The Carl Wieman Science Education Initiative at The University Of            British Columbia                                       </a:t>
            </a:r>
            <a:r>
              <a:rPr lang="en-US" altLang="zh-CN" sz="2400" b="1" cap="none" spc="100" dirty="0"/>
              <a:t>Carl Wieman </a:t>
            </a:r>
            <a:r>
              <a:rPr lang="zh-CN" altLang="en-US" sz="2400" dirty="0">
                <a:latin typeface="+mj-ea"/>
                <a:ea typeface="+mj-ea"/>
              </a:rPr>
              <a:t>科学教育创新简介</a:t>
            </a:r>
            <a:endParaRPr lang="en-US" sz="2400" b="1" cap="none" spc="100" dirty="0">
              <a:latin typeface="+mj-ea"/>
              <a:ea typeface="+mj-ea"/>
            </a:endParaRP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9277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52536" y="836712"/>
            <a:ext cx="9505056" cy="33123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1446455"/>
            <a:ext cx="7488832" cy="17764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/>
              <a:t>cwsei.ubc.ca</a:t>
            </a:r>
            <a:endParaRPr lang="en-US" sz="3500" b="1" dirty="0"/>
          </a:p>
          <a:p>
            <a:pPr algn="ctr"/>
            <a:endParaRPr lang="en-US" sz="3500" dirty="0"/>
          </a:p>
          <a:p>
            <a:pPr algn="ctr">
              <a:lnSpc>
                <a:spcPct val="150000"/>
              </a:lnSpc>
            </a:pPr>
            <a:r>
              <a:rPr lang="en-US" sz="3000" b="1" dirty="0"/>
              <a:t>Warren Code </a:t>
            </a:r>
            <a:r>
              <a:rPr lang="mr-IN" sz="3000" dirty="0"/>
              <a:t>–</a:t>
            </a:r>
            <a:r>
              <a:rPr lang="en-US" sz="3000" dirty="0"/>
              <a:t> </a:t>
            </a:r>
            <a:r>
              <a:rPr lang="en-US" sz="3000" dirty="0" err="1"/>
              <a:t>warcode@science.ubc.ca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5194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500" cap="none" dirty="0"/>
              <a:t>Reforming Undergraduate Science Education </a:t>
            </a:r>
            <a:r>
              <a:rPr lang="zh-CN" altLang="en-US" sz="3500" cap="none" dirty="0">
                <a:latin typeface="+mj-ea"/>
                <a:ea typeface="+mj-ea"/>
              </a:rPr>
              <a:t>改革本科生科学教育</a:t>
            </a:r>
            <a:endParaRPr lang="en-US" sz="3500" cap="none" dirty="0">
              <a:latin typeface="+mj-ea"/>
              <a:ea typeface="+mj-ea"/>
            </a:endParaRPr>
          </a:p>
        </p:txBody>
      </p:sp>
      <p:sp>
        <p:nvSpPr>
          <p:cNvPr id="26627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176713" y="1773238"/>
            <a:ext cx="3916362" cy="28797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indent="0" defTabSz="91440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x-none" sz="3000" dirty="0">
                <a:latin typeface="Whitney Medium" charset="0"/>
              </a:rPr>
              <a:t>“Formal, systematic process of inquiry that provides evidence of what works and why, and that evidence must be disseminated, critically reviewed and built upon.” </a:t>
            </a:r>
          </a:p>
          <a:p>
            <a:pPr marL="285750" indent="-285750" algn="r" defTabSz="91440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x-none" sz="3000" dirty="0">
                <a:latin typeface="Whitney Medium" charset="0"/>
              </a:rPr>
              <a:t>(AUCC, p. 5)</a:t>
            </a:r>
          </a:p>
        </p:txBody>
      </p:sp>
      <p:pic>
        <p:nvPicPr>
          <p:cNvPr id="26626" name="Shape 25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376555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8954" y="38482"/>
            <a:ext cx="7661438" cy="1306557"/>
          </a:xfrm>
        </p:spPr>
        <p:txBody>
          <a:bodyPr/>
          <a:lstStyle/>
          <a:p>
            <a:pPr algn="ctr">
              <a:defRPr/>
            </a:pPr>
            <a:r>
              <a:rPr lang="en-US" sz="3500" cap="none" dirty="0"/>
              <a:t>Faculty of Science @ UBC-V             </a:t>
            </a:r>
          </a:p>
          <a:p>
            <a:pPr algn="ctr">
              <a:defRPr/>
            </a:pPr>
            <a:endParaRPr lang="en-US" altLang="zh-CN" sz="3500" cap="none" dirty="0">
              <a:latin typeface="+mj-ea"/>
              <a:ea typeface="+mj-ea"/>
            </a:endParaRPr>
          </a:p>
          <a:p>
            <a:pPr algn="ctr">
              <a:defRPr/>
            </a:pPr>
            <a:r>
              <a:rPr lang="en-US" altLang="zh-CN" sz="3500" cap="none" dirty="0">
                <a:latin typeface="+mj-ea"/>
                <a:ea typeface="+mj-ea"/>
              </a:rPr>
              <a:t>UBC</a:t>
            </a:r>
            <a:r>
              <a:rPr lang="zh-CN" altLang="en-US" sz="3500" cap="none" dirty="0">
                <a:latin typeface="+mj-ea"/>
                <a:ea typeface="+mj-ea"/>
              </a:rPr>
              <a:t>理学院</a:t>
            </a:r>
            <a:endParaRPr lang="en-US" sz="3500" cap="none" dirty="0">
              <a:latin typeface="+mj-ea"/>
              <a:ea typeface="+mj-ea"/>
            </a:endParaRPr>
          </a:p>
        </p:txBody>
      </p:sp>
      <p:sp>
        <p:nvSpPr>
          <p:cNvPr id="26627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3131840" y="1622425"/>
            <a:ext cx="5041900" cy="186213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6950" lvl="1" indent="-457200" defTabSz="9144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CA" altLang="x-none" sz="3500" dirty="0">
                <a:latin typeface="Whitney Medium" charset="0"/>
              </a:rPr>
              <a:t> </a:t>
            </a:r>
            <a:r>
              <a:rPr lang="en-CA" altLang="x-none" sz="3200" dirty="0">
                <a:latin typeface="Whitney Medium" charset="0"/>
              </a:rPr>
              <a:t>~ 10,000 undergraduates</a:t>
            </a:r>
            <a:r>
              <a:rPr lang="zh-CN" altLang="en-US" sz="3200" dirty="0">
                <a:latin typeface="Whitney Medium" charset="0"/>
              </a:rPr>
              <a:t> </a:t>
            </a:r>
            <a:r>
              <a:rPr lang="zh-CN" altLang="en-US" sz="3200" dirty="0">
                <a:latin typeface="+mn-ea"/>
                <a:ea typeface="+mn-ea"/>
              </a:rPr>
              <a:t>本科生</a:t>
            </a:r>
            <a:endParaRPr lang="en-CA" altLang="x-none" sz="3200" dirty="0">
              <a:latin typeface="+mn-ea"/>
              <a:ea typeface="+mn-ea"/>
            </a:endParaRPr>
          </a:p>
          <a:p>
            <a:pPr marL="456950" lvl="1" indent="-457200" defTabSz="9144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CA" altLang="x-none" sz="3200" dirty="0">
                <a:latin typeface="Whitney Medium" charset="0"/>
              </a:rPr>
              <a:t> ~ 2,200 international undergraduates </a:t>
            </a:r>
            <a:r>
              <a:rPr lang="zh-CN" altLang="en-US" sz="3200" dirty="0">
                <a:latin typeface="+mj-ea"/>
                <a:ea typeface="+mj-ea"/>
              </a:rPr>
              <a:t>国际学生</a:t>
            </a:r>
            <a:endParaRPr lang="en-CA" altLang="x-none" sz="3200" dirty="0">
              <a:latin typeface="+mj-ea"/>
              <a:ea typeface="+mj-ea"/>
            </a:endParaRPr>
          </a:p>
          <a:p>
            <a:pPr marL="456950" lvl="1" indent="-457200" defTabSz="9144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CA" altLang="x-none" sz="3200" dirty="0">
                <a:latin typeface="Whitney Medium" charset="0"/>
              </a:rPr>
              <a:t> ~ 450 faculty </a:t>
            </a:r>
            <a:r>
              <a:rPr lang="zh-CN" altLang="en-US" sz="3200" dirty="0">
                <a:latin typeface="+mj-ea"/>
                <a:ea typeface="+mj-ea"/>
              </a:rPr>
              <a:t>教师</a:t>
            </a:r>
            <a:endParaRPr lang="en-CA" altLang="x-none" sz="3200" dirty="0">
              <a:latin typeface="+mj-ea"/>
              <a:ea typeface="+mj-ea"/>
            </a:endParaRPr>
          </a:p>
          <a:p>
            <a:pPr marL="456950" lvl="1" indent="-457200" defTabSz="9144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en-CA" altLang="x-none" sz="3200" dirty="0">
                <a:latin typeface="Whitney Medium" charset="0"/>
              </a:rPr>
              <a:t> ~ 650 </a:t>
            </a:r>
            <a:r>
              <a:rPr lang="en-CA" altLang="x-none" sz="3500" dirty="0">
                <a:latin typeface="Whitney Medium" charset="0"/>
              </a:rPr>
              <a:t>staff </a:t>
            </a:r>
            <a:r>
              <a:rPr lang="zh-CN" altLang="en-US" sz="3500" dirty="0">
                <a:latin typeface="+mj-ea"/>
                <a:ea typeface="+mj-ea"/>
              </a:rPr>
              <a:t>员工</a:t>
            </a:r>
            <a:endParaRPr lang="en-CA" altLang="x-none" sz="3500" dirty="0">
              <a:latin typeface="+mj-ea"/>
              <a:ea typeface="+mj-ea"/>
            </a:endParaRPr>
          </a:p>
          <a:p>
            <a:pPr marL="342900" lvl="1" indent="-342900" defTabSz="914400" eaLnBrk="1" hangingPunct="1">
              <a:lnSpc>
                <a:spcPct val="100000"/>
              </a:lnSpc>
              <a:spcBef>
                <a:spcPct val="0"/>
              </a:spcBef>
              <a:buFont typeface="Wingdings" charset="2"/>
              <a:buChar char="Ø"/>
              <a:defRPr/>
            </a:pPr>
            <a:endParaRPr lang="en-CA" altLang="x-none" sz="2500" dirty="0">
              <a:latin typeface="Whitney Medium" charset="0"/>
            </a:endParaRPr>
          </a:p>
        </p:txBody>
      </p:sp>
      <p:pic>
        <p:nvPicPr>
          <p:cNvPr id="256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7"/>
          <a:stretch>
            <a:fillRect/>
          </a:stretch>
        </p:blipFill>
        <p:spPr bwMode="auto">
          <a:xfrm>
            <a:off x="107504" y="1305718"/>
            <a:ext cx="2820988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9738" y="215900"/>
            <a:ext cx="7661438" cy="1673225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200" cap="none" dirty="0"/>
              <a:t>Carl Wieman Science Education Initiative                                    </a:t>
            </a:r>
          </a:p>
          <a:p>
            <a:pPr algn="ctr">
              <a:lnSpc>
                <a:spcPct val="100000"/>
              </a:lnSpc>
              <a:defRPr/>
            </a:pPr>
            <a:r>
              <a:rPr lang="en-US" altLang="zh-CN" sz="2500" b="1" cap="none" spc="100" dirty="0">
                <a:latin typeface="+mj-ea"/>
                <a:ea typeface="+mj-ea"/>
              </a:rPr>
              <a:t>Carl Wieman </a:t>
            </a:r>
            <a:r>
              <a:rPr lang="zh-CN" altLang="en-US" sz="2500" dirty="0">
                <a:latin typeface="+mj-ea"/>
                <a:ea typeface="+mj-ea"/>
              </a:rPr>
              <a:t>科学教育创新简介</a:t>
            </a:r>
            <a:endParaRPr lang="en-US" altLang="zh-CN" sz="2500" b="1" cap="none" spc="100" dirty="0">
              <a:latin typeface="+mj-ea"/>
              <a:ea typeface="+mj-ea"/>
            </a:endParaRPr>
          </a:p>
          <a:p>
            <a:pPr algn="ctr">
              <a:lnSpc>
                <a:spcPct val="100000"/>
              </a:lnSpc>
              <a:defRPr/>
            </a:pPr>
            <a:endParaRPr lang="en-US" sz="3500" cap="none" dirty="0"/>
          </a:p>
        </p:txBody>
      </p:sp>
      <p:sp>
        <p:nvSpPr>
          <p:cNvPr id="27651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251520" y="1673225"/>
            <a:ext cx="7661275" cy="51847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lvl="1" indent="-457200" defTabSz="914400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CA" altLang="x-none" sz="2800" dirty="0">
                <a:latin typeface="Whitney Medium" charset="0"/>
              </a:rPr>
              <a:t>Multi-year initiative (2007-2017) to support extensive and lasting change </a:t>
            </a:r>
          </a:p>
          <a:p>
            <a:pPr lvl="1" indent="0" defTabSz="914400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zh-CN" sz="2800" dirty="0">
                <a:latin typeface="+mj-ea"/>
              </a:rPr>
              <a:t>  </a:t>
            </a:r>
            <a:r>
              <a:rPr lang="zh-CN" altLang="en-US" sz="1800" dirty="0">
                <a:latin typeface="+mn-ea"/>
                <a:ea typeface="+mn-ea"/>
              </a:rPr>
              <a:t>多年的创新来支持大量和持久的改变</a:t>
            </a:r>
            <a:endParaRPr lang="en-CA" altLang="x-none" sz="1800" dirty="0">
              <a:latin typeface="Whitney Medium" charset="0"/>
            </a:endParaRPr>
          </a:p>
          <a:p>
            <a:pPr marL="457200" lvl="1" indent="-457200" defTabSz="914400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CA" altLang="x-none" sz="2800" dirty="0">
                <a:latin typeface="Whitney Medium" charset="0"/>
              </a:rPr>
              <a:t>Faculty &amp; department commitment to teaching and learning</a:t>
            </a:r>
          </a:p>
          <a:p>
            <a:pPr marL="1355725" lvl="3" indent="-457200" defTabSz="914400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 typeface="Wingdings" charset="2"/>
              <a:buChar char="Ø"/>
            </a:pPr>
            <a:r>
              <a:rPr lang="en-CA" altLang="x-none" sz="2800" dirty="0">
                <a:latin typeface="Whitney Medium" charset="0"/>
              </a:rPr>
              <a:t>Competitive grant program</a:t>
            </a:r>
          </a:p>
          <a:p>
            <a:pPr lvl="1" indent="0" defTabSz="914400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zh-CN" sz="2800" dirty="0">
                <a:latin typeface="+mj-ea"/>
                <a:ea typeface="+mj-ea"/>
              </a:rPr>
              <a:t>  </a:t>
            </a:r>
            <a:r>
              <a:rPr lang="zh-CN" altLang="en-US" sz="1800" dirty="0">
                <a:latin typeface="+mj-ea"/>
                <a:ea typeface="+mj-ea"/>
              </a:rPr>
              <a:t>院系对教学的投入：经费的竞争</a:t>
            </a:r>
            <a:r>
              <a:rPr lang="en-US" altLang="zh-CN" sz="1800" dirty="0">
                <a:latin typeface="+mj-ea"/>
                <a:ea typeface="+mj-ea"/>
              </a:rPr>
              <a:t> </a:t>
            </a:r>
            <a:endParaRPr lang="en-CA" altLang="x-none" sz="1800" dirty="0">
              <a:latin typeface="+mj-ea"/>
              <a:ea typeface="+mj-ea"/>
            </a:endParaRPr>
          </a:p>
          <a:p>
            <a:pPr marL="457200" lvl="1" indent="-457200" defTabSz="914400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CA" altLang="x-none" sz="2800" dirty="0">
                <a:latin typeface="Whitney Medium" charset="0"/>
              </a:rPr>
              <a:t>Embedded Science Teaching &amp; Learning Fellow                                        </a:t>
            </a:r>
          </a:p>
          <a:p>
            <a:pPr lvl="1" indent="0" defTabSz="914400"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CA" altLang="zh-CN" sz="2800" dirty="0">
                <a:latin typeface="Whitney Medium" charset="0"/>
                <a:ea typeface="+mn-ea"/>
              </a:rPr>
              <a:t>    </a:t>
            </a:r>
            <a:r>
              <a:rPr lang="zh-CN" altLang="en-US" sz="1800" dirty="0">
                <a:latin typeface="+mn-ea"/>
                <a:ea typeface="+mn-ea"/>
              </a:rPr>
              <a:t>嵌入式的科学教学研究员</a:t>
            </a:r>
            <a:endParaRPr lang="en-CA" altLang="x-none" sz="1800" dirty="0">
              <a:latin typeface="+mn-ea"/>
              <a:ea typeface="+mn-ea"/>
            </a:endParaRPr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500" cap="none" dirty="0"/>
              <a:t>Carl </a:t>
            </a:r>
            <a:r>
              <a:rPr lang="en-US" sz="3500" cap="none" dirty="0" err="1"/>
              <a:t>Wieman</a:t>
            </a:r>
            <a:r>
              <a:rPr lang="en-US" sz="3500" cap="none" dirty="0"/>
              <a:t> Science Education Initiative</a:t>
            </a:r>
          </a:p>
        </p:txBody>
      </p:sp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8"/>
          <a:stretch>
            <a:fillRect/>
          </a:stretch>
        </p:blipFill>
        <p:spPr bwMode="auto">
          <a:xfrm>
            <a:off x="8316913" y="476250"/>
            <a:ext cx="73342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28775"/>
            <a:ext cx="53213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5"/>
          <p:cNvSpPr txBox="1">
            <a:spLocks noChangeArrowheads="1"/>
          </p:cNvSpPr>
          <p:nvPr/>
        </p:nvSpPr>
        <p:spPr bwMode="auto">
          <a:xfrm>
            <a:off x="4067175" y="6381750"/>
            <a:ext cx="41449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CA" altLang="x-none" sz="1500">
                <a:latin typeface="Times" charset="0"/>
                <a:ea typeface="Times" charset="0"/>
                <a:cs typeface="Times" charset="0"/>
              </a:rPr>
              <a:t>Image credit: Peter Newbury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BC Brand 1">
      <a:dk1>
        <a:srgbClr val="002040"/>
      </a:dk1>
      <a:lt1>
        <a:sysClr val="window" lastClr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829B880A535B4EA7355BFB0D185DF0" ma:contentTypeVersion="16" ma:contentTypeDescription="Create a new document." ma:contentTypeScope="" ma:versionID="9d7bdd51f8f649522cd0b8119210089e">
  <xsd:schema xmlns:xsd="http://www.w3.org/2001/XMLSchema" xmlns:xs="http://www.w3.org/2001/XMLSchema" xmlns:p="http://schemas.microsoft.com/office/2006/metadata/properties" xmlns:ns3="3b79d0e2-25c7-4bf3-9ff5-d8581435cbf3" xmlns:ns4="d45b8060-b21c-410d-bbe8-edbc3e73c00a" targetNamespace="http://schemas.microsoft.com/office/2006/metadata/properties" ma:root="true" ma:fieldsID="d9d828563f802860ba4991bb4021dd59" ns3:_="" ns4:_="">
    <xsd:import namespace="3b79d0e2-25c7-4bf3-9ff5-d8581435cbf3"/>
    <xsd:import namespace="d45b8060-b21c-410d-bbe8-edbc3e73c0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9d0e2-25c7-4bf3-9ff5-d8581435cb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5b8060-b21c-410d-bbe8-edbc3e73c00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b79d0e2-25c7-4bf3-9ff5-d8581435cbf3" xsi:nil="true"/>
  </documentManagement>
</p:properties>
</file>

<file path=customXml/itemProps1.xml><?xml version="1.0" encoding="utf-8"?>
<ds:datastoreItem xmlns:ds="http://schemas.openxmlformats.org/officeDocument/2006/customXml" ds:itemID="{A0791CD3-6AF8-4A74-9B24-DDA943A47D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79d0e2-25c7-4bf3-9ff5-d8581435cbf3"/>
    <ds:schemaRef ds:uri="d45b8060-b21c-410d-bbe8-edbc3e73c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8C4244-3A38-40F0-AFE3-BAD440FA40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3E3B90-6A6C-4BEF-BCCC-4A6A4A921450}">
  <ds:schemaRefs>
    <ds:schemaRef ds:uri="3b79d0e2-25c7-4bf3-9ff5-d8581435cbf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45b8060-b21c-410d-bbe8-edbc3e73c00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22510</TotalTime>
  <Words>2897</Words>
  <Application>Microsoft Office PowerPoint</Application>
  <PresentationFormat>On-screen Show (4:3)</PresentationFormat>
  <Paragraphs>331</Paragraphs>
  <Slides>51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黑体</vt:lpstr>
      <vt:lpstr>Arial</vt:lpstr>
      <vt:lpstr>Calibri</vt:lpstr>
      <vt:lpstr>Roboto</vt:lpstr>
      <vt:lpstr>Times</vt:lpstr>
      <vt:lpstr>Whitney Bold</vt:lpstr>
      <vt:lpstr>Whitney Book</vt:lpstr>
      <vt:lpstr>Whitney Medium</vt:lpstr>
      <vt:lpstr>Whitney Semibold</vt:lpstr>
      <vt:lpstr>WhitneyHTF-Bold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Paint Store   油漆店  (on a handout/worksheet)</vt:lpstr>
      <vt:lpstr>Paint Store</vt:lpstr>
      <vt:lpstr>Paint Store: solution</vt:lpstr>
      <vt:lpstr>Paint Store: Clicker Question</vt:lpstr>
      <vt:lpstr>Paint Store: alternate set of clicker questions</vt:lpstr>
      <vt:lpstr>Paint store: more tasks</vt:lpstr>
      <vt:lpstr>PowerPoint Presentation</vt:lpstr>
      <vt:lpstr>PowerPoint Presentation</vt:lpstr>
      <vt:lpstr>Responsibilities 职责</vt:lpstr>
      <vt:lpstr>Brett Gilley: 7 years 他的7年</vt:lpstr>
      <vt:lpstr>PowerPoint Presentation</vt:lpstr>
      <vt:lpstr>Early days 早期</vt:lpstr>
      <vt:lpstr>Early days</vt:lpstr>
      <vt:lpstr>Middle of the project 项目中间阶段</vt:lpstr>
      <vt:lpstr>Later on 后来…</vt:lpstr>
      <vt:lpstr>Official course transformations in EOAS                                                       在EOAS官方课程的转换</vt:lpstr>
      <vt:lpstr>Currently 目前…</vt:lpstr>
      <vt:lpstr>Our secret 我们的秘诀</vt:lpstr>
      <vt:lpstr>PowerPoint Presentation</vt:lpstr>
      <vt:lpstr>PowerPoint Presentation</vt:lpstr>
      <vt:lpstr>Question 问题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 Goncalves</dc:creator>
  <cp:lastModifiedBy>Code, Warren</cp:lastModifiedBy>
  <cp:revision>356</cp:revision>
  <cp:lastPrinted>2015-09-29T17:52:21Z</cp:lastPrinted>
  <dcterms:created xsi:type="dcterms:W3CDTF">2010-06-15T20:07:28Z</dcterms:created>
  <dcterms:modified xsi:type="dcterms:W3CDTF">2025-07-21T23:33:59Z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0x01010029829B880A535B4EA7355BFB0D185DF0</vt:lpwstr>
  </property>
</Properties>
</file>