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1" r:id="rId7"/>
    <p:sldId id="262" r:id="rId8"/>
    <p:sldId id="267" r:id="rId9"/>
    <p:sldId id="268" r:id="rId10"/>
    <p:sldId id="269" r:id="rId11"/>
    <p:sldId id="270" r:id="rId12"/>
    <p:sldId id="271" r:id="rId13"/>
    <p:sldId id="272" r:id="rId14"/>
    <p:sldId id="263" r:id="rId15"/>
    <p:sldId id="264" r:id="rId16"/>
    <p:sldId id="266"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152923D-2609-4B47-8EE4-C1481660CE97}"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312373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2923D-2609-4B47-8EE4-C1481660CE97}"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79108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2923D-2609-4B47-8EE4-C1481660CE97}"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376250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8913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7599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52709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9273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0076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48944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4893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656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2923D-2609-4B47-8EE4-C1481660CE97}"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3024854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4613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9702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757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2923D-2609-4B47-8EE4-C1481660CE97}"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313670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52923D-2609-4B47-8EE4-C1481660CE97}"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429406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52923D-2609-4B47-8EE4-C1481660CE97}" type="datetimeFigureOut">
              <a:rPr lang="en-CA" smtClean="0"/>
              <a:t>05/02/2013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8347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04248" y="188640"/>
            <a:ext cx="2133600" cy="365125"/>
          </a:xfrm>
        </p:spPr>
        <p:txBody>
          <a:bodyPr/>
          <a:lstStyle/>
          <a:p>
            <a:fld id="{261F779D-DB72-4D56-BBE8-57EE04C4D03C}" type="slidenum">
              <a:rPr lang="en-CA" smtClean="0"/>
              <a:t>‹#›</a:t>
            </a:fld>
            <a:endParaRPr lang="en-CA"/>
          </a:p>
        </p:txBody>
      </p:sp>
      <p:grpSp>
        <p:nvGrpSpPr>
          <p:cNvPr id="6" name="Group 5"/>
          <p:cNvGrpSpPr/>
          <p:nvPr userDrawn="1"/>
        </p:nvGrpSpPr>
        <p:grpSpPr>
          <a:xfrm>
            <a:off x="1259632" y="6309320"/>
            <a:ext cx="6664338" cy="399398"/>
            <a:chOff x="1979712" y="6385208"/>
            <a:chExt cx="6664338" cy="399398"/>
          </a:xfrm>
        </p:grpSpPr>
        <p:sp>
          <p:nvSpPr>
            <p:cNvPr id="8" name="TextBox 7"/>
            <p:cNvSpPr txBox="1"/>
            <p:nvPr/>
          </p:nvSpPr>
          <p:spPr>
            <a:xfrm>
              <a:off x="1979712" y="6459249"/>
              <a:ext cx="1512168" cy="261610"/>
            </a:xfrm>
            <a:prstGeom prst="rect">
              <a:avLst/>
            </a:prstGeom>
            <a:noFill/>
            <a:ln w="19050">
              <a:solidFill>
                <a:schemeClr val="tx1"/>
              </a:solidFill>
            </a:ln>
          </p:spPr>
          <p:txBody>
            <a:bodyPr wrap="square" rtlCol="0">
              <a:spAutoFit/>
            </a:bodyPr>
            <a:lstStyle/>
            <a:p>
              <a:r>
                <a:rPr lang="en-CA" sz="1100" dirty="0" smtClean="0">
                  <a:latin typeface="Lucida Sans" pitchFamily="34" charset="0"/>
                </a:rPr>
                <a:t>M. Yedlin ECE, UBC</a:t>
              </a:r>
              <a:endParaRPr lang="en-CA" sz="1100" dirty="0">
                <a:latin typeface="Lucida Sans"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113" y="6432354"/>
              <a:ext cx="2287039" cy="35225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276" y="6385208"/>
              <a:ext cx="1099774" cy="332924"/>
            </a:xfrm>
            <a:prstGeom prst="rect">
              <a:avLst/>
            </a:prstGeom>
          </p:spPr>
        </p:pic>
      </p:grpSp>
    </p:spTree>
    <p:extLst>
      <p:ext uri="{BB962C8B-B14F-4D97-AF65-F5344CB8AC3E}">
        <p14:creationId xmlns:p14="http://schemas.microsoft.com/office/powerpoint/2010/main" val="915011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2923D-2609-4B47-8EE4-C1481660CE97}" type="datetimeFigureOut">
              <a:rPr lang="en-CA" smtClean="0"/>
              <a:t>05/02/2013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130433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923D-2609-4B47-8EE4-C1481660CE97}"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176858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923D-2609-4B47-8EE4-C1481660CE97}"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F779D-DB72-4D56-BBE8-57EE04C4D03C}" type="slidenum">
              <a:rPr lang="en-CA" smtClean="0"/>
              <a:t>‹#›</a:t>
            </a:fld>
            <a:endParaRPr lang="en-CA"/>
          </a:p>
        </p:txBody>
      </p:sp>
    </p:spTree>
    <p:extLst>
      <p:ext uri="{BB962C8B-B14F-4D97-AF65-F5344CB8AC3E}">
        <p14:creationId xmlns:p14="http://schemas.microsoft.com/office/powerpoint/2010/main" val="9797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2923D-2609-4B47-8EE4-C1481660CE97}" type="datetimeFigureOut">
              <a:rPr lang="en-CA" smtClean="0"/>
              <a:t>05/02/2013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F779D-DB72-4D56-BBE8-57EE04C4D03C}" type="slidenum">
              <a:rPr lang="en-CA" smtClean="0"/>
              <a:t>‹#›</a:t>
            </a:fld>
            <a:endParaRPr lang="en-CA"/>
          </a:p>
        </p:txBody>
      </p:sp>
    </p:spTree>
    <p:extLst>
      <p:ext uri="{BB962C8B-B14F-4D97-AF65-F5344CB8AC3E}">
        <p14:creationId xmlns:p14="http://schemas.microsoft.com/office/powerpoint/2010/main" val="261806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12FB6-376F-4E2D-B021-B37029F693DC}" type="datetimeFigureOut">
              <a:rPr lang="en-CA" smtClean="0">
                <a:solidFill>
                  <a:prstClr val="black">
                    <a:tint val="75000"/>
                  </a:prstClr>
                </a:solidFill>
              </a:rPr>
              <a:pPr/>
              <a:t>05/02/2013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54432-C5AF-438C-9001-39C161C9A11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440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aGuLuipTwg" TargetMode="External"/><Relationship Id="rId2" Type="http://schemas.openxmlformats.org/officeDocument/2006/relationships/hyperlink" Target="http://www.youtube.com/watch?v=lQeo3OfuED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52245"/>
            <a:ext cx="8229600" cy="1066130"/>
          </a:xfrm>
          <a:ln w="28575">
            <a:solidFill>
              <a:srgbClr val="FF0000"/>
            </a:solidFill>
          </a:ln>
        </p:spPr>
        <p:txBody>
          <a:bodyPr/>
          <a:lstStyle/>
          <a:p>
            <a:pPr algn="l"/>
            <a:r>
              <a:rPr lang="en-CA" dirty="0" smtClean="0"/>
              <a:t>Engaging Students  via Bologna</a:t>
            </a:r>
            <a:endParaRPr lang="en-CA" dirty="0"/>
          </a:p>
        </p:txBody>
      </p:sp>
      <p:sp>
        <p:nvSpPr>
          <p:cNvPr id="5" name="Title 3"/>
          <p:cNvSpPr txBox="1">
            <a:spLocks/>
          </p:cNvSpPr>
          <p:nvPr/>
        </p:nvSpPr>
        <p:spPr>
          <a:xfrm rot="10800000">
            <a:off x="530262" y="44625"/>
            <a:ext cx="8229600" cy="1066130"/>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mtClean="0"/>
              <a:t>Engaging Students  via Bologna</a:t>
            </a:r>
            <a:endParaRPr lang="en-CA" dirty="0"/>
          </a:p>
        </p:txBody>
      </p:sp>
      <p:sp>
        <p:nvSpPr>
          <p:cNvPr id="2" name="TextBox 1"/>
          <p:cNvSpPr txBox="1"/>
          <p:nvPr/>
        </p:nvSpPr>
        <p:spPr>
          <a:xfrm>
            <a:off x="251520" y="1178749"/>
            <a:ext cx="8640959" cy="892552"/>
          </a:xfrm>
          <a:prstGeom prst="rect">
            <a:avLst/>
          </a:prstGeom>
          <a:noFill/>
          <a:ln w="38100">
            <a:solidFill>
              <a:schemeClr val="tx1"/>
            </a:solidFill>
          </a:ln>
        </p:spPr>
        <p:txBody>
          <a:bodyPr wrap="square" rtlCol="0">
            <a:spAutoFit/>
          </a:bodyPr>
          <a:lstStyle/>
          <a:p>
            <a:r>
              <a:rPr lang="en-CA" sz="2600" dirty="0" smtClean="0"/>
              <a:t>Matt Yedlin , Dept. of Electrical and  Computer Engineering, UBC</a:t>
            </a:r>
            <a:endParaRPr lang="en-CA" sz="2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635" y="2132856"/>
            <a:ext cx="5689600" cy="4117848"/>
          </a:xfrm>
          <a:prstGeom prst="rect">
            <a:avLst/>
          </a:prstGeom>
        </p:spPr>
      </p:pic>
    </p:spTree>
    <p:extLst>
      <p:ext uri="{BB962C8B-B14F-4D97-AF65-F5344CB8AC3E}">
        <p14:creationId xmlns:p14="http://schemas.microsoft.com/office/powerpoint/2010/main" val="25609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9 at 10.0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21" y="0"/>
            <a:ext cx="8912379" cy="6858000"/>
          </a:xfrm>
          <a:prstGeom prst="rect">
            <a:avLst/>
          </a:prstGeom>
        </p:spPr>
      </p:pic>
    </p:spTree>
    <p:extLst>
      <p:ext uri="{BB962C8B-B14F-4D97-AF65-F5344CB8AC3E}">
        <p14:creationId xmlns:p14="http://schemas.microsoft.com/office/powerpoint/2010/main" val="2792415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l_Samsung-S3-Mini-6-624.jpg"/>
          <p:cNvPicPr>
            <a:picLocks noChangeAspect="1"/>
          </p:cNvPicPr>
          <p:nvPr/>
        </p:nvPicPr>
        <p:blipFill rotWithShape="1">
          <a:blip r:embed="rId2">
            <a:extLst>
              <a:ext uri="{28A0092B-C50C-407E-A947-70E740481C1C}">
                <a14:useLocalDpi xmlns:a14="http://schemas.microsoft.com/office/drawing/2010/main" val="0"/>
              </a:ext>
            </a:extLst>
          </a:blip>
          <a:srcRect l="5465" t="9546" r="13484" b="-737"/>
          <a:stretch/>
        </p:blipFill>
        <p:spPr>
          <a:xfrm>
            <a:off x="676841" y="1186413"/>
            <a:ext cx="7331170" cy="4639702"/>
          </a:xfrm>
          <a:prstGeom prst="rect">
            <a:avLst/>
          </a:prstGeom>
        </p:spPr>
      </p:pic>
      <p:pic>
        <p:nvPicPr>
          <p:cNvPr id="3" name="Picture 2" descr="Screen shot 2013-01-29 at 10.10.05 AM.p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70473" y="1939329"/>
            <a:ext cx="4190327" cy="2581304"/>
          </a:xfrm>
          <a:prstGeom prst="rect">
            <a:avLst/>
          </a:prstGeom>
          <a:scene3d>
            <a:camera prst="orthographicFront">
              <a:rot lat="0" lon="0" rev="21594000"/>
            </a:camera>
            <a:lightRig rig="threePt" dir="t"/>
          </a:scene3d>
        </p:spPr>
      </p:pic>
    </p:spTree>
    <p:extLst>
      <p:ext uri="{BB962C8B-B14F-4D97-AF65-F5344CB8AC3E}">
        <p14:creationId xmlns:p14="http://schemas.microsoft.com/office/powerpoint/2010/main" val="191257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0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59632" y="4725144"/>
            <a:ext cx="4190571" cy="369332"/>
          </a:xfrm>
          <a:prstGeom prst="rect">
            <a:avLst/>
          </a:prstGeom>
          <a:ln>
            <a:solidFill>
              <a:schemeClr val="accent1">
                <a:shade val="50000"/>
              </a:schemeClr>
            </a:solidFill>
          </a:ln>
        </p:spPr>
        <p:txBody>
          <a:bodyPr wrap="none">
            <a:spAutoFit/>
          </a:bodyPr>
          <a:lstStyle/>
          <a:p>
            <a:r>
              <a:rPr lang="en-CA" dirty="0">
                <a:solidFill>
                  <a:prstClr val="black"/>
                </a:solidFill>
              </a:rPr>
              <a:t>Found it all pretty straight forward')</a:t>
            </a:r>
          </a:p>
        </p:txBody>
      </p:sp>
      <p:sp>
        <p:nvSpPr>
          <p:cNvPr id="12" name="Rectangle 11"/>
          <p:cNvSpPr/>
          <p:nvPr/>
        </p:nvSpPr>
        <p:spPr>
          <a:xfrm>
            <a:off x="2095285" y="980728"/>
            <a:ext cx="4572000" cy="1754326"/>
          </a:xfrm>
          <a:prstGeom prst="rect">
            <a:avLst/>
          </a:prstGeom>
          <a:ln>
            <a:solidFill>
              <a:schemeClr val="accent1">
                <a:shade val="50000"/>
              </a:schemeClr>
            </a:solidFill>
          </a:ln>
        </p:spPr>
        <p:txBody>
          <a:bodyPr>
            <a:spAutoFit/>
          </a:bodyPr>
          <a:lstStyle/>
          <a:p>
            <a:r>
              <a:rPr lang="en-CA" dirty="0">
                <a:solidFill>
                  <a:prstClr val="black"/>
                </a:solidFill>
              </a:rPr>
              <a:t>Figuring out what gauss surface to use is hard. The ease part is that the method is very systematic and can be mastered if one understands the steps that we should take to find the integrals.')</a:t>
            </a:r>
          </a:p>
        </p:txBody>
      </p:sp>
      <p:sp>
        <p:nvSpPr>
          <p:cNvPr id="13" name="TextBox 12"/>
          <p:cNvSpPr txBox="1"/>
          <p:nvPr/>
        </p:nvSpPr>
        <p:spPr>
          <a:xfrm>
            <a:off x="827584" y="3386875"/>
            <a:ext cx="7643439" cy="923330"/>
          </a:xfrm>
          <a:prstGeom prst="rect">
            <a:avLst/>
          </a:prstGeom>
          <a:noFill/>
          <a:ln>
            <a:solidFill>
              <a:schemeClr val="accent1">
                <a:shade val="50000"/>
              </a:schemeClr>
            </a:solidFill>
          </a:ln>
        </p:spPr>
        <p:txBody>
          <a:bodyPr wrap="none" rtlCol="0">
            <a:spAutoFit/>
          </a:bodyPr>
          <a:lstStyle/>
          <a:p>
            <a:r>
              <a:rPr lang="en-CA" dirty="0" smtClean="0">
                <a:solidFill>
                  <a:prstClr val="black"/>
                </a:solidFill>
              </a:rPr>
              <a:t>"I'm </a:t>
            </a:r>
            <a:r>
              <a:rPr lang="en-CA" dirty="0">
                <a:solidFill>
                  <a:prstClr val="black"/>
                </a:solidFill>
              </a:rPr>
              <a:t>still confused about flux </a:t>
            </a:r>
            <a:r>
              <a:rPr lang="en-CA" dirty="0" err="1">
                <a:solidFill>
                  <a:prstClr val="black"/>
                </a:solidFill>
              </a:rPr>
              <a:t>vs</a:t>
            </a:r>
            <a:r>
              <a:rPr lang="en-CA" dirty="0">
                <a:solidFill>
                  <a:prstClr val="black"/>
                </a:solidFill>
              </a:rPr>
              <a:t> flow. </a:t>
            </a:r>
            <a:endParaRPr lang="en-CA" dirty="0" smtClean="0">
              <a:solidFill>
                <a:prstClr val="black"/>
              </a:solidFill>
            </a:endParaRPr>
          </a:p>
          <a:p>
            <a:r>
              <a:rPr lang="en-CA" dirty="0" smtClean="0">
                <a:solidFill>
                  <a:prstClr val="black"/>
                </a:solidFill>
              </a:rPr>
              <a:t>Especially </a:t>
            </a:r>
            <a:r>
              <a:rPr lang="en-CA" dirty="0">
                <a:solidFill>
                  <a:prstClr val="black"/>
                </a:solidFill>
              </a:rPr>
              <a:t>when you mentioned flux can be seen as a form of flow</a:t>
            </a:r>
            <a:r>
              <a:rPr lang="en-CA" dirty="0" smtClean="0">
                <a:solidFill>
                  <a:prstClr val="black"/>
                </a:solidFill>
              </a:rPr>
              <a:t>,</a:t>
            </a:r>
          </a:p>
          <a:p>
            <a:r>
              <a:rPr lang="en-CA" dirty="0" smtClean="0">
                <a:solidFill>
                  <a:prstClr val="black"/>
                </a:solidFill>
              </a:rPr>
              <a:t> </a:t>
            </a:r>
            <a:r>
              <a:rPr lang="en-CA" dirty="0">
                <a:solidFill>
                  <a:prstClr val="black"/>
                </a:solidFill>
              </a:rPr>
              <a:t>but how can it have units of C?")</a:t>
            </a:r>
          </a:p>
        </p:txBody>
      </p:sp>
      <p:sp>
        <p:nvSpPr>
          <p:cNvPr id="14" name="TextBox 13"/>
          <p:cNvSpPr txBox="1"/>
          <p:nvPr/>
        </p:nvSpPr>
        <p:spPr>
          <a:xfrm>
            <a:off x="611560" y="332656"/>
            <a:ext cx="4224233" cy="461665"/>
          </a:xfrm>
          <a:prstGeom prst="rect">
            <a:avLst/>
          </a:prstGeom>
          <a:noFill/>
          <a:ln>
            <a:solidFill>
              <a:schemeClr val="accent1">
                <a:shade val="50000"/>
              </a:schemeClr>
            </a:solidFill>
          </a:ln>
        </p:spPr>
        <p:txBody>
          <a:bodyPr wrap="none" rtlCol="0">
            <a:spAutoFit/>
          </a:bodyPr>
          <a:lstStyle/>
          <a:p>
            <a:r>
              <a:rPr lang="en-CA" sz="2400" dirty="0">
                <a:solidFill>
                  <a:prstClr val="black"/>
                </a:solidFill>
              </a:rPr>
              <a:t>Essay question  </a:t>
            </a:r>
            <a:r>
              <a:rPr lang="en-CA" sz="2400" dirty="0" smtClean="0">
                <a:solidFill>
                  <a:prstClr val="black"/>
                </a:solidFill>
              </a:rPr>
              <a:t>summaries</a:t>
            </a:r>
            <a:endParaRPr lang="en-CA" sz="2400" dirty="0">
              <a:solidFill>
                <a:prstClr val="black"/>
              </a:solidFill>
            </a:endParaRPr>
          </a:p>
        </p:txBody>
      </p:sp>
      <p:pic>
        <p:nvPicPr>
          <p:cNvPr id="2050" name="Picture 2" descr="http://i.imgur.com/QStQOEm.p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85" y="77687"/>
            <a:ext cx="8790636" cy="5943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6237312"/>
            <a:ext cx="3024336" cy="369332"/>
          </a:xfrm>
          <a:prstGeom prst="rect">
            <a:avLst/>
          </a:prstGeom>
          <a:noFill/>
          <a:ln w="38100">
            <a:solidFill>
              <a:schemeClr val="tx1"/>
            </a:solidFill>
          </a:ln>
        </p:spPr>
        <p:txBody>
          <a:bodyPr wrap="square" rtlCol="0">
            <a:spAutoFit/>
          </a:bodyPr>
          <a:lstStyle/>
          <a:p>
            <a:r>
              <a:rPr lang="en-CA" b="1" dirty="0" smtClean="0">
                <a:solidFill>
                  <a:srgbClr val="FF0000"/>
                </a:solidFill>
              </a:rPr>
              <a:t>We see differentiation!</a:t>
            </a:r>
            <a:endParaRPr lang="en-CA" b="1" dirty="0">
              <a:solidFill>
                <a:srgbClr val="FF0000"/>
              </a:solidFill>
            </a:endParaRPr>
          </a:p>
        </p:txBody>
      </p:sp>
    </p:spTree>
    <p:extLst>
      <p:ext uri="{BB962C8B-B14F-4D97-AF65-F5344CB8AC3E}">
        <p14:creationId xmlns:p14="http://schemas.microsoft.com/office/powerpoint/2010/main" val="29658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6399252" cy="707886"/>
          </a:xfrm>
          <a:prstGeom prst="rect">
            <a:avLst/>
          </a:prstGeom>
          <a:noFill/>
          <a:ln w="19050">
            <a:solidFill>
              <a:schemeClr val="tx1"/>
            </a:solidFill>
          </a:ln>
        </p:spPr>
        <p:txBody>
          <a:bodyPr wrap="none" rtlCol="0">
            <a:spAutoFit/>
          </a:bodyPr>
          <a:lstStyle/>
          <a:p>
            <a:r>
              <a:rPr lang="en-CA" sz="4000" dirty="0" smtClean="0"/>
              <a:t> </a:t>
            </a:r>
            <a:r>
              <a:rPr lang="en-CA" sz="4000" dirty="0" smtClean="0">
                <a:solidFill>
                  <a:srgbClr val="FF0000"/>
                </a:solidFill>
              </a:rPr>
              <a:t>Observations and Next Steps.</a:t>
            </a:r>
            <a:endParaRPr lang="en-CA" sz="4000" dirty="0">
              <a:solidFill>
                <a:srgbClr val="FF0000"/>
              </a:solidFill>
            </a:endParaRPr>
          </a:p>
        </p:txBody>
      </p:sp>
      <p:sp>
        <p:nvSpPr>
          <p:cNvPr id="3" name="TextBox 2"/>
          <p:cNvSpPr txBox="1"/>
          <p:nvPr/>
        </p:nvSpPr>
        <p:spPr>
          <a:xfrm>
            <a:off x="35496" y="1412776"/>
            <a:ext cx="9057608" cy="4524315"/>
          </a:xfrm>
          <a:prstGeom prst="rect">
            <a:avLst/>
          </a:prstGeom>
          <a:noFill/>
        </p:spPr>
        <p:txBody>
          <a:bodyPr wrap="none" rtlCol="0">
            <a:spAutoFit/>
          </a:bodyPr>
          <a:lstStyle/>
          <a:p>
            <a:r>
              <a:rPr lang="en-CA" sz="2400" dirty="0" smtClean="0"/>
              <a:t>  a) Amazing to probe student understanding during classroom activities</a:t>
            </a:r>
          </a:p>
          <a:p>
            <a:r>
              <a:rPr lang="en-CA" sz="2400" dirty="0" smtClean="0"/>
              <a:t>      for discussion – better than clickers.  </a:t>
            </a:r>
          </a:p>
          <a:p>
            <a:r>
              <a:rPr lang="en-CA" sz="2400" dirty="0" smtClean="0"/>
              <a:t> b)  Hardware improvements – CONNECT Bandwidth</a:t>
            </a:r>
          </a:p>
          <a:p>
            <a:r>
              <a:rPr lang="en-CA" sz="2400" dirty="0" smtClean="0"/>
              <a:t> c) Software improvements – </a:t>
            </a:r>
            <a:r>
              <a:rPr lang="en-CA" sz="2400" dirty="0" err="1" smtClean="0"/>
              <a:t>WebWork</a:t>
            </a:r>
            <a:r>
              <a:rPr lang="en-CA" sz="2400" dirty="0" smtClean="0"/>
              <a:t> quizzes</a:t>
            </a:r>
            <a:r>
              <a:rPr lang="en-CA" sz="2400" dirty="0"/>
              <a:t>,</a:t>
            </a:r>
            <a:r>
              <a:rPr lang="en-CA" sz="2400" dirty="0" smtClean="0"/>
              <a:t> browser </a:t>
            </a:r>
          </a:p>
          <a:p>
            <a:r>
              <a:rPr lang="en-CA" sz="2400" dirty="0" smtClean="0"/>
              <a:t>      compatibilities</a:t>
            </a:r>
          </a:p>
          <a:p>
            <a:r>
              <a:rPr lang="en-CA" sz="2400" dirty="0" smtClean="0"/>
              <a:t>  d) Expand to other Classes</a:t>
            </a:r>
          </a:p>
          <a:p>
            <a:r>
              <a:rPr lang="en-CA" sz="2400" dirty="0" smtClean="0"/>
              <a:t>  e) </a:t>
            </a:r>
            <a:r>
              <a:rPr lang="en-CA" sz="2400" dirty="0" err="1" smtClean="0"/>
              <a:t>Scalabiliy</a:t>
            </a:r>
            <a:r>
              <a:rPr lang="en-CA" sz="2400" dirty="0" smtClean="0"/>
              <a:t> and </a:t>
            </a:r>
            <a:r>
              <a:rPr lang="en-CA" sz="2400" dirty="0" err="1" smtClean="0"/>
              <a:t>Feasiblity</a:t>
            </a:r>
            <a:endParaRPr lang="en-CA" sz="2400" dirty="0" smtClean="0"/>
          </a:p>
          <a:p>
            <a:pPr marL="800100" lvl="1" indent="-342900">
              <a:buFont typeface="Arial" pitchFamily="34" charset="0"/>
              <a:buChar char="•"/>
            </a:pPr>
            <a:r>
              <a:rPr lang="en-CA" sz="2400" dirty="0" smtClean="0"/>
              <a:t>Respect for time available to instructor</a:t>
            </a:r>
          </a:p>
          <a:p>
            <a:pPr marL="800100" lvl="1" indent="-342900">
              <a:buFont typeface="Arial" pitchFamily="34" charset="0"/>
              <a:buChar char="•"/>
            </a:pPr>
            <a:r>
              <a:rPr lang="en-CA" sz="2400" dirty="0" smtClean="0"/>
              <a:t>Re-use available content – instructor focusses on platform and </a:t>
            </a:r>
          </a:p>
          <a:p>
            <a:pPr lvl="1"/>
            <a:r>
              <a:rPr lang="en-CA" sz="2400" dirty="0" smtClean="0"/>
              <a:t>       classroom activities – paradigm shift in instructor focus</a:t>
            </a:r>
          </a:p>
          <a:p>
            <a:pPr marL="742950" lvl="1" indent="-285750">
              <a:buFont typeface="Arial" pitchFamily="34" charset="0"/>
              <a:buChar char="•"/>
            </a:pPr>
            <a:r>
              <a:rPr lang="en-CA" sz="2400" dirty="0"/>
              <a:t> </a:t>
            </a:r>
            <a:r>
              <a:rPr lang="en-CA" sz="2400" dirty="0" smtClean="0"/>
              <a:t>Exploit efficiencies – basic design is done, simple, </a:t>
            </a:r>
            <a:r>
              <a:rPr lang="en-CA" sz="2400" smtClean="0"/>
              <a:t>best practices</a:t>
            </a:r>
            <a:endParaRPr lang="en-CA" sz="2400" dirty="0" smtClean="0"/>
          </a:p>
          <a:p>
            <a:pPr lvl="1"/>
            <a:endParaRPr lang="en-CA" sz="2400" dirty="0" smtClean="0"/>
          </a:p>
        </p:txBody>
      </p:sp>
    </p:spTree>
    <p:extLst>
      <p:ext uri="{BB962C8B-B14F-4D97-AF65-F5344CB8AC3E}">
        <p14:creationId xmlns:p14="http://schemas.microsoft.com/office/powerpoint/2010/main" val="3016291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268760"/>
            <a:ext cx="5958408" cy="3970318"/>
          </a:xfrm>
          <a:prstGeom prst="rect">
            <a:avLst/>
          </a:prstGeom>
        </p:spPr>
        <p:txBody>
          <a:bodyPr wrap="square">
            <a:spAutoFit/>
          </a:bodyPr>
          <a:lstStyle/>
          <a:p>
            <a:r>
              <a:rPr lang="en-CA" dirty="0"/>
              <a:t>The  Team ( all individuals involved at different levels – including initial discussions):</a:t>
            </a:r>
          </a:p>
          <a:p>
            <a:endParaRPr lang="en-CA" dirty="0"/>
          </a:p>
          <a:p>
            <a:endParaRPr lang="en-CA" dirty="0"/>
          </a:p>
          <a:p>
            <a:pPr marL="342900" indent="-342900">
              <a:buAutoNum type="arabicPeriod"/>
            </a:pPr>
            <a:r>
              <a:rPr lang="en-CA" dirty="0"/>
              <a:t>EECE – Dr. Andre </a:t>
            </a:r>
            <a:r>
              <a:rPr lang="en-CA" dirty="0" err="1"/>
              <a:t>Ivanov</a:t>
            </a:r>
            <a:r>
              <a:rPr lang="en-CA" dirty="0"/>
              <a:t>,  Darla La Pierre,  Joe Yan,  Julia </a:t>
            </a:r>
            <a:r>
              <a:rPr lang="en-CA" dirty="0" err="1"/>
              <a:t>Scrimgeour</a:t>
            </a:r>
            <a:r>
              <a:rPr lang="en-CA" dirty="0"/>
              <a:t>,  Derek </a:t>
            </a:r>
            <a:r>
              <a:rPr lang="en-CA" dirty="0" smtClean="0"/>
              <a:t>Poon, Chris </a:t>
            </a:r>
            <a:r>
              <a:rPr lang="en-CA" dirty="0"/>
              <a:t>Dumont,  </a:t>
            </a:r>
            <a:r>
              <a:rPr lang="en-CA" dirty="0" err="1"/>
              <a:t>Roozbeh</a:t>
            </a:r>
            <a:r>
              <a:rPr lang="en-CA" dirty="0"/>
              <a:t>  </a:t>
            </a:r>
            <a:r>
              <a:rPr lang="en-CA" dirty="0" err="1"/>
              <a:t>Mehrabadi</a:t>
            </a:r>
            <a:endParaRPr lang="en-CA" dirty="0"/>
          </a:p>
          <a:p>
            <a:pPr marL="342900" indent="-342900">
              <a:buAutoNum type="arabicPeriod" startAt="2"/>
            </a:pPr>
            <a:r>
              <a:rPr lang="en-CA" dirty="0"/>
              <a:t>CIS – Jim Sibley, Sophie </a:t>
            </a:r>
            <a:r>
              <a:rPr lang="en-CA" dirty="0" err="1"/>
              <a:t>Spirodonoff</a:t>
            </a:r>
            <a:r>
              <a:rPr lang="en-CA" dirty="0"/>
              <a:t>,  </a:t>
            </a:r>
            <a:r>
              <a:rPr lang="en-CA" dirty="0" err="1"/>
              <a:t>Akshat</a:t>
            </a:r>
            <a:r>
              <a:rPr lang="en-CA" dirty="0"/>
              <a:t> </a:t>
            </a:r>
            <a:r>
              <a:rPr lang="en-CA" dirty="0" err="1"/>
              <a:t>Divekar</a:t>
            </a:r>
            <a:r>
              <a:rPr lang="en-CA" dirty="0"/>
              <a:t>,  </a:t>
            </a:r>
            <a:r>
              <a:rPr lang="en-CA" dirty="0" err="1"/>
              <a:t>Yelnil</a:t>
            </a:r>
            <a:r>
              <a:rPr lang="en-CA" dirty="0"/>
              <a:t> Gabo, Aaron </a:t>
            </a:r>
            <a:r>
              <a:rPr lang="en-CA" dirty="0" err="1"/>
              <a:t>Prosch</a:t>
            </a:r>
            <a:r>
              <a:rPr lang="en-CA" dirty="0"/>
              <a:t>:</a:t>
            </a:r>
          </a:p>
          <a:p>
            <a:pPr marL="342900" indent="-342900">
              <a:buAutoNum type="arabicPeriod" startAt="2"/>
            </a:pPr>
            <a:r>
              <a:rPr lang="en-CA" dirty="0" err="1"/>
              <a:t>CTLT</a:t>
            </a:r>
            <a:r>
              <a:rPr lang="en-CA" dirty="0"/>
              <a:t>  -- Michelle </a:t>
            </a:r>
            <a:r>
              <a:rPr lang="en-CA" dirty="0" err="1"/>
              <a:t>Lamberson</a:t>
            </a:r>
            <a:r>
              <a:rPr lang="en-CA" dirty="0"/>
              <a:t>,  Simon Bates, Pan </a:t>
            </a:r>
            <a:r>
              <a:rPr lang="en-CA" dirty="0" err="1"/>
              <a:t>Luo</a:t>
            </a:r>
            <a:r>
              <a:rPr lang="en-CA" dirty="0"/>
              <a:t>, John Hsu;</a:t>
            </a:r>
          </a:p>
          <a:p>
            <a:pPr marL="342900" indent="-342900">
              <a:buAutoNum type="arabicPeriod" startAt="2"/>
            </a:pPr>
            <a:r>
              <a:rPr lang="en-CA" dirty="0"/>
              <a:t>CS – Paul Carter</a:t>
            </a:r>
          </a:p>
          <a:p>
            <a:pPr marL="342900" indent="-342900">
              <a:buAutoNum type="arabicPeriod" startAt="2"/>
            </a:pPr>
            <a:r>
              <a:rPr lang="en-CA" dirty="0"/>
              <a:t>Statistics – </a:t>
            </a:r>
            <a:r>
              <a:rPr lang="en-CA" dirty="0" err="1"/>
              <a:t>Djun</a:t>
            </a:r>
            <a:r>
              <a:rPr lang="en-CA" dirty="0"/>
              <a:t> Kim </a:t>
            </a:r>
          </a:p>
          <a:p>
            <a:endParaRPr lang="en-CA" dirty="0"/>
          </a:p>
        </p:txBody>
      </p:sp>
    </p:spTree>
    <p:extLst>
      <p:ext uri="{BB962C8B-B14F-4D97-AF65-F5344CB8AC3E}">
        <p14:creationId xmlns:p14="http://schemas.microsoft.com/office/powerpoint/2010/main" val="239862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844824"/>
            <a:ext cx="3833678" cy="1015663"/>
          </a:xfrm>
          <a:prstGeom prst="rect">
            <a:avLst/>
          </a:prstGeom>
          <a:noFill/>
        </p:spPr>
        <p:txBody>
          <a:bodyPr wrap="none" rtlCol="0">
            <a:spAutoFit/>
          </a:bodyPr>
          <a:lstStyle/>
          <a:p>
            <a:r>
              <a:rPr lang="en-CA" sz="6000" dirty="0" smtClean="0"/>
              <a:t>Thank you !</a:t>
            </a:r>
            <a:endParaRPr lang="en-CA" sz="6000" dirty="0"/>
          </a:p>
        </p:txBody>
      </p:sp>
      <p:sp>
        <p:nvSpPr>
          <p:cNvPr id="3" name="TextBox 2"/>
          <p:cNvSpPr txBox="1"/>
          <p:nvPr/>
        </p:nvSpPr>
        <p:spPr>
          <a:xfrm rot="10800000">
            <a:off x="3995936" y="4149080"/>
            <a:ext cx="3833678" cy="1015663"/>
          </a:xfrm>
          <a:prstGeom prst="rect">
            <a:avLst/>
          </a:prstGeom>
          <a:noFill/>
        </p:spPr>
        <p:txBody>
          <a:bodyPr wrap="none" rtlCol="0">
            <a:spAutoFit/>
          </a:bodyPr>
          <a:lstStyle/>
          <a:p>
            <a:r>
              <a:rPr lang="en-CA" sz="6000" dirty="0" smtClean="0">
                <a:solidFill>
                  <a:srgbClr val="FF0000"/>
                </a:solidFill>
              </a:rPr>
              <a:t>Thank you !</a:t>
            </a:r>
            <a:endParaRPr lang="en-CA" sz="6000" dirty="0">
              <a:solidFill>
                <a:srgbClr val="FF0000"/>
              </a:solidFill>
            </a:endParaRPr>
          </a:p>
        </p:txBody>
      </p:sp>
    </p:spTree>
    <p:extLst>
      <p:ext uri="{BB962C8B-B14F-4D97-AF65-F5344CB8AC3E}">
        <p14:creationId xmlns:p14="http://schemas.microsoft.com/office/powerpoint/2010/main" val="4382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20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200"/>
                            </p:stCondLst>
                            <p:childTnLst>
                              <p:par>
                                <p:cTn id="9" presetID="10" presetClass="entr" presetSubtype="0" fill="hold" grpId="0"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6617517" cy="1077218"/>
          </a:xfrm>
          <a:prstGeom prst="rect">
            <a:avLst/>
          </a:prstGeom>
          <a:noFill/>
          <a:ln>
            <a:solidFill>
              <a:schemeClr val="tx1"/>
            </a:solidFill>
          </a:ln>
        </p:spPr>
        <p:txBody>
          <a:bodyPr wrap="none" rtlCol="0">
            <a:spAutoFit/>
          </a:bodyPr>
          <a:lstStyle/>
          <a:p>
            <a:r>
              <a:rPr lang="en-CA" sz="3200" dirty="0" smtClean="0"/>
              <a:t>Outline of Presentation</a:t>
            </a:r>
          </a:p>
          <a:p>
            <a:r>
              <a:rPr lang="en-CA" sz="3200" dirty="0" smtClean="0"/>
              <a:t>( Questions may be asked at any time)</a:t>
            </a:r>
            <a:endParaRPr lang="en-CA" sz="3200" dirty="0"/>
          </a:p>
        </p:txBody>
      </p:sp>
      <p:sp>
        <p:nvSpPr>
          <p:cNvPr id="3" name="TextBox 2"/>
          <p:cNvSpPr txBox="1"/>
          <p:nvPr/>
        </p:nvSpPr>
        <p:spPr>
          <a:xfrm>
            <a:off x="777482" y="2485638"/>
            <a:ext cx="2369367" cy="1569660"/>
          </a:xfrm>
          <a:prstGeom prst="rect">
            <a:avLst/>
          </a:prstGeom>
          <a:noFill/>
        </p:spPr>
        <p:txBody>
          <a:bodyPr wrap="none" rtlCol="0">
            <a:spAutoFit/>
          </a:bodyPr>
          <a:lstStyle/>
          <a:p>
            <a:pPr marL="342900" indent="-342900">
              <a:buAutoNum type="arabicPeriod"/>
            </a:pPr>
            <a:r>
              <a:rPr lang="en-CA" sz="3200" dirty="0" smtClean="0"/>
              <a:t>Motivation</a:t>
            </a:r>
          </a:p>
          <a:p>
            <a:pPr marL="342900" indent="-342900">
              <a:buAutoNum type="arabicPeriod"/>
            </a:pPr>
            <a:r>
              <a:rPr lang="en-CA" sz="3200" dirty="0" smtClean="0"/>
              <a:t>Design</a:t>
            </a:r>
          </a:p>
          <a:p>
            <a:pPr marL="342900" indent="-342900">
              <a:buAutoNum type="arabicPeriod"/>
            </a:pPr>
            <a:r>
              <a:rPr lang="en-CA" sz="3200" dirty="0" smtClean="0"/>
              <a:t>Next Steps</a:t>
            </a:r>
            <a:endParaRPr lang="en-CA" sz="3200" dirty="0"/>
          </a:p>
        </p:txBody>
      </p:sp>
    </p:spTree>
    <p:extLst>
      <p:ext uri="{BB962C8B-B14F-4D97-AF65-F5344CB8AC3E}">
        <p14:creationId xmlns:p14="http://schemas.microsoft.com/office/powerpoint/2010/main" val="88460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2023118" cy="584775"/>
          </a:xfrm>
          <a:prstGeom prst="rect">
            <a:avLst/>
          </a:prstGeom>
          <a:noFill/>
          <a:ln>
            <a:solidFill>
              <a:schemeClr val="tx1"/>
            </a:solidFill>
          </a:ln>
        </p:spPr>
        <p:txBody>
          <a:bodyPr wrap="none" rtlCol="0">
            <a:spAutoFit/>
          </a:bodyPr>
          <a:lstStyle/>
          <a:p>
            <a:r>
              <a:rPr lang="en-CA" sz="3200" dirty="0" smtClean="0"/>
              <a:t>Motivation</a:t>
            </a:r>
          </a:p>
        </p:txBody>
      </p:sp>
      <p:sp>
        <p:nvSpPr>
          <p:cNvPr id="3" name="TextBox 2"/>
          <p:cNvSpPr txBox="1"/>
          <p:nvPr/>
        </p:nvSpPr>
        <p:spPr>
          <a:xfrm>
            <a:off x="323528" y="1425998"/>
            <a:ext cx="7864589" cy="3970318"/>
          </a:xfrm>
          <a:prstGeom prst="rect">
            <a:avLst/>
          </a:prstGeom>
          <a:noFill/>
        </p:spPr>
        <p:txBody>
          <a:bodyPr wrap="none" rtlCol="0">
            <a:spAutoFit/>
          </a:bodyPr>
          <a:lstStyle/>
          <a:p>
            <a:pPr marL="457200" indent="-457200">
              <a:buAutoNum type="alphaLcParenR"/>
            </a:pPr>
            <a:r>
              <a:rPr lang="en-CA" sz="2800" dirty="0" smtClean="0"/>
              <a:t>Setting the Context</a:t>
            </a:r>
            <a:r>
              <a:rPr lang="en-CA" sz="2800" dirty="0" smtClean="0"/>
              <a:t>: ( I </a:t>
            </a:r>
            <a:r>
              <a:rPr lang="en-CA" sz="2800" dirty="0" err="1" smtClean="0"/>
              <a:t>wanna</a:t>
            </a:r>
            <a:r>
              <a:rPr lang="en-CA" sz="2800" dirty="0" smtClean="0"/>
              <a:t> be sedated)</a:t>
            </a:r>
          </a:p>
          <a:p>
            <a:r>
              <a:rPr lang="en-CA" sz="2800" dirty="0" smtClean="0"/>
              <a:t>Who is getting sedated? Teachers or students?</a:t>
            </a:r>
          </a:p>
          <a:p>
            <a:r>
              <a:rPr lang="en-CA" sz="2800" dirty="0"/>
              <a:t> </a:t>
            </a:r>
            <a:r>
              <a:rPr lang="en-CA" sz="2800" dirty="0">
                <a:hlinkClick r:id="rId2"/>
              </a:rPr>
              <a:t>(http://www.youtube.com/watch?v=lQeo3OfuEDM)</a:t>
            </a:r>
            <a:endParaRPr lang="en-CA" sz="2800" dirty="0" smtClean="0"/>
          </a:p>
          <a:p>
            <a:pPr marL="457200" indent="-457200">
              <a:buAutoNum type="alphaLcParenR"/>
            </a:pPr>
            <a:r>
              <a:rPr lang="en-CA" sz="2800" dirty="0" smtClean="0"/>
              <a:t>My observation – what is a phone?– content </a:t>
            </a:r>
          </a:p>
          <a:p>
            <a:r>
              <a:rPr lang="en-CA" sz="2800" dirty="0" smtClean="0"/>
              <a:t>in the classroom</a:t>
            </a:r>
            <a:r>
              <a:rPr lang="en-CA" sz="2800" dirty="0" smtClean="0"/>
              <a:t>? Observations in EECE 261 Class</a:t>
            </a:r>
            <a:endParaRPr lang="en-CA" sz="2800" dirty="0" smtClean="0"/>
          </a:p>
          <a:p>
            <a:pPr marL="514350" indent="-514350">
              <a:buFont typeface="+mj-lt"/>
              <a:buAutoNum type="alphaLcParenR" startAt="3"/>
            </a:pPr>
            <a:r>
              <a:rPr lang="en-CA" sz="2800" dirty="0" smtClean="0"/>
              <a:t>Nothing new has been invented! </a:t>
            </a:r>
            <a:endParaRPr lang="en-CA" sz="2800" dirty="0" smtClean="0"/>
          </a:p>
          <a:p>
            <a:r>
              <a:rPr lang="en-CA" sz="2800" dirty="0" smtClean="0"/>
              <a:t>Katie </a:t>
            </a:r>
            <a:r>
              <a:rPr lang="en-CA" sz="2800" dirty="0" err="1" smtClean="0"/>
              <a:t>Gimbar’s</a:t>
            </a:r>
            <a:r>
              <a:rPr lang="en-CA" sz="2800" dirty="0" smtClean="0"/>
              <a:t> flipped classroom video</a:t>
            </a:r>
          </a:p>
          <a:p>
            <a:r>
              <a:rPr lang="en-CA" sz="2800" dirty="0" smtClean="0"/>
              <a:t>(</a:t>
            </a:r>
            <a:r>
              <a:rPr lang="en-CA" sz="2800" dirty="0" smtClean="0">
                <a:hlinkClick r:id="rId3"/>
              </a:rPr>
              <a:t>http</a:t>
            </a:r>
            <a:r>
              <a:rPr lang="en-CA" sz="2800" dirty="0">
                <a:hlinkClick r:id="rId3"/>
              </a:rPr>
              <a:t>://</a:t>
            </a:r>
            <a:r>
              <a:rPr lang="en-CA" sz="2800" dirty="0" smtClean="0">
                <a:hlinkClick r:id="rId3"/>
              </a:rPr>
              <a:t>www.youtube.com/watch?v=9aGuLuipTwg</a:t>
            </a:r>
            <a:r>
              <a:rPr lang="en-CA" sz="2800" dirty="0" smtClean="0"/>
              <a:t>)</a:t>
            </a:r>
          </a:p>
          <a:p>
            <a:endParaRPr lang="en-CA" sz="2800" dirty="0"/>
          </a:p>
        </p:txBody>
      </p:sp>
    </p:spTree>
    <p:extLst>
      <p:ext uri="{BB962C8B-B14F-4D97-AF65-F5344CB8AC3E}">
        <p14:creationId xmlns:p14="http://schemas.microsoft.com/office/powerpoint/2010/main" val="152420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1306768" cy="584775"/>
          </a:xfrm>
          <a:prstGeom prst="rect">
            <a:avLst/>
          </a:prstGeom>
          <a:noFill/>
          <a:ln>
            <a:solidFill>
              <a:schemeClr val="tx1"/>
            </a:solidFill>
          </a:ln>
        </p:spPr>
        <p:txBody>
          <a:bodyPr wrap="none" rtlCol="0">
            <a:spAutoFit/>
          </a:bodyPr>
          <a:lstStyle/>
          <a:p>
            <a:r>
              <a:rPr lang="en-CA" sz="3200" dirty="0" smtClean="0"/>
              <a:t>Design</a:t>
            </a:r>
          </a:p>
        </p:txBody>
      </p:sp>
      <p:sp>
        <p:nvSpPr>
          <p:cNvPr id="3" name="TextBox 2"/>
          <p:cNvSpPr txBox="1"/>
          <p:nvPr/>
        </p:nvSpPr>
        <p:spPr>
          <a:xfrm>
            <a:off x="179512" y="1844824"/>
            <a:ext cx="8654613" cy="2554545"/>
          </a:xfrm>
          <a:prstGeom prst="rect">
            <a:avLst/>
          </a:prstGeom>
          <a:noFill/>
        </p:spPr>
        <p:txBody>
          <a:bodyPr wrap="none" rtlCol="0">
            <a:spAutoFit/>
          </a:bodyPr>
          <a:lstStyle/>
          <a:p>
            <a:r>
              <a:rPr lang="en-CA" sz="2000" dirty="0" smtClean="0"/>
              <a:t>General comments :</a:t>
            </a:r>
          </a:p>
          <a:p>
            <a:pPr marL="342900" indent="-342900">
              <a:buAutoNum type="alphaLcParenR"/>
            </a:pPr>
            <a:r>
              <a:rPr lang="en-CA" sz="2000" dirty="0" smtClean="0"/>
              <a:t>Many discussions on how to do this – Paul Carter, Jim Sibley, Lucas Wright,</a:t>
            </a:r>
          </a:p>
          <a:p>
            <a:r>
              <a:rPr lang="en-CA" sz="2000" dirty="0" smtClean="0"/>
              <a:t>       Michelle </a:t>
            </a:r>
            <a:r>
              <a:rPr lang="en-CA" sz="2000" dirty="0" err="1" smtClean="0"/>
              <a:t>Lamberson</a:t>
            </a:r>
            <a:r>
              <a:rPr lang="en-CA" sz="2000" dirty="0" smtClean="0"/>
              <a:t>, Simon Bates ;</a:t>
            </a:r>
          </a:p>
          <a:p>
            <a:pPr marL="342900" indent="-342900">
              <a:buAutoNum type="alphaLcParenR" startAt="2"/>
            </a:pPr>
            <a:r>
              <a:rPr lang="en-CA" sz="2000" dirty="0" smtClean="0"/>
              <a:t>Design emerges – 2 modifications – Accountability and Feedback</a:t>
            </a:r>
          </a:p>
          <a:p>
            <a:r>
              <a:rPr lang="en-CA" sz="2000" dirty="0"/>
              <a:t>	</a:t>
            </a:r>
            <a:r>
              <a:rPr lang="en-CA" sz="2000" dirty="0" err="1" smtClean="0"/>
              <a:t>i</a:t>
            </a:r>
            <a:r>
              <a:rPr lang="en-CA" sz="2000" dirty="0" smtClean="0"/>
              <a:t>) Added Accountability – online quizzes based on content ( </a:t>
            </a:r>
            <a:r>
              <a:rPr lang="en-CA" sz="2000" dirty="0" err="1" smtClean="0"/>
              <a:t>Webwork</a:t>
            </a:r>
            <a:r>
              <a:rPr lang="en-CA" sz="2000" dirty="0" smtClean="0"/>
              <a:t>)</a:t>
            </a:r>
          </a:p>
          <a:p>
            <a:r>
              <a:rPr lang="en-CA" sz="2000" dirty="0"/>
              <a:t> </a:t>
            </a:r>
            <a:r>
              <a:rPr lang="en-CA" sz="2000" dirty="0" smtClean="0"/>
              <a:t>               ii) Feedback – embedded in quiz – essay type question</a:t>
            </a:r>
          </a:p>
          <a:p>
            <a:pPr marL="342900" indent="-342900">
              <a:buAutoNum type="alphaLcParenR" startAt="3"/>
            </a:pPr>
            <a:r>
              <a:rPr lang="en-CA" sz="2000" dirty="0" smtClean="0"/>
              <a:t>Processing Feedback – use text processing, semantic analysis,  </a:t>
            </a:r>
            <a:r>
              <a:rPr lang="en-CA" sz="2000" dirty="0" err="1"/>
              <a:t>W</a:t>
            </a:r>
            <a:r>
              <a:rPr lang="en-CA" sz="2000" dirty="0" err="1" smtClean="0"/>
              <a:t>ordle</a:t>
            </a:r>
            <a:r>
              <a:rPr lang="en-CA" sz="2000" dirty="0" smtClean="0"/>
              <a:t> display;</a:t>
            </a:r>
          </a:p>
          <a:p>
            <a:r>
              <a:rPr lang="en-CA" sz="2000" dirty="0" smtClean="0"/>
              <a:t>d)   Use Feedback for classroom activities – </a:t>
            </a:r>
            <a:r>
              <a:rPr lang="en-CA" sz="2000" dirty="0" err="1" smtClean="0"/>
              <a:t>JITT</a:t>
            </a:r>
            <a:r>
              <a:rPr lang="en-CA" sz="2000" dirty="0" smtClean="0"/>
              <a:t>,  hot seat, clickers;</a:t>
            </a:r>
          </a:p>
        </p:txBody>
      </p:sp>
    </p:spTree>
    <p:extLst>
      <p:ext uri="{BB962C8B-B14F-4D97-AF65-F5344CB8AC3E}">
        <p14:creationId xmlns:p14="http://schemas.microsoft.com/office/powerpoint/2010/main" val="223795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51013"/>
            <a:ext cx="8352928" cy="3724096"/>
          </a:xfrm>
          <a:prstGeom prst="rect">
            <a:avLst/>
          </a:prstGeom>
          <a:noFill/>
        </p:spPr>
        <p:txBody>
          <a:bodyPr wrap="square" rtlCol="0">
            <a:spAutoFit/>
          </a:bodyPr>
          <a:lstStyle/>
          <a:p>
            <a:r>
              <a:rPr lang="en-CA" dirty="0" smtClean="0"/>
              <a:t>Design of a system of this type does not happen in a vacuum! Initial discussions began</a:t>
            </a:r>
          </a:p>
          <a:p>
            <a:r>
              <a:rPr lang="en-CA" dirty="0" smtClean="0"/>
              <a:t>in the summer with Jim and took off from there!</a:t>
            </a:r>
          </a:p>
          <a:p>
            <a:endParaRPr lang="en-CA" dirty="0"/>
          </a:p>
          <a:p>
            <a:endParaRPr lang="en-CA" dirty="0" smtClean="0"/>
          </a:p>
          <a:p>
            <a:r>
              <a:rPr lang="en-CA" dirty="0" smtClean="0"/>
              <a:t>Added Value:</a:t>
            </a:r>
          </a:p>
          <a:p>
            <a:endParaRPr lang="en-CA" dirty="0"/>
          </a:p>
          <a:p>
            <a:pPr marL="342900" indent="-342900">
              <a:buAutoNum type="arabicParenR"/>
            </a:pPr>
            <a:r>
              <a:rPr lang="en-CA" dirty="0" smtClean="0"/>
              <a:t>Accountability</a:t>
            </a:r>
          </a:p>
          <a:p>
            <a:pPr marL="342900" indent="-342900">
              <a:buAutoNum type="arabicParenR"/>
            </a:pPr>
            <a:r>
              <a:rPr lang="en-CA" dirty="0" err="1" smtClean="0"/>
              <a:t>JITT</a:t>
            </a:r>
            <a:r>
              <a:rPr lang="en-CA" dirty="0" smtClean="0"/>
              <a:t> engine including text summaries</a:t>
            </a:r>
          </a:p>
          <a:p>
            <a:pPr marL="342900" indent="-342900">
              <a:buAutoNum type="arabicParenR"/>
            </a:pPr>
            <a:r>
              <a:rPr lang="en-CA" dirty="0" smtClean="0"/>
              <a:t>Content Delivery on Mobile Phones – not trivial!</a:t>
            </a:r>
          </a:p>
          <a:p>
            <a:pPr marL="342900" indent="-342900">
              <a:buAutoNum type="arabicParenR"/>
            </a:pPr>
            <a:r>
              <a:rPr lang="en-CA" sz="2800" dirty="0" smtClean="0">
                <a:solidFill>
                  <a:srgbClr val="FF0000"/>
                </a:solidFill>
              </a:rPr>
              <a:t>The classroom is more fun! More learning –like </a:t>
            </a:r>
          </a:p>
          <a:p>
            <a:r>
              <a:rPr lang="en-CA" sz="2800" dirty="0" smtClean="0">
                <a:solidFill>
                  <a:srgbClr val="FF0000"/>
                </a:solidFill>
              </a:rPr>
              <a:t>     Bologna 1088.</a:t>
            </a:r>
          </a:p>
          <a:p>
            <a:pPr marL="342900" indent="-342900">
              <a:buAutoNum type="arabicParenR"/>
            </a:pPr>
            <a:endParaRPr lang="en-CA" dirty="0" smtClean="0"/>
          </a:p>
        </p:txBody>
      </p:sp>
    </p:spTree>
    <p:extLst>
      <p:ext uri="{BB962C8B-B14F-4D97-AF65-F5344CB8AC3E}">
        <p14:creationId xmlns:p14="http://schemas.microsoft.com/office/powerpoint/2010/main" val="259615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17"/>
            <a:ext cx="9144000" cy="5130766"/>
          </a:xfrm>
          <a:prstGeom prst="rect">
            <a:avLst/>
          </a:prstGeom>
        </p:spPr>
      </p:pic>
      <p:sp>
        <p:nvSpPr>
          <p:cNvPr id="3" name="TextBox 2"/>
          <p:cNvSpPr txBox="1"/>
          <p:nvPr/>
        </p:nvSpPr>
        <p:spPr>
          <a:xfrm>
            <a:off x="683568" y="332656"/>
            <a:ext cx="7525009" cy="369332"/>
          </a:xfrm>
          <a:prstGeom prst="rect">
            <a:avLst/>
          </a:prstGeom>
          <a:noFill/>
        </p:spPr>
        <p:txBody>
          <a:bodyPr wrap="none" rtlCol="0">
            <a:spAutoFit/>
          </a:bodyPr>
          <a:lstStyle/>
          <a:p>
            <a:r>
              <a:rPr lang="en-CA" dirty="0" smtClean="0"/>
              <a:t>Courtesy of Jim Sibley – Co-designer in this </a:t>
            </a:r>
            <a:r>
              <a:rPr lang="en-CA" dirty="0" smtClean="0"/>
              <a:t>project ( and </a:t>
            </a:r>
            <a:r>
              <a:rPr lang="en-CA" smtClean="0"/>
              <a:t>following screenshots)</a:t>
            </a:r>
            <a:endParaRPr lang="en-CA" dirty="0"/>
          </a:p>
        </p:txBody>
      </p:sp>
    </p:spTree>
    <p:extLst>
      <p:ext uri="{BB962C8B-B14F-4D97-AF65-F5344CB8AC3E}">
        <p14:creationId xmlns:p14="http://schemas.microsoft.com/office/powerpoint/2010/main" val="400664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1-29 at 10.13.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289" cy="6858000"/>
          </a:xfrm>
          <a:prstGeom prst="rect">
            <a:avLst/>
          </a:prstGeom>
        </p:spPr>
      </p:pic>
    </p:spTree>
    <p:extLst>
      <p:ext uri="{BB962C8B-B14F-4D97-AF65-F5344CB8AC3E}">
        <p14:creationId xmlns:p14="http://schemas.microsoft.com/office/powerpoint/2010/main" val="206350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9 at 10.08.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33" y="0"/>
            <a:ext cx="8893167" cy="6858000"/>
          </a:xfrm>
          <a:prstGeom prst="rect">
            <a:avLst/>
          </a:prstGeom>
        </p:spPr>
      </p:pic>
    </p:spTree>
    <p:extLst>
      <p:ext uri="{BB962C8B-B14F-4D97-AF65-F5344CB8AC3E}">
        <p14:creationId xmlns:p14="http://schemas.microsoft.com/office/powerpoint/2010/main" val="55651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29 at 10.09.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21269" cy="6858000"/>
          </a:xfrm>
          <a:prstGeom prst="rect">
            <a:avLst/>
          </a:prstGeom>
        </p:spPr>
      </p:pic>
    </p:spTree>
    <p:extLst>
      <p:ext uri="{BB962C8B-B14F-4D97-AF65-F5344CB8AC3E}">
        <p14:creationId xmlns:p14="http://schemas.microsoft.com/office/powerpoint/2010/main" val="657249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471</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Engaging Students  via Bologna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ECE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Matty</dc:creator>
  <cp:lastModifiedBy>Matthew Yedlin</cp:lastModifiedBy>
  <cp:revision>41</cp:revision>
  <dcterms:created xsi:type="dcterms:W3CDTF">2013-01-25T23:51:44Z</dcterms:created>
  <dcterms:modified xsi:type="dcterms:W3CDTF">2013-02-05T23:22:42Z</dcterms:modified>
</cp:coreProperties>
</file>