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266" r:id="rId8"/>
    <p:sldId id="267" r:id="rId9"/>
    <p:sldId id="268" r:id="rId10"/>
    <p:sldId id="269" r:id="rId11"/>
    <p:sldId id="299" r:id="rId12"/>
    <p:sldId id="272" r:id="rId13"/>
    <p:sldId id="273" r:id="rId14"/>
    <p:sldId id="300" r:id="rId15"/>
    <p:sldId id="274" r:id="rId16"/>
    <p:sldId id="270" r:id="rId17"/>
    <p:sldId id="271" r:id="rId18"/>
    <p:sldId id="276" r:id="rId19"/>
    <p:sldId id="277" r:id="rId20"/>
    <p:sldId id="278" r:id="rId21"/>
    <p:sldId id="279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6" r:id="rId31"/>
    <p:sldId id="262" r:id="rId32"/>
    <p:sldId id="280" r:id="rId33"/>
    <p:sldId id="281" r:id="rId34"/>
    <p:sldId id="282" r:id="rId35"/>
    <p:sldId id="283" r:id="rId36"/>
    <p:sldId id="284" r:id="rId37"/>
    <p:sldId id="295" r:id="rId38"/>
    <p:sldId id="294" r:id="rId39"/>
    <p:sldId id="263" r:id="rId40"/>
    <p:sldId id="297" r:id="rId41"/>
    <p:sldId id="298" r:id="rId42"/>
    <p:sldId id="260" r:id="rId43"/>
    <p:sldId id="265" r:id="rId44"/>
    <p:sldId id="275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524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Brent Crude</c:v>
                </c:pt>
              </c:strCache>
            </c:strRef>
          </c:tx>
          <c:spPr>
            <a:ln w="50800">
              <a:solidFill>
                <a:schemeClr val="accent1">
                  <a:lumMod val="50000"/>
                  <a:lumOff val="50000"/>
                </a:schemeClr>
              </a:solidFill>
            </a:ln>
          </c:spPr>
          <c:marker>
            <c:symbol val="none"/>
          </c:marker>
          <c:cat>
            <c:numRef>
              <c:f>Sheet1!$A$2:$A$63</c:f>
              <c:numCache>
                <c:formatCode>m/d/yyyy</c:formatCode>
                <c:ptCount val="6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</c:numCache>
            </c:numRef>
          </c:cat>
          <c:val>
            <c:numRef>
              <c:f>Sheet1!$B$2:$B$63</c:f>
              <c:numCache>
                <c:formatCode>General</c:formatCode>
                <c:ptCount val="62"/>
                <c:pt idx="0">
                  <c:v>144.94999999999999</c:v>
                </c:pt>
                <c:pt idx="1">
                  <c:v>140.4</c:v>
                </c:pt>
                <c:pt idx="2">
                  <c:v>148.94</c:v>
                </c:pt>
                <c:pt idx="3">
                  <c:v>158.13</c:v>
                </c:pt>
                <c:pt idx="4">
                  <c:v>142.15</c:v>
                </c:pt>
                <c:pt idx="5">
                  <c:v>140.44999999999999</c:v>
                </c:pt>
                <c:pt idx="6">
                  <c:v>139.96</c:v>
                </c:pt>
                <c:pt idx="7">
                  <c:v>142.57</c:v>
                </c:pt>
                <c:pt idx="8">
                  <c:v>143.08000000000001</c:v>
                </c:pt>
                <c:pt idx="9">
                  <c:v>153.57</c:v>
                </c:pt>
                <c:pt idx="10">
                  <c:v>158.91</c:v>
                </c:pt>
                <c:pt idx="11">
                  <c:v>169.33</c:v>
                </c:pt>
                <c:pt idx="12">
                  <c:v>174.28</c:v>
                </c:pt>
                <c:pt idx="13">
                  <c:v>184.1</c:v>
                </c:pt>
                <c:pt idx="14">
                  <c:v>204.42</c:v>
                </c:pt>
                <c:pt idx="15">
                  <c:v>218.82</c:v>
                </c:pt>
                <c:pt idx="16">
                  <c:v>203.62</c:v>
                </c:pt>
                <c:pt idx="17">
                  <c:v>199.35</c:v>
                </c:pt>
                <c:pt idx="18">
                  <c:v>203.23</c:v>
                </c:pt>
                <c:pt idx="19">
                  <c:v>189.5</c:v>
                </c:pt>
                <c:pt idx="20">
                  <c:v>190.27</c:v>
                </c:pt>
                <c:pt idx="21">
                  <c:v>188.44</c:v>
                </c:pt>
                <c:pt idx="22">
                  <c:v>198.51</c:v>
                </c:pt>
                <c:pt idx="23">
                  <c:v>196.31</c:v>
                </c:pt>
                <c:pt idx="24">
                  <c:v>201.32</c:v>
                </c:pt>
                <c:pt idx="25">
                  <c:v>212.38</c:v>
                </c:pt>
                <c:pt idx="26">
                  <c:v>222.03</c:v>
                </c:pt>
                <c:pt idx="27">
                  <c:v>214.36</c:v>
                </c:pt>
                <c:pt idx="28">
                  <c:v>196.28</c:v>
                </c:pt>
                <c:pt idx="29">
                  <c:v>171.02</c:v>
                </c:pt>
                <c:pt idx="30">
                  <c:v>182.28</c:v>
                </c:pt>
                <c:pt idx="31">
                  <c:v>198.42</c:v>
                </c:pt>
                <c:pt idx="32">
                  <c:v>200.48</c:v>
                </c:pt>
                <c:pt idx="33">
                  <c:v>195.06</c:v>
                </c:pt>
                <c:pt idx="34">
                  <c:v>190.93</c:v>
                </c:pt>
                <c:pt idx="35">
                  <c:v>190.81</c:v>
                </c:pt>
                <c:pt idx="36">
                  <c:v>197.91</c:v>
                </c:pt>
                <c:pt idx="37">
                  <c:v>202.94</c:v>
                </c:pt>
                <c:pt idx="38">
                  <c:v>193.35</c:v>
                </c:pt>
                <c:pt idx="39">
                  <c:v>186.21</c:v>
                </c:pt>
                <c:pt idx="40">
                  <c:v>186.98</c:v>
                </c:pt>
                <c:pt idx="41">
                  <c:v>187.68</c:v>
                </c:pt>
                <c:pt idx="42">
                  <c:v>197.73</c:v>
                </c:pt>
                <c:pt idx="43">
                  <c:v>203.14</c:v>
                </c:pt>
                <c:pt idx="44">
                  <c:v>204.58</c:v>
                </c:pt>
                <c:pt idx="45">
                  <c:v>198.47</c:v>
                </c:pt>
                <c:pt idx="46">
                  <c:v>193.3</c:v>
                </c:pt>
                <c:pt idx="47">
                  <c:v>198.69</c:v>
                </c:pt>
                <c:pt idx="48">
                  <c:v>192.56</c:v>
                </c:pt>
                <c:pt idx="49">
                  <c:v>197.2</c:v>
                </c:pt>
                <c:pt idx="50">
                  <c:v>195.72</c:v>
                </c:pt>
                <c:pt idx="51">
                  <c:v>197.39</c:v>
                </c:pt>
                <c:pt idx="52">
                  <c:v>198.88</c:v>
                </c:pt>
                <c:pt idx="53">
                  <c:v>203.83</c:v>
                </c:pt>
                <c:pt idx="54">
                  <c:v>197.94</c:v>
                </c:pt>
                <c:pt idx="55">
                  <c:v>188.34</c:v>
                </c:pt>
                <c:pt idx="56">
                  <c:v>180.44</c:v>
                </c:pt>
                <c:pt idx="57">
                  <c:v>162.03</c:v>
                </c:pt>
                <c:pt idx="58">
                  <c:v>144.72</c:v>
                </c:pt>
                <c:pt idx="59">
                  <c:v>113.88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107648"/>
        <c:axId val="46117632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Japan LNG</c:v>
                </c:pt>
              </c:strCache>
            </c:strRef>
          </c:tx>
          <c:spPr>
            <a:ln w="50800">
              <a:solidFill>
                <a:schemeClr val="accent1">
                  <a:lumMod val="25000"/>
                  <a:lumOff val="75000"/>
                </a:schemeClr>
              </a:solidFill>
            </a:ln>
          </c:spPr>
          <c:marker>
            <c:symbol val="none"/>
          </c:marker>
          <c:cat>
            <c:numRef>
              <c:f>Sheet1!$A$2:$A$63</c:f>
              <c:numCache>
                <c:formatCode>m/d/yyyy</c:formatCode>
                <c:ptCount val="6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</c:numCache>
            </c:numRef>
          </c:cat>
          <c:val>
            <c:numRef>
              <c:f>Sheet1!$C$2:$C$63</c:f>
              <c:numCache>
                <c:formatCode>General</c:formatCode>
                <c:ptCount val="62"/>
                <c:pt idx="12">
                  <c:v>10.75</c:v>
                </c:pt>
                <c:pt idx="13">
                  <c:v>11.45</c:v>
                </c:pt>
                <c:pt idx="14">
                  <c:v>12.02</c:v>
                </c:pt>
                <c:pt idx="15">
                  <c:v>12.5</c:v>
                </c:pt>
                <c:pt idx="16">
                  <c:v>12.99</c:v>
                </c:pt>
                <c:pt idx="17">
                  <c:v>13.61</c:v>
                </c:pt>
                <c:pt idx="18">
                  <c:v>14.52</c:v>
                </c:pt>
                <c:pt idx="19">
                  <c:v>16.22</c:v>
                </c:pt>
                <c:pt idx="20">
                  <c:v>16.55</c:v>
                </c:pt>
                <c:pt idx="21">
                  <c:v>16.27</c:v>
                </c:pt>
                <c:pt idx="22">
                  <c:v>16.48</c:v>
                </c:pt>
                <c:pt idx="23">
                  <c:v>16.78</c:v>
                </c:pt>
                <c:pt idx="24">
                  <c:v>16.48</c:v>
                </c:pt>
                <c:pt idx="25">
                  <c:v>16.71</c:v>
                </c:pt>
                <c:pt idx="26">
                  <c:v>16.03</c:v>
                </c:pt>
                <c:pt idx="27">
                  <c:v>16.34</c:v>
                </c:pt>
                <c:pt idx="28">
                  <c:v>16.850000000000001</c:v>
                </c:pt>
                <c:pt idx="29">
                  <c:v>17.12</c:v>
                </c:pt>
                <c:pt idx="30">
                  <c:v>17.2</c:v>
                </c:pt>
                <c:pt idx="31">
                  <c:v>18.11</c:v>
                </c:pt>
                <c:pt idx="32">
                  <c:v>17.739999999999998</c:v>
                </c:pt>
                <c:pt idx="33">
                  <c:v>16.829999999999998</c:v>
                </c:pt>
                <c:pt idx="34">
                  <c:v>15.3</c:v>
                </c:pt>
                <c:pt idx="35">
                  <c:v>15</c:v>
                </c:pt>
                <c:pt idx="36">
                  <c:v>15.41</c:v>
                </c:pt>
                <c:pt idx="37">
                  <c:v>15.89</c:v>
                </c:pt>
                <c:pt idx="38">
                  <c:v>16.47</c:v>
                </c:pt>
                <c:pt idx="39">
                  <c:v>16.27</c:v>
                </c:pt>
                <c:pt idx="40">
                  <c:v>16.2</c:v>
                </c:pt>
                <c:pt idx="41">
                  <c:v>16.22</c:v>
                </c:pt>
                <c:pt idx="42">
                  <c:v>16.61</c:v>
                </c:pt>
                <c:pt idx="43">
                  <c:v>16.170000000000002</c:v>
                </c:pt>
                <c:pt idx="44">
                  <c:v>15.6</c:v>
                </c:pt>
                <c:pt idx="45">
                  <c:v>14.96</c:v>
                </c:pt>
                <c:pt idx="46">
                  <c:v>15.3</c:v>
                </c:pt>
                <c:pt idx="47">
                  <c:v>15.4</c:v>
                </c:pt>
                <c:pt idx="48">
                  <c:v>16.38</c:v>
                </c:pt>
                <c:pt idx="49">
                  <c:v>16.670000000000002</c:v>
                </c:pt>
                <c:pt idx="50">
                  <c:v>16.760000000000002</c:v>
                </c:pt>
                <c:pt idx="51">
                  <c:v>16.55</c:v>
                </c:pt>
                <c:pt idx="52">
                  <c:v>16.79</c:v>
                </c:pt>
                <c:pt idx="53">
                  <c:v>16.32</c:v>
                </c:pt>
                <c:pt idx="54">
                  <c:v>16.13</c:v>
                </c:pt>
                <c:pt idx="55">
                  <c:v>15.21</c:v>
                </c:pt>
                <c:pt idx="56">
                  <c:v>15.74</c:v>
                </c:pt>
                <c:pt idx="57">
                  <c:v>15.16</c:v>
                </c:pt>
                <c:pt idx="58">
                  <c:v>15.89</c:v>
                </c:pt>
                <c:pt idx="59">
                  <c:v>15.59</c:v>
                </c:pt>
                <c:pt idx="60">
                  <c:v>14.97</c:v>
                </c:pt>
                <c:pt idx="61">
                  <c:v>14.31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Indon. LNG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numRef>
              <c:f>Sheet1!$A$2:$A$63</c:f>
              <c:numCache>
                <c:formatCode>m/d/yyyy</c:formatCode>
                <c:ptCount val="6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</c:numCache>
            </c:numRef>
          </c:cat>
          <c:val>
            <c:numRef>
              <c:f>Sheet1!$D$2:$D$63</c:f>
              <c:numCache>
                <c:formatCode>General</c:formatCode>
                <c:ptCount val="62"/>
                <c:pt idx="0">
                  <c:v>9.34</c:v>
                </c:pt>
                <c:pt idx="1">
                  <c:v>9.01</c:v>
                </c:pt>
                <c:pt idx="2">
                  <c:v>9.17</c:v>
                </c:pt>
                <c:pt idx="3">
                  <c:v>9.34</c:v>
                </c:pt>
                <c:pt idx="4">
                  <c:v>10.039999999999999</c:v>
                </c:pt>
                <c:pt idx="5">
                  <c:v>9.2799999999999994</c:v>
                </c:pt>
                <c:pt idx="6">
                  <c:v>9.09</c:v>
                </c:pt>
                <c:pt idx="7">
                  <c:v>8.85</c:v>
                </c:pt>
                <c:pt idx="8">
                  <c:v>8.98</c:v>
                </c:pt>
                <c:pt idx="9">
                  <c:v>9.52</c:v>
                </c:pt>
                <c:pt idx="10">
                  <c:v>10</c:v>
                </c:pt>
                <c:pt idx="11">
                  <c:v>9.9499999999999993</c:v>
                </c:pt>
                <c:pt idx="12">
                  <c:v>10.81</c:v>
                </c:pt>
                <c:pt idx="13">
                  <c:v>11.89</c:v>
                </c:pt>
                <c:pt idx="14">
                  <c:v>12.18</c:v>
                </c:pt>
                <c:pt idx="15">
                  <c:v>14.41</c:v>
                </c:pt>
                <c:pt idx="16">
                  <c:v>15.75</c:v>
                </c:pt>
                <c:pt idx="17">
                  <c:v>16.29</c:v>
                </c:pt>
                <c:pt idx="18">
                  <c:v>16.29</c:v>
                </c:pt>
                <c:pt idx="19">
                  <c:v>17.7</c:v>
                </c:pt>
                <c:pt idx="20">
                  <c:v>17.78</c:v>
                </c:pt>
                <c:pt idx="21">
                  <c:v>17.600000000000001</c:v>
                </c:pt>
                <c:pt idx="22">
                  <c:v>17.89</c:v>
                </c:pt>
                <c:pt idx="23">
                  <c:v>18.05</c:v>
                </c:pt>
                <c:pt idx="24">
                  <c:v>17.46</c:v>
                </c:pt>
                <c:pt idx="25">
                  <c:v>16.71</c:v>
                </c:pt>
                <c:pt idx="26">
                  <c:v>18.420000000000002</c:v>
                </c:pt>
                <c:pt idx="27">
                  <c:v>19.57</c:v>
                </c:pt>
                <c:pt idx="28">
                  <c:v>18.329999999999998</c:v>
                </c:pt>
                <c:pt idx="29">
                  <c:v>19.38</c:v>
                </c:pt>
                <c:pt idx="30">
                  <c:v>19.100000000000001</c:v>
                </c:pt>
                <c:pt idx="31">
                  <c:v>18.39</c:v>
                </c:pt>
                <c:pt idx="32">
                  <c:v>18.760000000000002</c:v>
                </c:pt>
                <c:pt idx="33">
                  <c:v>17.27</c:v>
                </c:pt>
                <c:pt idx="34">
                  <c:v>16.829999999999998</c:v>
                </c:pt>
                <c:pt idx="35">
                  <c:v>17.52</c:v>
                </c:pt>
                <c:pt idx="36">
                  <c:v>17.79</c:v>
                </c:pt>
                <c:pt idx="37">
                  <c:v>17.72</c:v>
                </c:pt>
                <c:pt idx="38">
                  <c:v>18.309999999999999</c:v>
                </c:pt>
                <c:pt idx="39">
                  <c:v>17.71</c:v>
                </c:pt>
                <c:pt idx="40">
                  <c:v>16.940000000000001</c:v>
                </c:pt>
                <c:pt idx="41">
                  <c:v>17.690000000000001</c:v>
                </c:pt>
                <c:pt idx="42">
                  <c:v>16.98</c:v>
                </c:pt>
                <c:pt idx="43">
                  <c:v>17</c:v>
                </c:pt>
                <c:pt idx="44">
                  <c:v>17.010000000000002</c:v>
                </c:pt>
                <c:pt idx="45">
                  <c:v>16.489999999999998</c:v>
                </c:pt>
                <c:pt idx="46">
                  <c:v>16.71</c:v>
                </c:pt>
                <c:pt idx="47">
                  <c:v>17.72</c:v>
                </c:pt>
                <c:pt idx="48">
                  <c:v>17.760000000000002</c:v>
                </c:pt>
                <c:pt idx="49">
                  <c:v>17.96</c:v>
                </c:pt>
                <c:pt idx="50">
                  <c:v>17.809999999999999</c:v>
                </c:pt>
                <c:pt idx="51">
                  <c:v>17.670000000000002</c:v>
                </c:pt>
                <c:pt idx="52">
                  <c:v>17.68</c:v>
                </c:pt>
                <c:pt idx="53">
                  <c:v>17.510000000000002</c:v>
                </c:pt>
                <c:pt idx="54">
                  <c:v>17.43</c:v>
                </c:pt>
                <c:pt idx="55">
                  <c:v>16.23</c:v>
                </c:pt>
                <c:pt idx="56">
                  <c:v>15.7</c:v>
                </c:pt>
                <c:pt idx="57">
                  <c:v>15.23</c:v>
                </c:pt>
                <c:pt idx="58">
                  <c:v>15</c:v>
                </c:pt>
                <c:pt idx="59">
                  <c:v>15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Nat Gas</c:v>
                </c:pt>
              </c:strCache>
            </c:strRef>
          </c:tx>
          <c:spPr>
            <a:ln w="50800">
              <a:prstDash val="sysDash"/>
            </a:ln>
          </c:spPr>
          <c:marker>
            <c:symbol val="none"/>
          </c:marker>
          <c:cat>
            <c:numRef>
              <c:f>Sheet1!$A$2:$A$63</c:f>
              <c:numCache>
                <c:formatCode>m/d/yyyy</c:formatCode>
                <c:ptCount val="62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</c:numCache>
            </c:numRef>
          </c:cat>
          <c:val>
            <c:numRef>
              <c:f>Sheet1!$E$2:$E$63</c:f>
              <c:numCache>
                <c:formatCode>General</c:formatCode>
                <c:ptCount val="62"/>
                <c:pt idx="0">
                  <c:v>5.84</c:v>
                </c:pt>
                <c:pt idx="1">
                  <c:v>5.32</c:v>
                </c:pt>
                <c:pt idx="2">
                  <c:v>4.29</c:v>
                </c:pt>
                <c:pt idx="3">
                  <c:v>4.04</c:v>
                </c:pt>
                <c:pt idx="4">
                  <c:v>4.1500000000000004</c:v>
                </c:pt>
                <c:pt idx="5">
                  <c:v>4.8</c:v>
                </c:pt>
                <c:pt idx="6">
                  <c:v>4.63</c:v>
                </c:pt>
                <c:pt idx="7">
                  <c:v>4.3099999999999996</c:v>
                </c:pt>
                <c:pt idx="8">
                  <c:v>3.89</c:v>
                </c:pt>
                <c:pt idx="9">
                  <c:v>3.43</c:v>
                </c:pt>
                <c:pt idx="10">
                  <c:v>3.71</c:v>
                </c:pt>
                <c:pt idx="11">
                  <c:v>4.25</c:v>
                </c:pt>
                <c:pt idx="12">
                  <c:v>4.49</c:v>
                </c:pt>
                <c:pt idx="13">
                  <c:v>4.09</c:v>
                </c:pt>
                <c:pt idx="14">
                  <c:v>3.97</c:v>
                </c:pt>
                <c:pt idx="15">
                  <c:v>4.24</c:v>
                </c:pt>
                <c:pt idx="16">
                  <c:v>4.3099999999999996</c:v>
                </c:pt>
                <c:pt idx="17">
                  <c:v>4.54</c:v>
                </c:pt>
                <c:pt idx="18">
                  <c:v>4.42</c:v>
                </c:pt>
                <c:pt idx="19">
                  <c:v>4.05</c:v>
                </c:pt>
                <c:pt idx="20">
                  <c:v>3.89</c:v>
                </c:pt>
                <c:pt idx="21">
                  <c:v>3.56</c:v>
                </c:pt>
                <c:pt idx="22">
                  <c:v>3.26</c:v>
                </c:pt>
                <c:pt idx="23">
                  <c:v>3.16</c:v>
                </c:pt>
                <c:pt idx="24">
                  <c:v>2.67</c:v>
                </c:pt>
                <c:pt idx="25">
                  <c:v>2.5299999999999998</c:v>
                </c:pt>
                <c:pt idx="26">
                  <c:v>2.16</c:v>
                </c:pt>
                <c:pt idx="27">
                  <c:v>1.95</c:v>
                </c:pt>
                <c:pt idx="28">
                  <c:v>2.4300000000000002</c:v>
                </c:pt>
                <c:pt idx="29">
                  <c:v>2.4500000000000002</c:v>
                </c:pt>
                <c:pt idx="30">
                  <c:v>2.96</c:v>
                </c:pt>
                <c:pt idx="31">
                  <c:v>2.84</c:v>
                </c:pt>
                <c:pt idx="32">
                  <c:v>2.85</c:v>
                </c:pt>
                <c:pt idx="33">
                  <c:v>3.32</c:v>
                </c:pt>
                <c:pt idx="34">
                  <c:v>3.54</c:v>
                </c:pt>
                <c:pt idx="35">
                  <c:v>3.34</c:v>
                </c:pt>
                <c:pt idx="36">
                  <c:v>3.33</c:v>
                </c:pt>
                <c:pt idx="37">
                  <c:v>3.33</c:v>
                </c:pt>
                <c:pt idx="38">
                  <c:v>3.8</c:v>
                </c:pt>
                <c:pt idx="39">
                  <c:v>4.17</c:v>
                </c:pt>
                <c:pt idx="40">
                  <c:v>4.04</c:v>
                </c:pt>
                <c:pt idx="41">
                  <c:v>3.83</c:v>
                </c:pt>
                <c:pt idx="42">
                  <c:v>3.62</c:v>
                </c:pt>
                <c:pt idx="43">
                  <c:v>3.43</c:v>
                </c:pt>
                <c:pt idx="44">
                  <c:v>3.62</c:v>
                </c:pt>
                <c:pt idx="45">
                  <c:v>3.67</c:v>
                </c:pt>
                <c:pt idx="46">
                  <c:v>3.62</c:v>
                </c:pt>
                <c:pt idx="47">
                  <c:v>4.1900000000000004</c:v>
                </c:pt>
                <c:pt idx="48">
                  <c:v>4.9000000000000004</c:v>
                </c:pt>
                <c:pt idx="49">
                  <c:v>5.97</c:v>
                </c:pt>
                <c:pt idx="50">
                  <c:v>4.88</c:v>
                </c:pt>
                <c:pt idx="51">
                  <c:v>4.68</c:v>
                </c:pt>
                <c:pt idx="52">
                  <c:v>4.59</c:v>
                </c:pt>
                <c:pt idx="53">
                  <c:v>4.57</c:v>
                </c:pt>
                <c:pt idx="54">
                  <c:v>4.04</c:v>
                </c:pt>
                <c:pt idx="55">
                  <c:v>3.88</c:v>
                </c:pt>
                <c:pt idx="56">
                  <c:v>3.92</c:v>
                </c:pt>
                <c:pt idx="57">
                  <c:v>3.74</c:v>
                </c:pt>
                <c:pt idx="58">
                  <c:v>4.0999999999999996</c:v>
                </c:pt>
                <c:pt idx="59">
                  <c:v>3.43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125824"/>
        <c:axId val="46119552"/>
      </c:lineChart>
      <c:dateAx>
        <c:axId val="46107648"/>
        <c:scaling>
          <c:orientation val="minMax"/>
        </c:scaling>
        <c:delete val="0"/>
        <c:axPos val="b"/>
        <c:numFmt formatCode="mm/yyyy" sourceLinked="0"/>
        <c:majorTickMark val="out"/>
        <c:minorTickMark val="none"/>
        <c:tickLblPos val="nextTo"/>
        <c:txPr>
          <a:bodyPr rot="-2700000"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46117632"/>
        <c:crosses val="autoZero"/>
        <c:auto val="1"/>
        <c:lblOffset val="100"/>
        <c:baseTimeUnit val="months"/>
        <c:majorUnit val="6"/>
        <c:minorUnit val="3"/>
      </c:dateAx>
      <c:valAx>
        <c:axId val="4611763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chemeClr val="accent6"/>
                    </a:solidFill>
                  </a:defRPr>
                </a:pPr>
                <a:r>
                  <a:rPr lang="en-CA" dirty="0" smtClean="0">
                    <a:solidFill>
                      <a:schemeClr val="accent6"/>
                    </a:solidFill>
                  </a:rPr>
                  <a:t>Oil Price</a:t>
                </a:r>
                <a:endParaRPr lang="en-CA" dirty="0">
                  <a:solidFill>
                    <a:schemeClr val="accent6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46107648"/>
        <c:crosses val="autoZero"/>
        <c:crossBetween val="between"/>
      </c:valAx>
      <c:valAx>
        <c:axId val="46119552"/>
        <c:scaling>
          <c:orientation val="minMax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>
                    <a:solidFill>
                      <a:schemeClr val="accent6"/>
                    </a:solidFill>
                  </a:defRPr>
                </a:pPr>
                <a:r>
                  <a:rPr lang="en-CA" dirty="0" smtClean="0">
                    <a:solidFill>
                      <a:schemeClr val="accent6"/>
                    </a:solidFill>
                  </a:rPr>
                  <a:t>Gas Price</a:t>
                </a:r>
                <a:endParaRPr lang="en-CA" dirty="0">
                  <a:solidFill>
                    <a:schemeClr val="accent6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46125824"/>
        <c:crosses val="max"/>
        <c:crossBetween val="between"/>
      </c:valAx>
      <c:dateAx>
        <c:axId val="46125824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46119552"/>
        <c:crosses val="autoZero"/>
        <c:auto val="1"/>
        <c:lblOffset val="100"/>
        <c:baseTimeUnit val="months"/>
      </c:dateAx>
    </c:plotArea>
    <c:legend>
      <c:legendPos val="r"/>
      <c:layout>
        <c:manualLayout>
          <c:xMode val="edge"/>
          <c:yMode val="edge"/>
          <c:x val="0.24642704384174199"/>
          <c:y val="0.51540390409731585"/>
          <c:w val="0.51746184504714687"/>
          <c:h val="0.10949360390263906"/>
        </c:manualLayout>
      </c:layout>
      <c:overlay val="1"/>
      <c:spPr>
        <a:noFill/>
        <a:ln>
          <a:noFill/>
        </a:ln>
      </c:spPr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file:///\\localhost\Users\anngoncalves\Desktop\UBC%20PPT%20Templates%20explore\UBC_Cliff_Tritone_annedit.jpg" TargetMode="External"/><Relationship Id="rId7" Type="http://schemas.openxmlformats.org/officeDocument/2006/relationships/image" Target="file:///\\localhost\Users\anngoncalves\Desktop\UBC%20PPT%20Templates%20explore\graphic%20objects\POM.png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file:///\\localhost\Users\anngoncalves\Desktop\UBC%20PPT%20Templates%20explore\graphic%20objects\shield.png" TargetMode="External"/><Relationship Id="rId4" Type="http://schemas.openxmlformats.org/officeDocument/2006/relationships/image" Target="../media/image2.png"/><Relationship Id="rId9" Type="http://schemas.openxmlformats.org/officeDocument/2006/relationships/image" Target="file:///\\localhost\Users\anngoncalves\Desktop\UBC%20PPT%20Templates%20explore\graphic%20objects\theUofBC.png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Users\anngoncalves\Desktop\UBC%20PPT%20Templates%20explore\graphic%20objects\FullSig.png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Users\anngoncalves\Desktop\UBC%20PPT%20Templates%20explore\graphic%20objects\shield.png" TargetMode="External"/><Relationship Id="rId7" Type="http://schemas.openxmlformats.org/officeDocument/2006/relationships/image" Target="file:///\\localhost\Users\anngoncalves\Desktop\UBC%20PPT%20Templates%20explore\graphic%20objects\theUofBC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file:///\\localhost\Users\anngoncalves\Desktop\UBC%20PPT%20Templates%20explore\graphic%20objects\POM.png" TargetMode="Externa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Users\anngoncalves\Desktop\UBC%20PPT%20Templates%20explore\graphic%20objects\shield.png" TargetMode="External"/><Relationship Id="rId7" Type="http://schemas.openxmlformats.org/officeDocument/2006/relationships/image" Target="file:///\\localhost\Users\anngoncalves\Desktop\UBC%20PPT%20Templates%20explore\graphic%20objects\theUofBC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file:///\\localhost\Users\anngoncalves\Desktop\UBC%20PPT%20Templates%20explore\graphic%20objects\POM.png" TargetMode="Externa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Users\anngoncalves\Desktop\UBC%20PPT%20Templates%20explore\graphic%20objects\shield.png" TargetMode="External"/><Relationship Id="rId7" Type="http://schemas.openxmlformats.org/officeDocument/2006/relationships/image" Target="file:///\\localhost\Users\anngoncalves\Desktop\UBC%20PPT%20Templates%20explore\graphic%20objects\theUofBC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file:///\\localhost\Users\anngoncalves\Desktop\UBC%20PPT%20Templates%20explore\graphic%20objects\POM.png" TargetMode="Externa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Users\anngoncalves\Desktop\UBC%20PPT%20Templates%20explore\graphic%20objects\shield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Users\anngoncalves\Desktop\UBC%20PPT%20Templates%20explore\graphic%20objects\shield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Users\anngoncalves\Desktop\UBC%20PPT%20Templates%20explore\graphic%20objects\shield.png" TargetMode="External"/><Relationship Id="rId7" Type="http://schemas.openxmlformats.org/officeDocument/2006/relationships/image" Target="file:///\\localhost\Users\anngoncalves\Desktop\UBC%20PPT%20Templates%20explore\graphic%20objects\theUofBC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file:///\\localhost\Users\anngoncalves\Desktop\UBC%20PPT%20Templates%20explore\graphic%20objects\POM.png" TargetMode="Externa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Users\anngoncalves\Desktop\UBC%20PPT%20Templates%20explore\graphic%20objects\shield.png" TargetMode="External"/><Relationship Id="rId7" Type="http://schemas.openxmlformats.org/officeDocument/2006/relationships/image" Target="file:///\\localhost\Users\anngoncalves\Desktop\UBC%20PPT%20Templates%20explore\graphic%20objects\theUofBC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file:///\\localhost\Users\anngoncalves\Desktop\UBC%20PPT%20Templates%20explore\graphic%20objects\POM.png" TargetMode="Externa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Users\anngoncalves\Desktop\UBC%20PPT%20Templates%20explore\graphic%20objects\shield.png" TargetMode="External"/><Relationship Id="rId7" Type="http://schemas.openxmlformats.org/officeDocument/2006/relationships/image" Target="file:///\\localhost\Users\anngoncalves\Desktop\UBC%20PPT%20Templates%20explore\graphic%20objects\theUofBC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file:///\\localhost\Users\anngoncalves\Desktop\UBC%20PPT%20Templates%20explore\graphic%20objects\POM.png" TargetMode="Externa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Slide 1: UBC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BC_Cliff_Tritone_annedit.jpg" descr="/Users/anngoncalves/Desktop/UBC PPT Templates explore/UBC_Cliff_Tritone_annedit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2914" r="19727" b="2914"/>
          <a:stretch>
            <a:fillRect/>
          </a:stretch>
        </p:blipFill>
        <p:spPr bwMode="auto">
          <a:xfrm>
            <a:off x="0" y="950913"/>
            <a:ext cx="9228138" cy="590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0" y="0"/>
            <a:ext cx="9220200" cy="911225"/>
            <a:chOff x="0" y="0"/>
            <a:chExt cx="9220200" cy="911225"/>
          </a:xfrm>
        </p:grpSpPr>
        <p:sp>
          <p:nvSpPr>
            <p:cNvPr id="4" name="Rectangle 3"/>
            <p:cNvSpPr/>
            <p:nvPr userDrawn="1"/>
          </p:nvSpPr>
          <p:spPr bwMode="auto">
            <a:xfrm>
              <a:off x="0" y="0"/>
              <a:ext cx="763588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5" name="Rectangle 4"/>
            <p:cNvSpPr/>
            <p:nvPr userDrawn="1"/>
          </p:nvSpPr>
          <p:spPr bwMode="auto">
            <a:xfrm>
              <a:off x="808038" y="0"/>
              <a:ext cx="1511300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6" name="Rectangle 5"/>
            <p:cNvSpPr/>
            <p:nvPr userDrawn="1"/>
          </p:nvSpPr>
          <p:spPr bwMode="auto">
            <a:xfrm>
              <a:off x="2363788" y="0"/>
              <a:ext cx="6856412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pic>
          <p:nvPicPr>
            <p:cNvPr id="7" name="shield.png" descr="/Users/anngoncalves/Desktop/UBC PPT Templates explore/graphic objects/shield.png"/>
            <p:cNvPicPr>
              <a:picLocks noChangeAspect="1"/>
            </p:cNvPicPr>
            <p:nvPr userDrawn="1"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13" y="185738"/>
              <a:ext cx="314325" cy="42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OM.png" descr="/Users/anngoncalves/Desktop/UBC PPT Templates explore/graphic objects/POM.png"/>
            <p:cNvPicPr>
              <a:picLocks noChangeAspect="1"/>
            </p:cNvPicPr>
            <p:nvPr userDrawn="1"/>
          </p:nvPicPr>
          <p:blipFill>
            <a:blip r:embed="rId6" r:link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288" y="215900"/>
              <a:ext cx="895350" cy="112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theUofBC.png" descr="/Users/anngoncalves/Desktop/UBC PPT Templates explore/graphic objects/theUofBC.png"/>
            <p:cNvPicPr>
              <a:picLocks noChangeAspect="1"/>
            </p:cNvPicPr>
            <p:nvPr userDrawn="1"/>
          </p:nvPicPr>
          <p:blipFill>
            <a:blip r:embed="rId8" r:link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8100" y="241300"/>
              <a:ext cx="2176463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7411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: UBC 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6200" y="-3175"/>
            <a:ext cx="9220200" cy="68611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FullSig.png" descr="/Users/anngoncalves/Desktop/UBC PPT Templates explore/graphic objects/FullSig.png"/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46313"/>
            <a:ext cx="7132638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62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6E7D4F-0CEA-4569-86BE-D487AD0B146D}" type="datetimeFigureOut">
              <a:rPr lang="en-CA" smtClean="0"/>
              <a:t>15/02/2015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1B79B9-A63A-4AA3-A319-FB465462A4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204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79208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4"/>
                </a:solidFill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6E7D4F-0CEA-4569-86BE-D487AD0B146D}" type="datetimeFigureOut">
              <a:rPr lang="en-CA" smtClean="0"/>
              <a:t>15/02/2015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1B79B9-A63A-4AA3-A319-FB465462A4E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8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- Tit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52500"/>
            <a:ext cx="9220200" cy="5908675"/>
          </a:xfrm>
          <a:prstGeom prst="rect">
            <a:avLst/>
          </a:prstGeom>
          <a:solidFill>
            <a:srgbClr val="002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0" y="0"/>
            <a:ext cx="9220200" cy="911225"/>
            <a:chOff x="0" y="0"/>
            <a:chExt cx="9220200" cy="911225"/>
          </a:xfrm>
        </p:grpSpPr>
        <p:sp>
          <p:nvSpPr>
            <p:cNvPr id="6" name="Rectangle 5"/>
            <p:cNvSpPr/>
            <p:nvPr userDrawn="1"/>
          </p:nvSpPr>
          <p:spPr bwMode="auto">
            <a:xfrm>
              <a:off x="0" y="0"/>
              <a:ext cx="763588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808038" y="0"/>
              <a:ext cx="1511300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8" name="Rectangle 7"/>
            <p:cNvSpPr/>
            <p:nvPr userDrawn="1"/>
          </p:nvSpPr>
          <p:spPr bwMode="auto">
            <a:xfrm>
              <a:off x="2363788" y="0"/>
              <a:ext cx="6856412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pic>
          <p:nvPicPr>
            <p:cNvPr id="9" name="shield.png" descr="/Users/anngoncalves/Desktop/UBC PPT Templates explore/graphic objects/shield.png"/>
            <p:cNvPicPr>
              <a:picLocks noChangeAspect="1"/>
            </p:cNvPicPr>
            <p:nvPr userDrawn="1"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13" y="185738"/>
              <a:ext cx="314325" cy="42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OM.png" descr="/Users/anngoncalves/Desktop/UBC PPT Templates explore/graphic objects/POM.png"/>
            <p:cNvPicPr>
              <a:picLocks noChangeAspect="1"/>
            </p:cNvPicPr>
            <p:nvPr userDrawn="1"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288" y="215900"/>
              <a:ext cx="895350" cy="112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theUofBC.png" descr="/Users/anngoncalves/Desktop/UBC PPT Templates explore/graphic objects/theUofBC.png"/>
            <p:cNvPicPr>
              <a:picLocks noChangeAspect="1"/>
            </p:cNvPicPr>
            <p:nvPr userDrawn="1"/>
          </p:nvPicPr>
          <p:blipFill>
            <a:blip r:embed="rId6" r:link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8100" y="241300"/>
              <a:ext cx="2176463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814917" y="1608667"/>
            <a:ext cx="7562850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14917" y="2290234"/>
            <a:ext cx="7562850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9042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- Title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0" y="0"/>
            <a:ext cx="9220200" cy="911225"/>
            <a:chOff x="0" y="0"/>
            <a:chExt cx="9220200" cy="911225"/>
          </a:xfrm>
        </p:grpSpPr>
        <p:sp>
          <p:nvSpPr>
            <p:cNvPr id="5" name="Rectangle 4"/>
            <p:cNvSpPr/>
            <p:nvPr userDrawn="1"/>
          </p:nvSpPr>
          <p:spPr bwMode="auto">
            <a:xfrm>
              <a:off x="0" y="0"/>
              <a:ext cx="763588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6" name="Rectangle 5"/>
            <p:cNvSpPr/>
            <p:nvPr userDrawn="1"/>
          </p:nvSpPr>
          <p:spPr bwMode="auto">
            <a:xfrm>
              <a:off x="808038" y="0"/>
              <a:ext cx="1511300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2363788" y="0"/>
              <a:ext cx="6856412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pic>
          <p:nvPicPr>
            <p:cNvPr id="8" name="shield.png" descr="/Users/anngoncalves/Desktop/UBC PPT Templates explore/graphic objects/shield.png"/>
            <p:cNvPicPr>
              <a:picLocks noChangeAspect="1"/>
            </p:cNvPicPr>
            <p:nvPr userDrawn="1"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13" y="185738"/>
              <a:ext cx="314325" cy="42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OM.png" descr="/Users/anngoncalves/Desktop/UBC PPT Templates explore/graphic objects/POM.png"/>
            <p:cNvPicPr>
              <a:picLocks noChangeAspect="1"/>
            </p:cNvPicPr>
            <p:nvPr userDrawn="1"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288" y="215900"/>
              <a:ext cx="895350" cy="112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theUofBC.png" descr="/Users/anngoncalves/Desktop/UBC PPT Templates explore/graphic objects/theUofBC.png"/>
            <p:cNvPicPr>
              <a:picLocks noChangeAspect="1"/>
            </p:cNvPicPr>
            <p:nvPr userDrawn="1"/>
          </p:nvPicPr>
          <p:blipFill>
            <a:blip r:embed="rId6" r:link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8100" y="241300"/>
              <a:ext cx="2176463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814917" y="1608667"/>
            <a:ext cx="7562850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14917" y="2290234"/>
            <a:ext cx="7562850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6690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- Title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52500"/>
            <a:ext cx="9220200" cy="59086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0" y="0"/>
            <a:ext cx="9220200" cy="911225"/>
            <a:chOff x="0" y="0"/>
            <a:chExt cx="9220200" cy="911225"/>
          </a:xfrm>
        </p:grpSpPr>
        <p:sp>
          <p:nvSpPr>
            <p:cNvPr id="6" name="Rectangle 5"/>
            <p:cNvSpPr/>
            <p:nvPr userDrawn="1"/>
          </p:nvSpPr>
          <p:spPr bwMode="auto">
            <a:xfrm>
              <a:off x="0" y="0"/>
              <a:ext cx="763588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808038" y="0"/>
              <a:ext cx="1511300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8" name="Rectangle 7"/>
            <p:cNvSpPr/>
            <p:nvPr userDrawn="1"/>
          </p:nvSpPr>
          <p:spPr bwMode="auto">
            <a:xfrm>
              <a:off x="2363788" y="0"/>
              <a:ext cx="6856412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pic>
          <p:nvPicPr>
            <p:cNvPr id="9" name="shield.png" descr="/Users/anngoncalves/Desktop/UBC PPT Templates explore/graphic objects/shield.png"/>
            <p:cNvPicPr>
              <a:picLocks noChangeAspect="1"/>
            </p:cNvPicPr>
            <p:nvPr userDrawn="1"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13" y="185738"/>
              <a:ext cx="314325" cy="42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OM.png" descr="/Users/anngoncalves/Desktop/UBC PPT Templates explore/graphic objects/POM.png"/>
            <p:cNvPicPr>
              <a:picLocks noChangeAspect="1"/>
            </p:cNvPicPr>
            <p:nvPr userDrawn="1"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288" y="215900"/>
              <a:ext cx="895350" cy="112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theUofBC.png" descr="/Users/anngoncalves/Desktop/UBC PPT Templates explore/graphic objects/theUofBC.png"/>
            <p:cNvPicPr>
              <a:picLocks noChangeAspect="1"/>
            </p:cNvPicPr>
            <p:nvPr userDrawn="1"/>
          </p:nvPicPr>
          <p:blipFill>
            <a:blip r:embed="rId6" r:link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8100" y="241300"/>
              <a:ext cx="2176463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814917" y="1608667"/>
            <a:ext cx="7562850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14917" y="2290234"/>
            <a:ext cx="7562850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052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- Divi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220200" cy="68611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shield.png" descr="/Users/anngoncalves/Desktop/UBC PPT Templates explore/graphic objects/shield.png"/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85738"/>
            <a:ext cx="314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814917" y="1608667"/>
            <a:ext cx="7562850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7152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- Divider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220200" cy="68611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shield.png" descr="/Users/anngoncalves/Desktop/UBC PPT Templates explore/graphic objects/shield.png"/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85738"/>
            <a:ext cx="314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814917" y="1608667"/>
            <a:ext cx="7562850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80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- Copy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52500"/>
            <a:ext cx="9220200" cy="5908675"/>
          </a:xfrm>
          <a:prstGeom prst="rect">
            <a:avLst/>
          </a:prstGeom>
          <a:solidFill>
            <a:srgbClr val="0020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0" y="0"/>
            <a:ext cx="9220200" cy="911225"/>
            <a:chOff x="0" y="0"/>
            <a:chExt cx="9220200" cy="911225"/>
          </a:xfrm>
        </p:grpSpPr>
        <p:sp>
          <p:nvSpPr>
            <p:cNvPr id="7" name="Rectangle 6"/>
            <p:cNvSpPr/>
            <p:nvPr userDrawn="1"/>
          </p:nvSpPr>
          <p:spPr bwMode="auto">
            <a:xfrm>
              <a:off x="0" y="0"/>
              <a:ext cx="763588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8" name="Rectangle 7"/>
            <p:cNvSpPr/>
            <p:nvPr userDrawn="1"/>
          </p:nvSpPr>
          <p:spPr bwMode="auto">
            <a:xfrm>
              <a:off x="808038" y="0"/>
              <a:ext cx="1511300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9" name="Rectangle 8"/>
            <p:cNvSpPr/>
            <p:nvPr userDrawn="1"/>
          </p:nvSpPr>
          <p:spPr bwMode="auto">
            <a:xfrm>
              <a:off x="2363788" y="0"/>
              <a:ext cx="6856412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pic>
          <p:nvPicPr>
            <p:cNvPr id="10" name="shield.png" descr="/Users/anngoncalves/Desktop/UBC PPT Templates explore/graphic objects/shield.png"/>
            <p:cNvPicPr>
              <a:picLocks noChangeAspect="1"/>
            </p:cNvPicPr>
            <p:nvPr userDrawn="1"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13" y="185738"/>
              <a:ext cx="314325" cy="42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OM.png" descr="/Users/anngoncalves/Desktop/UBC PPT Templates explore/graphic objects/POM.png"/>
            <p:cNvPicPr>
              <a:picLocks noChangeAspect="1"/>
            </p:cNvPicPr>
            <p:nvPr userDrawn="1"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288" y="215900"/>
              <a:ext cx="895350" cy="112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theUofBC.png" descr="/Users/anngoncalves/Desktop/UBC PPT Templates explore/graphic objects/theUofBC.png"/>
            <p:cNvPicPr>
              <a:picLocks noChangeAspect="1"/>
            </p:cNvPicPr>
            <p:nvPr userDrawn="1"/>
          </p:nvPicPr>
          <p:blipFill>
            <a:blip r:embed="rId6" r:link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8100" y="241300"/>
              <a:ext cx="2176463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14917" y="1608667"/>
            <a:ext cx="7562850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814917" y="2290234"/>
            <a:ext cx="7562850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14917" y="2979058"/>
            <a:ext cx="7562850" cy="1152676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Verdana"/>
                <a:cs typeface="Verdana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76849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- Copy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0" y="0"/>
            <a:ext cx="9220200" cy="911225"/>
            <a:chOff x="0" y="0"/>
            <a:chExt cx="9220200" cy="911225"/>
          </a:xfrm>
        </p:grpSpPr>
        <p:sp>
          <p:nvSpPr>
            <p:cNvPr id="6" name="Rectangle 5"/>
            <p:cNvSpPr/>
            <p:nvPr userDrawn="1"/>
          </p:nvSpPr>
          <p:spPr bwMode="auto">
            <a:xfrm>
              <a:off x="0" y="0"/>
              <a:ext cx="763588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808038" y="0"/>
              <a:ext cx="1511300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8" name="Rectangle 7"/>
            <p:cNvSpPr/>
            <p:nvPr userDrawn="1"/>
          </p:nvSpPr>
          <p:spPr bwMode="auto">
            <a:xfrm>
              <a:off x="2363788" y="0"/>
              <a:ext cx="6856412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pic>
          <p:nvPicPr>
            <p:cNvPr id="9" name="shield.png" descr="/Users/anngoncalves/Desktop/UBC PPT Templates explore/graphic objects/shield.png"/>
            <p:cNvPicPr>
              <a:picLocks noChangeAspect="1"/>
            </p:cNvPicPr>
            <p:nvPr userDrawn="1"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13" y="185738"/>
              <a:ext cx="314325" cy="42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OM.png" descr="/Users/anngoncalves/Desktop/UBC PPT Templates explore/graphic objects/POM.png"/>
            <p:cNvPicPr>
              <a:picLocks noChangeAspect="1"/>
            </p:cNvPicPr>
            <p:nvPr userDrawn="1"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288" y="215900"/>
              <a:ext cx="895350" cy="112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theUofBC.png" descr="/Users/anngoncalves/Desktop/UBC PPT Templates explore/graphic objects/theUofBC.png"/>
            <p:cNvPicPr>
              <a:picLocks noChangeAspect="1"/>
            </p:cNvPicPr>
            <p:nvPr userDrawn="1"/>
          </p:nvPicPr>
          <p:blipFill>
            <a:blip r:embed="rId6" r:link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8100" y="241300"/>
              <a:ext cx="2176463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814917" y="1608667"/>
            <a:ext cx="7562850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814917" y="2290234"/>
            <a:ext cx="7562850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814917" y="2979058"/>
            <a:ext cx="7562850" cy="1152676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Verdana" pitchFamily="34" charset="0"/>
              </a:defRPr>
            </a:lvl1pPr>
            <a:lvl2pPr marL="457200" indent="0">
              <a:buNone/>
              <a:defRPr sz="1800" b="0" i="0">
                <a:solidFill>
                  <a:srgbClr val="0C2344"/>
                </a:solidFill>
                <a:latin typeface="Verdana"/>
                <a:cs typeface="Verdana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4413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- Copy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52500"/>
            <a:ext cx="9220200" cy="59086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0" y="0"/>
            <a:ext cx="9220200" cy="911225"/>
            <a:chOff x="0" y="0"/>
            <a:chExt cx="9220200" cy="911225"/>
          </a:xfrm>
        </p:grpSpPr>
        <p:sp>
          <p:nvSpPr>
            <p:cNvPr id="7" name="Rectangle 6"/>
            <p:cNvSpPr/>
            <p:nvPr userDrawn="1"/>
          </p:nvSpPr>
          <p:spPr bwMode="auto">
            <a:xfrm>
              <a:off x="0" y="0"/>
              <a:ext cx="763588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8" name="Rectangle 7"/>
            <p:cNvSpPr/>
            <p:nvPr userDrawn="1"/>
          </p:nvSpPr>
          <p:spPr bwMode="auto">
            <a:xfrm>
              <a:off x="808038" y="0"/>
              <a:ext cx="1511300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9" name="Rectangle 8"/>
            <p:cNvSpPr/>
            <p:nvPr userDrawn="1"/>
          </p:nvSpPr>
          <p:spPr bwMode="auto">
            <a:xfrm>
              <a:off x="2363788" y="0"/>
              <a:ext cx="6856412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pic>
          <p:nvPicPr>
            <p:cNvPr id="10" name="shield.png" descr="/Users/anngoncalves/Desktop/UBC PPT Templates explore/graphic objects/shield.png"/>
            <p:cNvPicPr>
              <a:picLocks noChangeAspect="1"/>
            </p:cNvPicPr>
            <p:nvPr userDrawn="1"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13" y="185738"/>
              <a:ext cx="314325" cy="42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OM.png" descr="/Users/anngoncalves/Desktop/UBC PPT Templates explore/graphic objects/POM.png"/>
            <p:cNvPicPr>
              <a:picLocks noChangeAspect="1"/>
            </p:cNvPicPr>
            <p:nvPr userDrawn="1"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288" y="215900"/>
              <a:ext cx="895350" cy="112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theUofBC.png" descr="/Users/anngoncalves/Desktop/UBC PPT Templates explore/graphic objects/theUofBC.png"/>
            <p:cNvPicPr>
              <a:picLocks noChangeAspect="1"/>
            </p:cNvPicPr>
            <p:nvPr userDrawn="1"/>
          </p:nvPicPr>
          <p:blipFill>
            <a:blip r:embed="rId6" r:link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8100" y="241300"/>
              <a:ext cx="2176463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814917" y="1608667"/>
            <a:ext cx="7562850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814917" y="2290234"/>
            <a:ext cx="7562850" cy="54307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814917" y="2979058"/>
            <a:ext cx="7562850" cy="1152676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</a:defRPr>
            </a:lvl1pPr>
            <a:lvl2pPr marL="457200" indent="0">
              <a:buNone/>
              <a:defRPr sz="1800" b="0" i="0">
                <a:solidFill>
                  <a:schemeClr val="bg1"/>
                </a:solidFill>
                <a:latin typeface="Verdana"/>
                <a:cs typeface="Verdana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22289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file:///\\localhost\Users\anngoncalves\Desktop\UBC%20PPT%20Templates%20explore\graphic%20objects\theUofBC.png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file:///\\localhost\Users\anngoncalves\Desktop\UBC%20PPT%20Templates%20explore\graphic%20objects\shield.png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openxmlformats.org/officeDocument/2006/relationships/image" Target="file:///\\localhost\Users\anngoncalves\Desktop\UBC%20PPT%20Templates%20explore\graphic%20objects\POM.png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2" y="-18370"/>
            <a:ext cx="12731115" cy="691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6" name="Group 9"/>
          <p:cNvGrpSpPr>
            <a:grpSpLocks/>
          </p:cNvGrpSpPr>
          <p:nvPr/>
        </p:nvGrpSpPr>
        <p:grpSpPr bwMode="auto">
          <a:xfrm>
            <a:off x="0" y="0"/>
            <a:ext cx="9220200" cy="911225"/>
            <a:chOff x="0" y="0"/>
            <a:chExt cx="9220200" cy="911225"/>
          </a:xfrm>
        </p:grpSpPr>
        <p:sp>
          <p:nvSpPr>
            <p:cNvPr id="17" name="Rectangle 16"/>
            <p:cNvSpPr/>
            <p:nvPr userDrawn="1"/>
          </p:nvSpPr>
          <p:spPr bwMode="auto">
            <a:xfrm>
              <a:off x="0" y="0"/>
              <a:ext cx="763588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18" name="Rectangle 17"/>
            <p:cNvSpPr/>
            <p:nvPr userDrawn="1"/>
          </p:nvSpPr>
          <p:spPr bwMode="auto">
            <a:xfrm>
              <a:off x="808038" y="0"/>
              <a:ext cx="1511300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sp>
          <p:nvSpPr>
            <p:cNvPr id="19" name="Rectangle 18"/>
            <p:cNvSpPr/>
            <p:nvPr userDrawn="1"/>
          </p:nvSpPr>
          <p:spPr bwMode="auto">
            <a:xfrm>
              <a:off x="2363788" y="0"/>
              <a:ext cx="6856412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 </a:t>
              </a:r>
            </a:p>
          </p:txBody>
        </p:sp>
        <p:pic>
          <p:nvPicPr>
            <p:cNvPr id="1030" name="shield.png" descr="/Users/anngoncalves/Desktop/UBC PPT Templates explore/graphic objects/shield.png"/>
            <p:cNvPicPr>
              <a:picLocks noChangeAspect="1"/>
            </p:cNvPicPr>
            <p:nvPr userDrawn="1"/>
          </p:nvPicPr>
          <p:blipFill>
            <a:blip r:embed="rId16" r:link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13" y="185738"/>
              <a:ext cx="314325" cy="42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OM.png" descr="/Users/anngoncalves/Desktop/UBC PPT Templates explore/graphic objects/POM.png"/>
            <p:cNvPicPr>
              <a:picLocks noChangeAspect="1"/>
            </p:cNvPicPr>
            <p:nvPr userDrawn="1"/>
          </p:nvPicPr>
          <p:blipFill>
            <a:blip r:embed="rId18" r:link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288" y="215900"/>
              <a:ext cx="895350" cy="112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theUofBC.png" descr="/Users/anngoncalves/Desktop/UBC PPT Templates explore/graphic objects/theUofBC.png"/>
            <p:cNvPicPr>
              <a:picLocks noChangeAspect="1"/>
            </p:cNvPicPr>
            <p:nvPr userDrawn="1"/>
          </p:nvPicPr>
          <p:blipFill>
            <a:blip r:embed="rId20" r:link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8100" y="241300"/>
              <a:ext cx="2176463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bwb.ca/fileadmin/docs/080515_presentation.pdf" TargetMode="External"/><Relationship Id="rId2" Type="http://schemas.openxmlformats.org/officeDocument/2006/relationships/hyperlink" Target="http://www.flowcanada.org/sites/default/files/documents/FLOW%20Co-governance%20Paper%20FINAL%20formatted%20May%202014.pdf" TargetMode="Externa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aviddfriedman.com/Academic/Course_Pages/Legal_Systems_Very_Different_13/LegalSysPapers2Discuss13/Rudoy_Maya.htm" TargetMode="Externa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gsdl.ubcic.bc.ca/collect/firstna1/import/legislation/1870-06-01-Ordinance_Laws_Crown_Lands.pdf" TargetMode="External"/><Relationship Id="rId2" Type="http://schemas.openxmlformats.org/officeDocument/2006/relationships/hyperlink" Target="http://plainshumanities.unl.edu/encyclopedia/doc/egp.wat.030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Flowing Values: The Evolution of Water Governance.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3886200"/>
            <a:ext cx="7344816" cy="1752600"/>
          </a:xfrm>
        </p:spPr>
        <p:txBody>
          <a:bodyPr/>
          <a:lstStyle/>
          <a:p>
            <a:r>
              <a:rPr lang="en-CA" dirty="0" smtClean="0"/>
              <a:t>John Janmaat</a:t>
            </a:r>
          </a:p>
          <a:p>
            <a:r>
              <a:rPr lang="en-CA" dirty="0" smtClean="0"/>
              <a:t>I.K. Barber School of Arts and Sciences</a:t>
            </a:r>
          </a:p>
          <a:p>
            <a:r>
              <a:rPr lang="en-CA" dirty="0" smtClean="0"/>
              <a:t>The University of British Columbia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3043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Roman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i="1" dirty="0" err="1"/>
              <a:t>Quaedam</a:t>
            </a:r>
            <a:r>
              <a:rPr lang="en-CA" i="1" dirty="0"/>
              <a:t> </a:t>
            </a:r>
            <a:r>
              <a:rPr lang="en-CA" i="1" dirty="0" err="1"/>
              <a:t>naturali</a:t>
            </a:r>
            <a:r>
              <a:rPr lang="en-CA" i="1" dirty="0"/>
              <a:t> jure </a:t>
            </a:r>
            <a:r>
              <a:rPr lang="en-CA" i="1" dirty="0" err="1"/>
              <a:t>communia</a:t>
            </a:r>
            <a:r>
              <a:rPr lang="en-CA" i="1" dirty="0"/>
              <a:t> </a:t>
            </a:r>
            <a:r>
              <a:rPr lang="en-CA" i="1" dirty="0" err="1"/>
              <a:t>sunt</a:t>
            </a:r>
            <a:r>
              <a:rPr lang="en-CA" i="1" dirty="0"/>
              <a:t> </a:t>
            </a:r>
            <a:r>
              <a:rPr lang="en-CA" i="1" dirty="0" err="1"/>
              <a:t>omnium</a:t>
            </a:r>
            <a:r>
              <a:rPr lang="en-CA" i="1" dirty="0"/>
              <a:t>, </a:t>
            </a:r>
            <a:r>
              <a:rPr lang="en-CA" i="1" dirty="0" err="1"/>
              <a:t>quaedam</a:t>
            </a:r>
            <a:r>
              <a:rPr lang="en-CA" i="1" dirty="0"/>
              <a:t> </a:t>
            </a:r>
            <a:r>
              <a:rPr lang="en-CA" i="1" dirty="0" err="1"/>
              <a:t>universitatis</a:t>
            </a:r>
            <a:r>
              <a:rPr lang="en-CA" i="1" dirty="0"/>
              <a:t>, </a:t>
            </a:r>
            <a:r>
              <a:rPr lang="en-CA" i="1" dirty="0" err="1" smtClean="0"/>
              <a:t>quaedam</a:t>
            </a:r>
            <a:r>
              <a:rPr lang="en-CA" i="1" dirty="0" smtClean="0"/>
              <a:t> nullius</a:t>
            </a:r>
            <a:r>
              <a:rPr lang="en-CA" i="1" dirty="0"/>
              <a:t>, </a:t>
            </a:r>
            <a:r>
              <a:rPr lang="en-CA" i="1" dirty="0" err="1"/>
              <a:t>pleraque</a:t>
            </a:r>
            <a:r>
              <a:rPr lang="en-CA" i="1" dirty="0"/>
              <a:t> </a:t>
            </a:r>
            <a:r>
              <a:rPr lang="en-CA" i="1" dirty="0" err="1"/>
              <a:t>singulorum</a:t>
            </a:r>
            <a:r>
              <a:rPr lang="en-CA" i="1" dirty="0"/>
              <a:t>, quae </a:t>
            </a:r>
            <a:r>
              <a:rPr lang="en-CA" i="1" dirty="0" err="1"/>
              <a:t>variis</a:t>
            </a:r>
            <a:r>
              <a:rPr lang="en-CA" i="1" dirty="0"/>
              <a:t> ex </a:t>
            </a:r>
            <a:r>
              <a:rPr lang="en-CA" i="1" dirty="0" err="1"/>
              <a:t>causis</a:t>
            </a:r>
            <a:r>
              <a:rPr lang="en-CA" i="1" dirty="0"/>
              <a:t> </a:t>
            </a:r>
            <a:r>
              <a:rPr lang="en-CA" i="1" dirty="0" err="1"/>
              <a:t>acquiruntur</a:t>
            </a:r>
            <a:r>
              <a:rPr lang="en-CA" i="1" dirty="0"/>
              <a:t>. Et </a:t>
            </a:r>
            <a:r>
              <a:rPr lang="en-CA" i="1" dirty="0" err="1"/>
              <a:t>quidem</a:t>
            </a:r>
            <a:r>
              <a:rPr lang="en-CA" i="1" dirty="0"/>
              <a:t> </a:t>
            </a:r>
            <a:r>
              <a:rPr lang="en-CA" i="1" dirty="0" err="1" smtClean="0"/>
              <a:t>naturali</a:t>
            </a:r>
            <a:r>
              <a:rPr lang="en-CA" i="1" dirty="0" smtClean="0"/>
              <a:t> jure </a:t>
            </a:r>
            <a:r>
              <a:rPr lang="en-CA" i="1" dirty="0" err="1"/>
              <a:t>omnium</a:t>
            </a:r>
            <a:r>
              <a:rPr lang="en-CA" i="1" dirty="0"/>
              <a:t> </a:t>
            </a:r>
            <a:r>
              <a:rPr lang="en-CA" i="1" dirty="0" err="1"/>
              <a:t>communia</a:t>
            </a:r>
            <a:r>
              <a:rPr lang="en-CA" i="1" dirty="0"/>
              <a:t> </a:t>
            </a:r>
            <a:r>
              <a:rPr lang="en-CA" i="1" dirty="0" err="1"/>
              <a:t>sunt</a:t>
            </a:r>
            <a:r>
              <a:rPr lang="en-CA" i="1" dirty="0"/>
              <a:t> </a:t>
            </a:r>
            <a:r>
              <a:rPr lang="en-CA" i="1" dirty="0" err="1"/>
              <a:t>illa</a:t>
            </a:r>
            <a:r>
              <a:rPr lang="en-CA" i="1" dirty="0"/>
              <a:t>: </a:t>
            </a:r>
            <a:r>
              <a:rPr lang="en-CA" i="1" dirty="0" err="1"/>
              <a:t>aer</a:t>
            </a:r>
            <a:r>
              <a:rPr lang="en-CA" i="1" dirty="0"/>
              <a:t>, aqua </a:t>
            </a:r>
            <a:r>
              <a:rPr lang="en-CA" i="1" dirty="0" err="1"/>
              <a:t>profluens</a:t>
            </a:r>
            <a:r>
              <a:rPr lang="en-CA" i="1" dirty="0"/>
              <a:t>, et mare, et per hoc </a:t>
            </a:r>
            <a:r>
              <a:rPr lang="en-CA" i="1" dirty="0" err="1" smtClean="0"/>
              <a:t>littora</a:t>
            </a:r>
            <a:r>
              <a:rPr lang="en-CA" i="1" dirty="0" smtClean="0"/>
              <a:t> </a:t>
            </a:r>
            <a:r>
              <a:rPr lang="en-CA" i="1" dirty="0" err="1" smtClean="0"/>
              <a:t>maris</a:t>
            </a:r>
            <a:r>
              <a:rPr lang="en-CA" i="1" dirty="0" smtClean="0"/>
              <a:t>. [</a:t>
            </a:r>
            <a:r>
              <a:rPr lang="en-CA" i="1" dirty="0" err="1"/>
              <a:t>Marcian</a:t>
            </a:r>
            <a:r>
              <a:rPr lang="en-CA" i="1" dirty="0"/>
              <a:t>, Dig.1.8.2</a:t>
            </a:r>
            <a:r>
              <a:rPr lang="en-CA" i="1" dirty="0" smtClean="0"/>
              <a:t>]</a:t>
            </a:r>
            <a:br>
              <a:rPr lang="en-CA" i="1" dirty="0" smtClean="0"/>
            </a:b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65034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Roman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579296" cy="4209331"/>
          </a:xfrm>
        </p:spPr>
        <p:txBody>
          <a:bodyPr/>
          <a:lstStyle/>
          <a:p>
            <a:r>
              <a:rPr lang="en-US" dirty="0"/>
              <a:t>Some of the things are common to all men by </a:t>
            </a:r>
            <a:r>
              <a:rPr lang="en-US" i="1" dirty="0"/>
              <a:t>jus </a:t>
            </a:r>
            <a:r>
              <a:rPr lang="en-US" i="1" dirty="0" err="1"/>
              <a:t>naturale</a:t>
            </a:r>
            <a:r>
              <a:rPr lang="en-US" i="1" dirty="0"/>
              <a:t>, </a:t>
            </a:r>
            <a:r>
              <a:rPr lang="en-US" dirty="0"/>
              <a:t>some of the things belong to a community, some of the things are common, some of the things belong to individuals who have acquired them for various reasons. </a:t>
            </a:r>
            <a:r>
              <a:rPr lang="en-US" u="sng" dirty="0"/>
              <a:t>And indeed by </a:t>
            </a:r>
            <a:r>
              <a:rPr lang="en-US" i="1" u="sng" dirty="0"/>
              <a:t>jus </a:t>
            </a:r>
            <a:r>
              <a:rPr lang="en-US" i="1" u="sng" dirty="0" err="1"/>
              <a:t>naturale</a:t>
            </a:r>
            <a:r>
              <a:rPr lang="en-US" i="1" u="sng" dirty="0"/>
              <a:t> </a:t>
            </a:r>
            <a:r>
              <a:rPr lang="en-US" u="sng" dirty="0"/>
              <a:t>these things are common to all men: flowing water, the sea, and the shores of the sea. </a:t>
            </a:r>
            <a:r>
              <a:rPr lang="en-US" i="1" dirty="0"/>
              <a:t>[Translation by D N </a:t>
            </a:r>
            <a:r>
              <a:rPr lang="en-US" i="1" dirty="0" err="1"/>
              <a:t>MacCormick</a:t>
            </a:r>
            <a:r>
              <a:rPr lang="en-US" i="1" dirty="0"/>
              <a:t>]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77418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Roman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 smtClean="0"/>
              <a:t>Principles in legislation and jurisprudence</a:t>
            </a:r>
          </a:p>
          <a:p>
            <a:pPr lvl="1"/>
            <a:r>
              <a:rPr lang="en-US" dirty="0"/>
              <a:t>While all perennial water in a source is not appropriated, </a:t>
            </a:r>
            <a:r>
              <a:rPr lang="en-US" dirty="0" smtClean="0"/>
              <a:t>perennial flowing </a:t>
            </a:r>
            <a:r>
              <a:rPr lang="en-US" dirty="0"/>
              <a:t>water can be appropriated provided the appropriator did </a:t>
            </a:r>
            <a:r>
              <a:rPr lang="en-US" dirty="0" smtClean="0"/>
              <a:t>not appropriate </a:t>
            </a:r>
            <a:r>
              <a:rPr lang="en-US" dirty="0"/>
              <a:t>water already appropriated by </a:t>
            </a:r>
            <a:r>
              <a:rPr lang="en-US" dirty="0" smtClean="0"/>
              <a:t>someone.</a:t>
            </a:r>
            <a:endParaRPr lang="en-US" dirty="0"/>
          </a:p>
          <a:p>
            <a:pPr lvl="1"/>
            <a:r>
              <a:rPr lang="en-US" dirty="0" smtClean="0"/>
              <a:t>When </a:t>
            </a:r>
            <a:r>
              <a:rPr lang="en-US" dirty="0"/>
              <a:t>all the perennial water from a public river is appropriated, </a:t>
            </a:r>
            <a:r>
              <a:rPr lang="en-US" dirty="0" smtClean="0"/>
              <a:t>that water </a:t>
            </a:r>
            <a:r>
              <a:rPr lang="en-US" dirty="0"/>
              <a:t>is divided amongst the properties in proportion to the extent </a:t>
            </a:r>
            <a:r>
              <a:rPr lang="en-US" dirty="0" smtClean="0"/>
              <a:t>of </a:t>
            </a:r>
            <a:r>
              <a:rPr lang="en-CA" dirty="0" smtClean="0"/>
              <a:t>their </a:t>
            </a:r>
            <a:r>
              <a:rPr lang="en-CA" dirty="0"/>
              <a:t>irrigated lands</a:t>
            </a:r>
            <a:r>
              <a:rPr lang="en-CA" dirty="0" smtClean="0"/>
              <a:t>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77065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Roman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Water from springs and water from wells, fishponds and lakes were divided according to priorities in time, except private springs or rights </a:t>
            </a:r>
            <a:r>
              <a:rPr lang="en-CA" dirty="0"/>
              <a:t>fixed by agreement.</a:t>
            </a:r>
          </a:p>
          <a:p>
            <a:pPr lvl="1"/>
            <a:r>
              <a:rPr lang="en-US" dirty="0" smtClean="0"/>
              <a:t>Non-perennial </a:t>
            </a:r>
            <a:r>
              <a:rPr lang="en-US" dirty="0"/>
              <a:t>water, while on his land, could be appropriated by the </a:t>
            </a:r>
            <a:r>
              <a:rPr lang="en-CA" dirty="0"/>
              <a:t>owner of the land.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right to draw perennial water for irrigation was always coupled to </a:t>
            </a:r>
            <a:r>
              <a:rPr lang="en-CA" dirty="0"/>
              <a:t>the owner of land</a:t>
            </a:r>
            <a:r>
              <a:rPr lang="en-CA" dirty="0" smtClean="0"/>
              <a:t>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59117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Roman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The Roman farmers always had a permanent and assured right to water while they were using that water.</a:t>
            </a:r>
          </a:p>
          <a:p>
            <a:pPr lvl="1"/>
            <a:r>
              <a:rPr lang="en-US" dirty="0" smtClean="0"/>
              <a:t>Anyone </a:t>
            </a:r>
            <a:r>
              <a:rPr lang="en-US" dirty="0"/>
              <a:t>drawing water from a scheme had to have the permission of the owner of the scheme.</a:t>
            </a:r>
          </a:p>
          <a:p>
            <a:pPr lvl="1"/>
            <a:r>
              <a:rPr lang="en-US" dirty="0"/>
              <a:t>Users of flowing water, other than irrigation, ranked in priority in the same order as the users for irrigation.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7116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Spanish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CA" dirty="0" smtClean="0"/>
              <a:t>Derived from Roman, adapted to arid NA</a:t>
            </a:r>
          </a:p>
          <a:p>
            <a:r>
              <a:rPr lang="en-CA" dirty="0" smtClean="0"/>
              <a:t>Water property of crown</a:t>
            </a:r>
          </a:p>
          <a:p>
            <a:pPr lvl="1"/>
            <a:r>
              <a:rPr lang="en-CA" dirty="0" smtClean="0"/>
              <a:t>Specific rights granted to users</a:t>
            </a:r>
          </a:p>
          <a:p>
            <a:r>
              <a:rPr lang="en-CA" dirty="0" smtClean="0"/>
              <a:t>Frontage on source only permits domestic.</a:t>
            </a:r>
          </a:p>
          <a:p>
            <a:r>
              <a:rPr lang="en-CA" dirty="0" smtClean="0"/>
              <a:t>Diversion rights for irrigators by grant.</a:t>
            </a:r>
          </a:p>
          <a:p>
            <a:r>
              <a:rPr lang="en-CA" dirty="0" smtClean="0"/>
              <a:t>Almost absolute for springs and wells.</a:t>
            </a:r>
          </a:p>
          <a:p>
            <a:r>
              <a:rPr lang="en-CA" dirty="0" smtClean="0"/>
              <a:t>Dispute resolution principles: (1) </a:t>
            </a:r>
            <a:r>
              <a:rPr lang="en-US" dirty="0" smtClean="0"/>
              <a:t>just </a:t>
            </a:r>
            <a:r>
              <a:rPr lang="en-US" dirty="0"/>
              <a:t>title, </a:t>
            </a:r>
            <a:r>
              <a:rPr lang="en-US" dirty="0" smtClean="0"/>
              <a:t>(2) prior use, (3) need</a:t>
            </a:r>
            <a:r>
              <a:rPr lang="en-US" dirty="0"/>
              <a:t>, </a:t>
            </a:r>
            <a:r>
              <a:rPr lang="en-US" dirty="0" smtClean="0"/>
              <a:t>(4) legal </a:t>
            </a:r>
            <a:r>
              <a:rPr lang="en-US" dirty="0"/>
              <a:t>right, </a:t>
            </a:r>
            <a:r>
              <a:rPr lang="en-US" dirty="0" smtClean="0"/>
              <a:t>(5) intent</a:t>
            </a:r>
            <a:r>
              <a:rPr lang="en-US" dirty="0"/>
              <a:t>, </a:t>
            </a:r>
            <a:r>
              <a:rPr lang="en-US" dirty="0" smtClean="0"/>
              <a:t>(6) </a:t>
            </a:r>
            <a:r>
              <a:rPr lang="en-US" dirty="0" err="1" smtClean="0"/>
              <a:t>noninjury</a:t>
            </a:r>
            <a:r>
              <a:rPr lang="en-US" dirty="0" smtClean="0"/>
              <a:t>, </a:t>
            </a:r>
            <a:r>
              <a:rPr lang="en-US" dirty="0"/>
              <a:t>and </a:t>
            </a:r>
            <a:r>
              <a:rPr lang="en-US" dirty="0" smtClean="0"/>
              <a:t>(7) equity </a:t>
            </a:r>
            <a:r>
              <a:rPr lang="en-US" dirty="0"/>
              <a:t>and the common </a:t>
            </a:r>
            <a:r>
              <a:rPr lang="en-US" dirty="0" smtClean="0"/>
              <a:t>good.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20642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England and Eastern USA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Riparian principle (1827 / 1833).</a:t>
            </a:r>
          </a:p>
          <a:p>
            <a:pPr lvl="1"/>
            <a:r>
              <a:rPr lang="en-CA" dirty="0" smtClean="0"/>
              <a:t>All </a:t>
            </a:r>
            <a:r>
              <a:rPr lang="en-CA" dirty="0" err="1" smtClean="0"/>
              <a:t>riparians</a:t>
            </a:r>
            <a:r>
              <a:rPr lang="en-CA" dirty="0" smtClean="0"/>
              <a:t> right to equal share</a:t>
            </a:r>
          </a:p>
          <a:p>
            <a:pPr lvl="1"/>
            <a:r>
              <a:rPr lang="en-CA" dirty="0" smtClean="0"/>
              <a:t>Can’t unreasonably diminish available to others.</a:t>
            </a:r>
          </a:p>
          <a:p>
            <a:r>
              <a:rPr lang="en-CA" dirty="0" smtClean="0"/>
              <a:t>Issues:</a:t>
            </a:r>
          </a:p>
          <a:p>
            <a:pPr lvl="1"/>
            <a:r>
              <a:rPr lang="en-CA" dirty="0" smtClean="0"/>
              <a:t>New </a:t>
            </a:r>
            <a:r>
              <a:rPr lang="en-CA" dirty="0" err="1" smtClean="0"/>
              <a:t>riparians</a:t>
            </a:r>
            <a:r>
              <a:rPr lang="en-CA" dirty="0" smtClean="0"/>
              <a:t> diminish rights of others</a:t>
            </a:r>
          </a:p>
          <a:p>
            <a:pPr lvl="1"/>
            <a:r>
              <a:rPr lang="en-CA" dirty="0" smtClean="0"/>
              <a:t>No rights for </a:t>
            </a:r>
            <a:r>
              <a:rPr lang="en-CA" dirty="0" smtClean="0"/>
              <a:t>uses away </a:t>
            </a:r>
            <a:r>
              <a:rPr lang="en-CA" dirty="0" smtClean="0"/>
              <a:t>from stream</a:t>
            </a:r>
          </a:p>
          <a:p>
            <a:pPr lvl="1"/>
            <a:r>
              <a:rPr lang="en-CA" dirty="0" smtClean="0"/>
              <a:t>Impractical for long/large sources</a:t>
            </a:r>
          </a:p>
          <a:p>
            <a:r>
              <a:rPr lang="en-CA" dirty="0" smtClean="0"/>
              <a:t>Now regulated riparian rights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68146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Western NA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California, Oregon, humid areas, settled first.</a:t>
            </a:r>
          </a:p>
          <a:p>
            <a:pPr lvl="1"/>
            <a:r>
              <a:rPr lang="en-CA" dirty="0" smtClean="0"/>
              <a:t>Adopted riparian rights.</a:t>
            </a:r>
          </a:p>
          <a:p>
            <a:r>
              <a:rPr lang="en-CA" dirty="0" smtClean="0"/>
              <a:t>California gold rush (1848 – 1855)</a:t>
            </a:r>
          </a:p>
          <a:p>
            <a:pPr lvl="1"/>
            <a:r>
              <a:rPr lang="en-CA" dirty="0" smtClean="0"/>
              <a:t>No real government </a:t>
            </a:r>
          </a:p>
          <a:p>
            <a:pPr lvl="1"/>
            <a:r>
              <a:rPr lang="en-CA" dirty="0" smtClean="0"/>
              <a:t>Miners needed water, often little available</a:t>
            </a:r>
          </a:p>
          <a:p>
            <a:pPr lvl="1"/>
            <a:r>
              <a:rPr lang="en-CA" dirty="0" smtClean="0"/>
              <a:t>First in time, first in right emerged.</a:t>
            </a:r>
          </a:p>
          <a:p>
            <a:r>
              <a:rPr lang="en-CA" dirty="0" smtClean="0"/>
              <a:t>Hybrid system emerged</a:t>
            </a:r>
            <a:endParaRPr lang="en-CA" dirty="0"/>
          </a:p>
          <a:p>
            <a:pPr lvl="1"/>
            <a:r>
              <a:rPr lang="en-CA" dirty="0" smtClean="0"/>
              <a:t>Complicated, sometimes </a:t>
            </a:r>
            <a:r>
              <a:rPr lang="en-CA" dirty="0" smtClean="0"/>
              <a:t>unwieldy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2303031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Western NA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Prior appropriation principle (1882, Colorado).</a:t>
            </a:r>
          </a:p>
          <a:p>
            <a:pPr lvl="1"/>
            <a:r>
              <a:rPr lang="en-CA" dirty="0" smtClean="0"/>
              <a:t>Court decided first </a:t>
            </a:r>
            <a:r>
              <a:rPr lang="en-CA" dirty="0"/>
              <a:t>in time, first in right</a:t>
            </a:r>
            <a:r>
              <a:rPr lang="en-CA" dirty="0" smtClean="0"/>
              <a:t>.</a:t>
            </a:r>
          </a:p>
          <a:p>
            <a:r>
              <a:rPr lang="en-CA" dirty="0" smtClean="0"/>
              <a:t>States expressly suspended riparian rights</a:t>
            </a:r>
          </a:p>
          <a:p>
            <a:pPr lvl="1"/>
            <a:r>
              <a:rPr lang="en-CA" dirty="0" smtClean="0"/>
              <a:t>Left with single water law.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18135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Aboriginal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 smtClean="0"/>
              <a:t>Large irrigation societies gone or absent</a:t>
            </a:r>
          </a:p>
          <a:p>
            <a:pPr lvl="1"/>
            <a:r>
              <a:rPr lang="en-CA" dirty="0" smtClean="0"/>
              <a:t>Aztec conquered by Spanish</a:t>
            </a:r>
          </a:p>
          <a:p>
            <a:pPr lvl="1"/>
            <a:r>
              <a:rPr lang="en-CA" dirty="0" smtClean="0"/>
              <a:t>Anasazi collapsed</a:t>
            </a:r>
          </a:p>
          <a:p>
            <a:r>
              <a:rPr lang="en-CA" dirty="0" smtClean="0"/>
              <a:t>Codified water rights mostly absent</a:t>
            </a:r>
          </a:p>
          <a:p>
            <a:pPr lvl="1"/>
            <a:r>
              <a:rPr lang="en-CA" dirty="0" smtClean="0"/>
              <a:t>Relation in culture, legends, traditions, etc. </a:t>
            </a:r>
          </a:p>
          <a:p>
            <a:pPr lvl="1"/>
            <a:r>
              <a:rPr lang="en-CA" dirty="0" smtClean="0"/>
              <a:t>Embodied ‘right’ relationship to ‘earth’.</a:t>
            </a:r>
          </a:p>
          <a:p>
            <a:pPr lvl="1"/>
            <a:r>
              <a:rPr lang="en-CA" dirty="0" smtClean="0"/>
              <a:t>Rules for sharing bounty among communities.</a:t>
            </a:r>
          </a:p>
          <a:p>
            <a:pPr lvl="1"/>
            <a:r>
              <a:rPr lang="en-CA" dirty="0" smtClean="0"/>
              <a:t>Enforcement of areas of exclusive domain.</a:t>
            </a:r>
          </a:p>
          <a:p>
            <a:r>
              <a:rPr lang="en-CA" dirty="0" smtClean="0"/>
              <a:t>Colonization ignored existing system.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7411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Governance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“the sum of the many ways individuals and institutions, public and private, manage their common affairs. It is a continuing process through which conflicting or diverse interests may be accommodated and cooperative action may be taken.” (The Commission on Global Governance, 1995: 2).</a:t>
            </a:r>
          </a:p>
          <a:p>
            <a:pPr marL="0" indent="0" algn="ctr">
              <a:buNone/>
            </a:pPr>
            <a:r>
              <a:rPr lang="en-US" sz="4400" b="1" dirty="0" smtClean="0"/>
              <a:t>Governance ≠ Government</a:t>
            </a:r>
          </a:p>
        </p:txBody>
      </p:sp>
    </p:spTree>
    <p:extLst>
      <p:ext uri="{BB962C8B-B14F-4D97-AF65-F5344CB8AC3E}">
        <p14:creationId xmlns:p14="http://schemas.microsoft.com/office/powerpoint/2010/main" val="219082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Aboriginal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Winters doctrine (USA, 1908)</a:t>
            </a:r>
          </a:p>
          <a:p>
            <a:pPr lvl="1"/>
            <a:r>
              <a:rPr lang="en-CA" dirty="0" smtClean="0"/>
              <a:t>Reservation lands have implicit right to water sufficient for agricultural use of land.</a:t>
            </a:r>
          </a:p>
          <a:p>
            <a:r>
              <a:rPr lang="en-CA" dirty="0" smtClean="0"/>
              <a:t>Aboriginal rights (Canadian Constitution)</a:t>
            </a:r>
          </a:p>
          <a:p>
            <a:pPr lvl="1"/>
            <a:r>
              <a:rPr lang="en-CA" dirty="0" smtClean="0"/>
              <a:t>Being decided, essentially retained rights that were not ceded by treaty.</a:t>
            </a:r>
          </a:p>
          <a:p>
            <a:r>
              <a:rPr lang="en-CA" dirty="0" smtClean="0"/>
              <a:t>Aboriginal title (Canadian Constitution)</a:t>
            </a:r>
          </a:p>
          <a:p>
            <a:pPr lvl="1"/>
            <a:r>
              <a:rPr lang="en-CA" dirty="0" err="1" smtClean="0"/>
              <a:t>Tsilhqot'in</a:t>
            </a:r>
            <a:r>
              <a:rPr lang="en-CA" dirty="0" smtClean="0"/>
              <a:t> case, title to lands where community excluded others.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86167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Things of Note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Equity key for early and customary law.</a:t>
            </a:r>
          </a:p>
          <a:p>
            <a:r>
              <a:rPr lang="en-CA" dirty="0" smtClean="0"/>
              <a:t>Industrialization</a:t>
            </a:r>
            <a:r>
              <a:rPr lang="en-CA" dirty="0" smtClean="0"/>
              <a:t>, law </a:t>
            </a:r>
            <a:r>
              <a:rPr lang="en-CA" dirty="0" smtClean="0"/>
              <a:t>favours exploitation.</a:t>
            </a:r>
            <a:endParaRPr lang="en-CA" dirty="0" smtClean="0"/>
          </a:p>
          <a:p>
            <a:r>
              <a:rPr lang="en-CA" dirty="0" smtClean="0"/>
              <a:t>Missing … environment</a:t>
            </a:r>
          </a:p>
          <a:p>
            <a:pPr lvl="1"/>
            <a:r>
              <a:rPr lang="en-CA" dirty="0" smtClean="0"/>
              <a:t>Early societies, limited knowledge, scale</a:t>
            </a:r>
            <a:r>
              <a:rPr lang="en-CA" dirty="0" smtClean="0"/>
              <a:t>.</a:t>
            </a:r>
          </a:p>
          <a:p>
            <a:pPr lvl="2"/>
            <a:r>
              <a:rPr lang="en-CA" dirty="0" smtClean="0"/>
              <a:t>Couldn’t modify environment, so adapted.</a:t>
            </a:r>
            <a:endParaRPr lang="en-CA" dirty="0" smtClean="0"/>
          </a:p>
          <a:p>
            <a:pPr lvl="1"/>
            <a:r>
              <a:rPr lang="en-CA" dirty="0" smtClean="0"/>
              <a:t>Industrial age, environment not considered.</a:t>
            </a:r>
          </a:p>
          <a:p>
            <a:pPr lvl="1"/>
            <a:r>
              <a:rPr lang="en-CA" dirty="0" smtClean="0"/>
              <a:t>Modern age, environment important, but shackled by old laws</a:t>
            </a:r>
            <a:r>
              <a:rPr lang="en-CA" dirty="0" smtClean="0"/>
              <a:t>.</a:t>
            </a:r>
          </a:p>
          <a:p>
            <a:pPr lvl="2"/>
            <a:r>
              <a:rPr lang="en-CA" dirty="0" smtClean="0"/>
              <a:t>Reaching environmental limits, must adapt.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2179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British Columbia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English common law</a:t>
            </a:r>
          </a:p>
          <a:p>
            <a:pPr lvl="1"/>
            <a:r>
              <a:rPr lang="en-CA" dirty="0" smtClean="0"/>
              <a:t>Riparian rights</a:t>
            </a:r>
          </a:p>
          <a:p>
            <a:r>
              <a:rPr lang="en-CA" dirty="0" smtClean="0"/>
              <a:t>Gold Fields Act (1859)</a:t>
            </a:r>
          </a:p>
          <a:p>
            <a:pPr lvl="1"/>
            <a:r>
              <a:rPr lang="en-CA" dirty="0" smtClean="0"/>
              <a:t>Recognized diversion</a:t>
            </a:r>
          </a:p>
          <a:p>
            <a:pPr lvl="1"/>
            <a:r>
              <a:rPr lang="en-CA" dirty="0" smtClean="0"/>
              <a:t>Established rights by order of registration</a:t>
            </a:r>
          </a:p>
          <a:p>
            <a:r>
              <a:rPr lang="en-CA" dirty="0" smtClean="0"/>
              <a:t>Land Ordinances Act (1870)</a:t>
            </a:r>
          </a:p>
          <a:p>
            <a:pPr lvl="1"/>
            <a:r>
              <a:rPr lang="en-CA" dirty="0" smtClean="0"/>
              <a:t>Allow diversions for agricultural purposes</a:t>
            </a:r>
          </a:p>
          <a:p>
            <a:pPr lvl="1"/>
            <a:r>
              <a:rPr lang="en-CA" dirty="0" smtClean="0"/>
              <a:t>Priority by order of registration</a:t>
            </a:r>
            <a:endParaRPr lang="en-CA" dirty="0"/>
          </a:p>
        </p:txBody>
      </p:sp>
      <p:pic>
        <p:nvPicPr>
          <p:cNvPr id="12290" name="Picture 2" descr="http://knowbc.com/var/knowbc/storage/images/books/encyclopedia-of-bc/b/barkerville-historic-town/gallery/barker1/34847-1-eng-GB/bark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84784"/>
            <a:ext cx="3173495" cy="248802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896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British Columbia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Water Privileges Act (1892)</a:t>
            </a:r>
          </a:p>
          <a:p>
            <a:pPr lvl="1"/>
            <a:r>
              <a:rPr lang="en-CA" dirty="0" smtClean="0"/>
              <a:t>Ownership of water vested in crown.</a:t>
            </a:r>
          </a:p>
          <a:p>
            <a:r>
              <a:rPr lang="en-CA" dirty="0" smtClean="0"/>
              <a:t>Water Clauses Consolidation Act (1897)</a:t>
            </a:r>
          </a:p>
          <a:p>
            <a:pPr lvl="1"/>
            <a:r>
              <a:rPr lang="en-CA" dirty="0" smtClean="0"/>
              <a:t>Cannot divert water without provincial permission</a:t>
            </a:r>
          </a:p>
          <a:p>
            <a:pPr lvl="1"/>
            <a:r>
              <a:rPr lang="en-CA" dirty="0" smtClean="0"/>
              <a:t>Right appurtenant to land or mine</a:t>
            </a:r>
          </a:p>
          <a:p>
            <a:pPr lvl="1"/>
            <a:r>
              <a:rPr lang="en-CA" dirty="0" smtClean="0"/>
              <a:t>Beneficial use requirement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23022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British Columbia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Water Act (1909)</a:t>
            </a:r>
          </a:p>
          <a:p>
            <a:pPr lvl="1"/>
            <a:r>
              <a:rPr lang="en-US" dirty="0" smtClean="0"/>
              <a:t>Board </a:t>
            </a:r>
            <a:r>
              <a:rPr lang="en-US" dirty="0"/>
              <a:t>of Investigation </a:t>
            </a:r>
            <a:endParaRPr lang="en-US" dirty="0" smtClean="0"/>
          </a:p>
          <a:p>
            <a:pPr lvl="1"/>
            <a:r>
              <a:rPr lang="en-US" dirty="0" smtClean="0"/>
              <a:t>Hearings for new </a:t>
            </a:r>
            <a:r>
              <a:rPr lang="en-US" dirty="0" err="1" smtClean="0"/>
              <a:t>licences</a:t>
            </a:r>
            <a:endParaRPr lang="en-US" dirty="0" smtClean="0"/>
          </a:p>
          <a:p>
            <a:pPr lvl="1"/>
            <a:r>
              <a:rPr lang="en-US" dirty="0" smtClean="0"/>
              <a:t>Established priorities </a:t>
            </a:r>
            <a:r>
              <a:rPr lang="en-US" dirty="0"/>
              <a:t>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quantities </a:t>
            </a:r>
            <a:r>
              <a:rPr lang="en-US" dirty="0"/>
              <a:t>for </a:t>
            </a:r>
            <a:r>
              <a:rPr lang="en-US" dirty="0" smtClean="0"/>
              <a:t>claimants on same source.</a:t>
            </a:r>
          </a:p>
          <a:p>
            <a:pPr lvl="1"/>
            <a:r>
              <a:rPr lang="en-US" dirty="0" smtClean="0"/>
              <a:t>Power to order improvements to works.</a:t>
            </a:r>
          </a:p>
          <a:p>
            <a:pPr lvl="1"/>
            <a:r>
              <a:rPr lang="en-US" dirty="0" smtClean="0"/>
              <a:t>One system of administration</a:t>
            </a:r>
            <a:endParaRPr lang="en-CA" dirty="0"/>
          </a:p>
        </p:txBody>
      </p:sp>
      <p:pic>
        <p:nvPicPr>
          <p:cNvPr id="15362" name="Picture 2" descr="http://www.doukhobor.org/gf-brickworks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844824"/>
            <a:ext cx="3579515" cy="206484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506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British Columbia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Water Act (1914)</a:t>
            </a:r>
          </a:p>
          <a:p>
            <a:pPr lvl="1"/>
            <a:r>
              <a:rPr lang="en-CA" dirty="0" smtClean="0"/>
              <a:t>Abrogated riparian rights, except domestic </a:t>
            </a:r>
          </a:p>
          <a:p>
            <a:r>
              <a:rPr lang="en-CA" dirty="0" smtClean="0"/>
              <a:t>Water Act (1939)</a:t>
            </a:r>
          </a:p>
          <a:p>
            <a:pPr lvl="1"/>
            <a:r>
              <a:rPr lang="en-CA" dirty="0" smtClean="0"/>
              <a:t>Replace Board of Inquiry with Comptroller of Water Rights.</a:t>
            </a:r>
          </a:p>
          <a:p>
            <a:pPr lvl="1"/>
            <a:r>
              <a:rPr lang="en-CA" dirty="0" smtClean="0"/>
              <a:t>Application procedures and expropriation.</a:t>
            </a:r>
          </a:p>
          <a:p>
            <a:r>
              <a:rPr lang="en-CA" dirty="0" smtClean="0"/>
              <a:t>Water Act (1960)</a:t>
            </a:r>
          </a:p>
          <a:p>
            <a:pPr lvl="1"/>
            <a:r>
              <a:rPr lang="en-CA" dirty="0" smtClean="0"/>
              <a:t>Inclusion of groundwater.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72736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British Columbia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Statutes and Amendments (1981 - 1982)</a:t>
            </a:r>
          </a:p>
          <a:p>
            <a:pPr lvl="1"/>
            <a:r>
              <a:rPr lang="en-CA" dirty="0" smtClean="0"/>
              <a:t>Link to Environmental Management Act</a:t>
            </a:r>
          </a:p>
          <a:p>
            <a:pPr lvl="1"/>
            <a:r>
              <a:rPr lang="en-CA" dirty="0" smtClean="0"/>
              <a:t>Regional Water Manager (RWM) defined</a:t>
            </a:r>
          </a:p>
          <a:p>
            <a:pPr lvl="2"/>
            <a:r>
              <a:rPr lang="en-CA" dirty="0" smtClean="0"/>
              <a:t>Grant approvals, issue and amend licences, transfer </a:t>
            </a:r>
            <a:r>
              <a:rPr lang="en-CA" dirty="0" err="1" smtClean="0"/>
              <a:t>appurtenancy</a:t>
            </a:r>
            <a:r>
              <a:rPr lang="en-CA" dirty="0" smtClean="0"/>
              <a:t>.</a:t>
            </a:r>
          </a:p>
          <a:p>
            <a:r>
              <a:rPr lang="en-CA" dirty="0" smtClean="0"/>
              <a:t>Water Amendment Act (1992)</a:t>
            </a:r>
          </a:p>
          <a:p>
            <a:pPr lvl="1"/>
            <a:r>
              <a:rPr lang="en-CA" dirty="0" smtClean="0"/>
              <a:t>RWM can cancel, appeal process</a:t>
            </a:r>
          </a:p>
          <a:p>
            <a:pPr lvl="1"/>
            <a:r>
              <a:rPr lang="en-CA" dirty="0" smtClean="0"/>
              <a:t>Regulations for works around source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51539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British Columbia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Water Protection Act (1995)</a:t>
            </a:r>
          </a:p>
          <a:p>
            <a:pPr lvl="1"/>
            <a:r>
              <a:rPr lang="en-CA" dirty="0" smtClean="0"/>
              <a:t>Prohibit bulk exports</a:t>
            </a:r>
          </a:p>
          <a:p>
            <a:pPr lvl="1"/>
            <a:r>
              <a:rPr lang="en-CA" dirty="0" smtClean="0"/>
              <a:t>Prohibit large inter-basin transfers</a:t>
            </a:r>
          </a:p>
          <a:p>
            <a:r>
              <a:rPr lang="en-CA" dirty="0" smtClean="0"/>
              <a:t>Amendments (1997)</a:t>
            </a:r>
          </a:p>
          <a:p>
            <a:pPr lvl="1"/>
            <a:r>
              <a:rPr lang="en-CA" dirty="0" smtClean="0"/>
              <a:t>All appeals to Environmental Appeal Board</a:t>
            </a:r>
          </a:p>
          <a:p>
            <a:pPr lvl="1"/>
            <a:r>
              <a:rPr lang="en-CA" dirty="0" smtClean="0"/>
              <a:t>Link to Fish Protection Act</a:t>
            </a:r>
          </a:p>
          <a:p>
            <a:r>
              <a:rPr lang="en-CA" dirty="0" smtClean="0"/>
              <a:t>Amendments (2003)</a:t>
            </a:r>
          </a:p>
          <a:p>
            <a:pPr lvl="1"/>
            <a:r>
              <a:rPr lang="en-CA" dirty="0" smtClean="0"/>
              <a:t>More powers to RWM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7457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British Columbia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Amendments (2004)</a:t>
            </a:r>
          </a:p>
          <a:p>
            <a:pPr lvl="1"/>
            <a:r>
              <a:rPr lang="en-CA" dirty="0" smtClean="0"/>
              <a:t>More groundwater provisions</a:t>
            </a:r>
          </a:p>
          <a:p>
            <a:pPr lvl="1"/>
            <a:r>
              <a:rPr lang="en-CA" dirty="0" smtClean="0"/>
              <a:t>Water management plans</a:t>
            </a:r>
          </a:p>
          <a:p>
            <a:r>
              <a:rPr lang="en-CA" dirty="0" smtClean="0"/>
              <a:t>Amendments (2005)</a:t>
            </a:r>
          </a:p>
          <a:p>
            <a:pPr lvl="1"/>
            <a:r>
              <a:rPr lang="en-CA" dirty="0" smtClean="0"/>
              <a:t>Adjustments to rental rates and processes</a:t>
            </a:r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08221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British Columbia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Water Act Modernization</a:t>
            </a:r>
          </a:p>
          <a:p>
            <a:pPr lvl="1"/>
            <a:r>
              <a:rPr lang="en-CA" dirty="0" smtClean="0"/>
              <a:t>Process began late 2009.</a:t>
            </a:r>
          </a:p>
          <a:p>
            <a:pPr lvl="1"/>
            <a:r>
              <a:rPr lang="en-CA" dirty="0" smtClean="0"/>
              <a:t>Initial plan for legislation in 2012.</a:t>
            </a:r>
          </a:p>
          <a:p>
            <a:pPr lvl="1"/>
            <a:r>
              <a:rPr lang="en-CA" dirty="0" smtClean="0"/>
              <a:t>Extensive consultations</a:t>
            </a:r>
          </a:p>
          <a:p>
            <a:pPr lvl="2"/>
            <a:r>
              <a:rPr lang="en-CA" dirty="0" smtClean="0"/>
              <a:t>Regional forums, focus on First Nations</a:t>
            </a:r>
          </a:p>
          <a:p>
            <a:pPr lvl="1"/>
            <a:r>
              <a:rPr lang="en-CA" dirty="0" smtClean="0"/>
              <a:t>No scope for input after first reading</a:t>
            </a:r>
          </a:p>
          <a:p>
            <a:pPr lvl="2"/>
            <a:r>
              <a:rPr lang="en-CA" dirty="0" smtClean="0"/>
              <a:t>First reading, March 11, 2014</a:t>
            </a:r>
          </a:p>
          <a:p>
            <a:pPr lvl="2"/>
            <a:r>
              <a:rPr lang="en-CA" dirty="0" smtClean="0"/>
              <a:t>Third reading, April 29, 2014 (no amendments)</a:t>
            </a:r>
          </a:p>
          <a:p>
            <a:pPr lvl="2"/>
            <a:r>
              <a:rPr lang="en-CA" smtClean="0"/>
              <a:t>Royal ascent, May 29, 2014.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97404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Scarcity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Scarcity is the fundamental economic problem of having seemingly unlimited human wants in a world of limited resources</a:t>
            </a:r>
            <a:r>
              <a:rPr lang="en-US" dirty="0" smtClean="0"/>
              <a:t>.</a:t>
            </a:r>
          </a:p>
          <a:p>
            <a:r>
              <a:rPr lang="en-CA" dirty="0" smtClean="0"/>
              <a:t>Without scarcity, don’t</a:t>
            </a:r>
            <a:br>
              <a:rPr lang="en-CA" dirty="0" smtClean="0"/>
            </a:br>
            <a:r>
              <a:rPr lang="en-CA" dirty="0" smtClean="0"/>
              <a:t>need governance</a:t>
            </a:r>
            <a:endParaRPr lang="en-CA" dirty="0"/>
          </a:p>
        </p:txBody>
      </p:sp>
      <p:pic>
        <p:nvPicPr>
          <p:cNvPr id="2050" name="Picture 2" descr="http://m.c.lnkd.licdn.com/mpr/mpr/p/2/005/039/2a5/18d9c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005064"/>
            <a:ext cx="3978797" cy="260241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91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Energy Prices</a:t>
            </a:r>
            <a:endParaRPr lang="en-C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672881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77166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Trends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Concern for environment</a:t>
            </a:r>
          </a:p>
          <a:p>
            <a:r>
              <a:rPr lang="en-CA" dirty="0" smtClean="0"/>
              <a:t>Demands for </a:t>
            </a:r>
            <a:br>
              <a:rPr lang="en-CA" dirty="0" smtClean="0"/>
            </a:br>
            <a:r>
              <a:rPr lang="en-CA" dirty="0" smtClean="0"/>
              <a:t>participation</a:t>
            </a:r>
          </a:p>
          <a:p>
            <a:r>
              <a:rPr lang="en-CA" dirty="0" smtClean="0"/>
              <a:t>Diminishing </a:t>
            </a:r>
            <a:br>
              <a:rPr lang="en-CA" dirty="0" smtClean="0"/>
            </a:br>
            <a:r>
              <a:rPr lang="en-CA" dirty="0" smtClean="0"/>
              <a:t>government role</a:t>
            </a:r>
            <a:endParaRPr lang="en-CA" dirty="0"/>
          </a:p>
        </p:txBody>
      </p:sp>
      <p:sp>
        <p:nvSpPr>
          <p:cNvPr id="4" name="AutoShape 2" descr="data:image/jpeg;base64,/9j/4AAQSkZJRgABAQAAAQABAAD/2wCEAAkGBxITEhUUExMVFhUXGBcXFxYYGBgcGxcWGhoXFx4aGh4cHCggGBwlIBcXITEhJSotLi4uGR8zODMsNygtLiwBCgoKDg0OGhAQGiwkICQsLCwsLCwsLCwsLSwsLCwsLCwsLCwsLCwsLCwsLCwsLCwsLCwsLCwsLCwsLCwsLCwsLP/AABEIAOEA4QMBIgACEQEDEQH/xAAcAAEAAgMBAQEAAAAAAAAAAAAABQYDBAcCAQj/xABFEAACAQIEAwUFBgMFBQkAAAABAgADEQQSITEFQVEGEyJhcQcygZGhFCNCUmLBsdHwM3KCkrIWVHPh8RUXJDVTg6LC0v/EABkBAQADAQEAAAAAAAAAAAAAAAABAwQCBf/EACERAQACAgMBAQEBAQEAAAAAAAABAgMREiExQVETMiIE/9oADAMBAAIRAxEAPwC3vTGUjlykLxXCMBZtps08VcXBufX9or4vOLafHlPPnUtvif7D9ocwNCs/jHuMdnUfuPrv1l0nFMTRdWDA5SpupG4O9wZ0PsX2mGJU06hArINf1r+YfvNOHJvqfVGSmu4WiIiXqSIiAiIgIiICIiAiIgIiICIiAiJq8Sx6UULv6Ac2PQSJnQcRx6UUzubDkOZPQDmZRuKcReu2aocqD3aYOnx6nznzF41qr95UO2y8lXoP585WOO8VudDYDa0yZMk26jxppj0ce44FWy7Tn2OxzOdzNji+Lud5DmvY6RSv1NrfFhw7pQpX3dt/Lym92E7GVeKV+8q5lwqHxv8AnP5E8+p5DztN7sV7OsTjmWriQ1HDb66PUHRQfdH6j8L8u74DBU6NNaVJAlNBZVGwH9c5dSn2VVr/ACEF/sDwz/c6XyP84lliW6hVt+dqHEHXY3HXpJXC447yt4nBYjDVDSxKFGG9+Y6g7EeYmZcbaw1I5azFNNNkW2tNTEF+VzI81no1VqKbMpuPTax8ppYTiRXym9cOLnWc9xO0uu9lO0KYykGX3xo69DJucO4LjquFqCpS2tZl5MN/mORnXOz/AByniqYdSA3Nb6j1E2Y8kWhmvSapWIiWKyIiAiIgIiICIiAiIgIieKtQKCzEAAXJPIQPOKxC00LubKouT/XOULinEDVY1H0A0RPyj+Z5zd4txI12vqKS+6PzH8x/aU3tNxQDnYTHlycuoacdNdy88Z4sFG+p/rWUniXEdyTNTifFCxJvLH2L9m+Jx5WrXvRw51uffcfoB5fqOnS8UxptfSu9neAYriNfu6C6D33PuU16sf4DczvPZP2dYLBBWyCtWG9WoL2P6F2T+PnLDwTg9DCUlo0KYRByG5PVjuxPUzfmqKxDPNtkRE6ckRECK7Rdn6GMp93WW9r5XGjIeqn9tjOI9qeyOJwJJdc9G+lVfd8sw/AfXTzM/Qc81KYYFWAIIsQdQQeRnNqxLqtph+YqeIHqJKYbHKLW2l67Z+y1WzVcD4X3NEnwt/cP4T5HT0nLKlR6LlKqMjKbMrAgj5zPaml9bxK3U6oKgiZsJiKlJu9pnKyka+d+Y5jUyv4XHjcGTeDxCm1/LaVamJWeup9m+0orgJVslXkL6P8A3f5SxTiVWmWUgG2QhlPQ8jflLf2O7ZMbUsSfJah5Ho/l+r59Zox5d9Sovi13C/RES9SRPD1VFrsBc2FyBc9B1mvjuIJSyhjdnOVEGrOdzYeQ1J2EDbiRWM4uyKSKFQm9vEVRetyxO3mAZXzxTiOJpnuxTw5NxYJ3rAajMlXvFp66EHIZPGUbXWJV8PiMTTHd0yWItdcQSXF7XIZCcy76HXzm3X4hiiitTFGxPibxtYcyFGXXfS+nnHE2nYkTw7javVNFhlfLnQ3GWqml2QXzCxIBBGh2vvJHFYhaal3NlAuT/XORPSXqtWVFLMQFGpJ5Sh9pO0QdspJWmNl5udwT5dBNbjPGxiGtUYrT/Co/iT1lG47SIfP3pdQLLeZMmXl1HjVjxa7lP4viwIvsBOf8a4hUxFYUqKl2ZsqqouWY8hM1J8Rjaq4bCqXdt+ijmzH8Kjr+87b2D7BUOHJm0qYhh46pG191QfhX6nn0E48f2UZLxHUK/wBgfZXToZa+NC1a2hWlvTp+v52+g5X3nT4iaYjTPM7IiJKCIiAiIgIiICQPansnhscmWqtnHu1V0dfjzHkdJPRA/O3ajsTiuHnMQalG+lVRp/jH4D9POanC8aW8M/SVRAwIIBB0IOoI6Gcy7W+zXKTXwAAO7UCbA+dMn3f7p06W2lV8f4upk/VTOLZV38LCx+skMBQaoABYi1tN9P4yv0KrvVKVUZHXRlIIIOm45S4cCw6LZdRc3Gvu+XmNpnmq/f2G7gsdjUXLTqNZdMpyk2HS4N/hJDB9r8Qtw6rUtyIyt9NPpPTV1VcrKT57/wDQzFXpCqVemQxBAzDcjof5eXwk7tHkudVn2HzGcVoYjEUqzpZ0RqeV7MoVirFh0YFV5a262Bk8Biq9eozOERltTJRswp2AYhGIFybgk2sPCNSDKfx3iFDDl1YkHQrprruNeUx9lKNDFKzitinrK5dkU1Bpe9iyNe1ydRYnQG4AmrDk31ZRlx8e4XftJ3dBFJvVrVGCUEqMSHqnYeSjVieQBm/iKOIVUKe6NWCWDnTcBlIb00PmdpWsFw3BpVzKr1a49+9V6hoGowp5Vzm9M+PYWJsek6FLZ6VKZxOrUfXD4zJWK2W1MVG0sfEmvhOzFVBHlNhMeaTr3ipTaoQBlYrmb+66re+2l7k20Nr2kIASQBc7m28hu1nZ5MbSVHAOVw4uWHIi2ZTmXe+nMCRs0jcZZLVFZbKTUpm50cggjTdWFwR536Sv8e4pVrEO4+7PuAHQD9zNvtuGw2DXPkDFglwSzN4TcklR06Tl3D+09Wkz5fEhupU7Ec5m/wDRM2njDRhrERtZ8Quhbn/QlR46Wy+G5kz/ALQUjQJfwOASANb3NgvlYc+s08VS7ympAPjNl9dv3mSkTE9tMz107B7OOx9Ph+GA0NeoA1Z+ZO4QfpW9h53POW2avCnvQpHrTQ//ABE2p6TzyIiAiIgIiICIiAiIgIiICIiBWu2nZsYmn3ieGvTF0YaZwNTTbqDyvsfjOfUONFly5VbpcWIPqP4Sy+0rtBUt9kw+7f2tQEeAb5LcyRy9BzNuXYRaoQuSAAbZmPvm/wCDmx1vpOcmGZjlCzHkiJ1LoWCqVnFgwVj5XzAdPT1nji3FDhE7x+7z7aH39tGXz018pQ07YVqa2FjyB/f/AKSv47GPWLNUbMTrbUW8+hmeKSvm0Qk+1XHTi/H3eUE9dv8AlPPYLjL4THUHU+FnWm46o5Cn5XBHmBNDhuDq1QFCsbtYAAnMdwAANTrsJ3Ls97MsFRahXKP3iKrZGfMgqAA32ubHUa20lta68VWtv1cjgKXed73ad5tnyjNb13PObMRLVJERAp/tL7MVsdQRaDKHRicrGwYEW35EafWfnpaT5u5JsVLCp5WJzfy9bT9aymdvOwlLG02NLu6Fa+Zqvdj7wAaioRYnkb+U4tXfbuttdPzviRmYBduQ5ADmZJcJr1qrClTfwpd9SR7ovpbbW208Yrg7rVqUqBNbKxVqgUgG2hsLk5b3sefTlLN7PuBNUq5cpTxACpUQjxAEkIDucubT4nacRXaybOvezPEvU4bhzUvmCsmp1srMq39VCmWiQS4NaAQ0kVRSUCygAvTAylT1I8JHmtucmMNiFqKHQ3U7H+tjytyl2lDLERAREQEREBERAREQEREBNHjHFaWGpmpVNhcADmzHZVHMmb05t7QOJLWxNPC1LpQpuhqEC7s7qQoXQ+EBtdN/SdVjcolTqmDWomJrVahuVLFTqGd2IN2RtLXAvfp8NDhuIo18tLRHfJRpm7Gply+6gOl2KhW16bSd7acHWlTqGj92q5AaajSqpsucOuzWOo5gddZYfZPw1VAK0siqC5LOzEu10UC/u5UBJ695fnLpnUbQ8N7IKP2Yp3lq5bMHAIQaWyZbk25ltydfKanZX2SZHqHGFCtrUxTY3uSCWJKgbC1rHfynWYmeY3O3e0dwPgtHCUhSorZbljc3JY2FyetgB8JIxEIIiICImC7F7ahQNdNGv0Plb6wNd+IA1TRS2dQC5Oygi4058vnz2ijTrat3mYE3VWUAFbbGwuDf10tcTcZdbj4+ms8YQ+Bb75Rf1tJEfiX0CtQGYt4ASpGcBmB+AUmZU4beh3bNY6kMu6te4IvzGkz18NdgbXvobn3RY6r0N7TYpJlUC5NgBc6k25k8zGxDJiDUpqrDLVUHvEIsbrYkr1UkaMNDeeeC4sCoUA8NXNUVhopqCwqqBy18XmS55a++01FhT7+mBnpeI3Nr0/xgkAm1vFbqo6yM4jWFFbgqalK1dAATdAPvQoBvZkLKD1INtLTr2ELbE803BAI2IuPSepwkiIgIiICIiAiIgIiICcpxmEqVsRWxFRkDL/ZobeKoVKrTvyVVy3axt4jynVpyepw6s+MqsiUamFdmtVqD3KhcrkIIufFmOnLneWY0Sn34UuIVmp+FGpFUGVNVJJz8zryAHrroKrguEYlcXTxD4qlRonIGcBVy0ggUbeBXLgKbXF7DyPSMHgaVbDUxUQENTRjuCDlBuGFmUg7EWtYbSrKtKvk71u7ahWZymYZxTbPRSq5Ouds5qdL2BuRczEjoFGsri6m41HxBsR5GZJhwuHWmuVdtSSTckk3JJ5kmZpUkiIgInjvBteO9XrCdPcTx3g6wag6j5waYcbUqAL3aBiWANzYKupLfQDS+8+4TCLTGmp5k7nUn9zPbFaaE7KoJNh6knT4zIrXFxsYQ+xEQPNQCxzWtbW+1vOUeh9ziBSCVKiVKroavvBKHdrlXNsFBLKBvpr1mXtZxfE06xTuHakLFWUXDaC4v+YEnQ8pGU8diWtaiy3/NYfvKrZuM60tjFuN7Xbs7XL4encksoyMTuShKEn1y3+MkpzPivEa6BWylG5Mtj87Sb7OdsQ5FPEWVjoH2BPQ9D57RXLEzqS2KYjcLjERLVRERAREQEREBERASgcJpXxFa4y5Kr92M1rgVXVASdxmFQ8yLDlll/lcfC5cU4NZggArrSyC12zhjm3bxXYjlmXrOqyiWDh/EMyCm/wB0+5VtzYkkqNxY6i42HTWaGKwAqVjUJULU7pM2W9TKalNbDOt0zXa5A5LfWeMJiTRxDfamZmqCna4sA5vTBJXZSdFJ1ux1PKfVVqtqUzroQp8QuOfQ+6wI5qJ3PQnYmvhah1Vj4hz5svI/sfMec2JUkiIgYPswve8DCi1tf6IP7TPEaTylgOFGu+v87zzWwlxYMV1335g8/S02YjRykiIhBERArXbelUNNGQjRrZSbZr21BOlxY79ZUnq4wDRPhmX+IJl17Y4NamHJZyhU3VtxmOgBHSc8fB4pdaddWPrp8QRMuaP+mnF40eN8XxQa1WiVXTY3v8pgpVVfkR5HrNfi+IxiVPvmUnkFa4t5zTPF2vqvy6yvSzbpnZntM6KEqEOo0XXxAdNd/wCtZZqfaPDndivqp/acj4G9YkkLpa5LWsPIdTJun3gtew/r1nUZbV6cWx1l02lxOi2gqKfjNucqfEt+JQZlwnFaq6JXZfIaj5G9pZGf9hXOL8l1CJzn/aPFf+uP8i/yidf3q5/lZ0aIiXKyIiAlYxdVzXqFwbUyFQ2AAVwrZRzbMQlydspEs8jseCK1E+EKc4a+5IGZQNNbWY/OTWRohFveplNRyBkIFwQFBUdVsCfjMnE+Fd6FtVekVIIKBdbcjcXtYkadTPvFSAgdUBKsoVm0sSwBNyL/AC8plXGhbiqVXne+hvyHO42nUzrs0jqdCtSc2fvaRJqINBWpkkB1W5syahrctVsfCBrYLtDVrIa2HrUqlMXBovRdawZL50J7wZW02KaecmqeIo1fCtQM2+hGYW5iVqvwmhVx7U2AWqoo1mqoAruGGJp+IjclVyX0NifKImJJiYXlTcXE+z4osLDYT7OAiIgIiICIiAiIganFsOlSjUWoMyFTcXttrvyOm85vU7HDulaljCtVlDFGIZBfzFiBy5y79quIpTRab1BTFYlSxG1O3it5m6qOfi8pHcOrYMUDWSiBh6S3Wy3LZQAABzOwAHUCOETHcJi8x44j2iwWPw9QjEIw/WPEpXkQw0sfhIf7e3Jzfyn6c4Jwxk72pVOZ6zBmXTLTQCy0l6hdSTzLMdrAblPhlBSStGmCdyEUE+ukrnHHx3/SX584DxQhcxpV3tu3iZR8ANJs47tkahsFK8r2tP0GlMAWAAHQC0g+OdkMHitalIBvzp4W+Y9743nE4YdRlcYw/Fqh1NiDzG8kcPxROdr8/LymXtT7KsTRvUwj98v5PcqD/wCrfT0nO8a9ekclRHRujgg/WVzidxeJdK+30uv1ics+3P8AmiR/NPN+vIiJsZSIiAmvjsMlRCr7b3BsVI1DA8iOsy1aoUXY2ErvGONKQRew6cz69PScWvFXVaTZr41hbxNny/iItcA3F1GlwedvOwkXWc1AQ2YUzz53mKvjgNT8jI3FcUpkeNi36BoPif2mS+SbetdKcfEf9rTDVw+GSrWZb2a5KrcEG/U6nTWTXEeK1GWjjiCtWhnWth1PirYdsrFhb8VMjOBzyt1lb4lx6sVyUtM3hCAWFuWu81eGUqmGYV8TUYEEFUvoWFiL35XGwnWLJNUZMfJ23hfEFq6Bg3hR1YbOj3s30O3l1tN13ABJIAAuSdgBzM5h2VxndClic60MIz1QafdkgO1h92wNqaO2uUgguumrAS3cVqNivulXNSJAcWPi1v4zayppci+ZttL67YjfbHPXTPwTilWrUfMpCEkoLe5TAGUufzvq2XkGHnJyafCcEaNJULlyLlnO7MxLE25C5sByAAm5EhERICImDF4tKasWI0Uta4uQASbD4QM8ShYb2jr3gFWjkQnRg17DzFhf4Sd7V8VZaGTDOvf1wVotuFva9TTcKDcdSVE5raLeOrVmvqqYh/8AtPidRd6GE+6Tw6NUJBqOGPQqE0/Kess+Hpd5iO4pgJhsKUL5WH3lewdaZA2VAVc33LJyvNHCYY4OjTwmGRRiao962YUx+OvVJIuATtuzEDqRYeA8GpYSiKVK9rs7Mxu1SoxuzuebE6/TYSyZcQkYiJykiIgJo8U4Nh8QuWvRSoOjKDb05ib0QKh/3ZcK/wB1H+ep/wDqJb4kahO5Inl3AFyQB1Mi8TxtdqYzHrsv/ORa0V9IrM+JViBqZHYjiyjRPEevIfzkHjceTrVe/ly+UrfFe0gW4Bme+f8AF9cP6mO0XG+7BYkMRsOQ9BKHg+033jVKgvbYSN4zxvPe7SO4VwzF4xsmFpMy/ie1lHqx0+EpiJvO124pCQ4r2pQnUMfIG3zkJW7SEnwqB63Mtz+xzHEX7yhfozvf6IQPmfWQXEPZjxOlf/w+cdabK1/QXzfSXRhiPVU5t+Iyjx973F78rWm3VpVqhFTEZyL2tm8QHodjzt0vI4dn8Z3gpjDV1Y7KKb3J9bTqfZPsBjCA+MyjTRc16jc/G2q6addtestpSu3FrzpZeFYpamGSn3NBqYpKHww97u7WzZX/AAm2x33zX3s/B6FFKKrh1VaWpULtqST8bk3vre8o+OL0UCItUopDrWoBAVOo8SgeLUm4OYHy3mbgPHclPvGYBs+WpkoVFpvf3WKDM1J9gWta+42mma9dKNr/ABK9jOP5kU0dz+XIznyVGdSed7205TDQ7R1S4XJTY/jpktSqqLbqj3FQeYNh1nPGU7WeeatQKCzEAAEknYAakmRtLtBhySHfu2GhSp4SDv6H4Eyv9ruOmphq60UYoPCao2vobDTxA7XvznNtxEymO503eNdsaVOmGokVWJtbXT12M5px3ir4iszHQtpYbHoup6dZDtj0VLmqQ4vZLH6nlzEhcdxd3voovbUC1rDL/C3ymO1rX9a60rVNYen3isQwCre5J0WwuBfz5S4ez7jVA0atU5qtWmUo0qQN2YtmNNVH4fFnF9ANSTpOSfamWmwvo3L0kv7K8d3XFMMSdGfIf8atTH1cSzFHGVeadw/Q/Z7hj0172uVbFVQvfMvuggWCJ0Rfqbk7yXiJoZyIiAiIgIiICIiBT8TVJ8VZyei/yG0rnFe0ioCFsBIPjvaPU6yicT4qWO883u09N2oj1P8AF+1LEmxlebiFWswRAzMxsFUEkk8p97Odn8Tj6vd0Ev8AmY6Kg6seX8Z+gOxPYXD8PUEAVK5Hiqka+YQfhH1M0UwwqvlUzsZ7JybVuIE8iKAP+sj+A+fKdYwmFSkgSmiog0CqAAPgJmiaYiIZ5mZIiJKHyCJ9iBFDgxDXGIrgflvTK26ZTTtb6z3i+CUquUvcshur3sb+YHhYeRBEkok7kVup2fXMc9IOfwsGYKB+oF7rboCQeg2EbxHgYDrlw+JDLdlqI9OogboFqOTrfmBLtEnlKNOe0+DUqzn7TS79mygA0e7qAeeiqiaEnU3J5SQ4h2ZxRwrUqdWlTXKbUFpXBIuQBULBhfQXt8JcokWncaTHT8o1FsxzX3O88PUF5Pe0XhjYXHVaZHhY95TPVHJI+Ruvwle+xk6gHzmTWp7aotuOkfiXNvjaXj2GcI77iPesLrQQv/jJCr+5+Ep2PwxzZVG12P0nefYfwH7Pw8VmHjxJ7zz7sXCD6sf8UtoqyOiRES1UREQEREBERAREQPyJisezmW7sJ7N6+OIqVCaVC+rEeJ/JBz9dh57S6dhPZSqZauNAJ0IojW3988/Qf8p1dEAAAAAGgA0AHQSquPSy19tHgfBaGEpClQQIo+bHqx5mSERLVZERAREQEREBERAREQERECje1Xsz9qoLVRc1Shc2G7Uz7wHUiwb4HrOdcFwilC1tuv5Z36cc7S8PNDiFWioslZe8pjkAdx8GDfC0z5q/YXYrfFMxFA1KpC2AYEXnZvZZxcVsClM6VMP9y48l90/EfUGc6bhDIqtbW8sPYXEjDY/uyfDiUt/7iXYfMZvnOcVtW07yV3G4dUiImpmIiICIiAiIgIiICJq1sQwawAtpMX2trcvkf5wN+JrHFWtoTfp8Z8GM/SYG1E1Ptn6TvPRxf6TA2Ynim9xe0+Cr5QMkTH3nlPSteB6iIgIiICIiAnOva5SNP7LihulQofRvEP8AS3znRZW/aLw/v+H11A8Sr3i+tM5zb1AI+M5tG406rOpVqtiFqUg6jwkXt+0qfaGsVyVaej02DKejKQR9RMXZvifhCk6chM/aSmMhtz1mSWmI+OzcF4iuIoUq6e7URXHlcaj1BuPhN2cx9iPG81GrhGPiosXp/wDDc3I+D3/zCdOmys7jbLManRERJQRNVscov4X0/SddL6dZ8/7QX8r/AOUwNuJq/bl/K/8AlPl/P+PSExoNvC+tvwnn16QNqIiAiIgIiIHwbz7EQE+T7EBERAREQEREBERATU4t/YVf+G/+kxED86cF5S08d/sh6D+BiJi/Wv8AGp7Hv/NT/wACp/qpzvERNOP/ACz5P9EREscEREBERAREQ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4" descr="data:image/jpeg;base64,/9j/4AAQSkZJRgABAQAAAQABAAD/2wCEAAkGBxQSEhQTExQWFRUWGBwbFxgYFxwfIBwaGxwYICAbHRwaHCggGholHxgVITIhJSkrLi8uFx8zODMsNygtLisBCgoKDg0OGhAQGywkICQsLCwsLCwsLCwsLS0sLCw0LCwsLCwsLCwsLCwsLCwsLCwsLCwsLCwsLCwsLCwsLCwsLP/AABEIAOEA4QMBIgACEQEDEQH/xAAcAAEAAgMBAQEAAAAAAAAAAAAABQYDBAcCCAH/xABFEAACAQIEBAMFBQUFBgcBAAABAgADEQQSITEFBkFREyJhBzJxgZEUQlKhwSNisdHwM3JzguEWVJKissIXNVODk9LxFf/EABkBAQADAQEAAAAAAAAAAAAAAAABAwQCBf/EACERAQACAwADAQEBAQEAAAAAAAABAgMRIRIxQVETMiIE/9oADAMBAAIRAxEAPwC3vTGUjp0kLxXCECzbTYp4q4uCCfj+k/a+Mzi2nz6Tz51LbHE9yNzDmBoVn849xjsyj9R/r3l1nFMTRZWDA5SpupG4PcGdD5L5mGJU0qhArJv+8PxD9Zpw5N8n2oyU12FoiIl6kiIgIiICIiAiIgIiICIiAiIgIiavEselBC7/ACHUnsJEzo9nEcelBC7mw6DqT2A6mUbinEXrtmqHKg91AdPn3PrPOMxrVX8Sodtl6KvYfz6ys8d4rc6GwG0yZMs25Hpppj0/OPccCrZdBOf47HM53mfi+LzHeQ5r2OkUr9Ta3xYcO6UKV93bf09Jv8icmVOK1/Eq5lwqHzt+I/gT17noPW03uSvZziMcy1cSGo4bfXR6g7KDsP3j8r9O74DBU6FNaVJAlNBZVGwEupT7Kq9/kIL/AGB4d/udL6H+cSyxLtKtvnahxBk2Nx/CSmFxx3lcxOCr4WoaWJQow3v1HcHYj1EzLjbWGpHxmGaabIttaamINT1MjjWejVWqpsym4/kfSaeE4kV9Ju3FQXOs57E7S69ypzCmMpBl99dHXsf5SbnDuC46phKgqUdrWZejD+Y6Gdc5f45TxVMOpAbqt9R8RNmPJFoZr08ZSsREsVkREBERAREQEREBERARE81agUFmIAAuSeggeMViFpoXc2VRcn+usoXFOIGsxqvoBoi9h/M9ZucX4kcQ19RSX3R+I/iMp3M3FANb2Ex5cnlyGnHTXZeOM8WCjfUylcS4juSZqcS4pmJN5Y+S/ZviOIFa1e9HDHW595x+4D0/eOna8UxpvfSu8u8AxPEq/h0F0HvufdQd2P6bmd55S9nWDwIVsgrVhvUqC9j+6uy/x9ZYeCcHo4SktGhTCIvQbk92O7Me5m/NUV0zzbZEROnJERAiuYuX6ONp+HWW9vdYe8p7g/psZxHmnlHE4EkuuejfSqo09Mw+6fjp6mfQc81KYYFWAIIsQRcEdiJzasS6raYfMVPED4iSmGxwFrbS9c5+y1WzVsD5X3NInQ/3T0PodPhOWVHei5p1UZGU2ZWBBHyMz2ppfW8SttOqCoImfCYh6LCrTOVlI19b9R1GplfwuPG4Mm8HiFNr+m0q1MSs9up8t8yiuAlWyVegvo393+UsU4jVpllIBtkN1PY9DfpLhydzkWtSxJ9FqHoez+n7317zRTLvkqL4tdhfoiJepInh6qrYEgXNhc7nsO818dxBKWUMbs5siD3mPWw9BqTsIG3EisZxcopIo1Cb28xVR8SxO3qAZX24pj8TTPhhMMTcWCeKwGvmWr4gp66EHIZMVlG11iVbD4jEUx4dMliNxiCSwva5DITmXfQ6+s3MRxDElEamKNifM3naw62UZdd9L/WPE2nYkTw7jYqVTRYZXy50NxlqJpdlF8wsSAQRodr7yRxWIWmpdzZVFyf66yJ57S9VqyopZiAo1JMofMnMQdsputMbL1f1Pp2E1uM8bGJa1RitO/lUfxJ7yi8dpEPn8UuoFlvMmTL5cj01Y8Wuyn8XxYEZtgJz/jXEHxNYUqKl2ZsqqouST0Amek9fG1VwuFUu7b9gOrMfuqO/6ztvIfIVHhqZtKuIYeeqRtfdUH3V/M9ewnFi+yjJeI5Cv8geytKGWvjQtWtutPdKfx/G35DpfedPiJpiNM8zsiIkoIiICIiAiIgJA81cpYfHplqrZx7tRdGX59R6HST0QPnbmjknE8OOZgalG+lVRp/nH3T+XrNPheNLeXafSdRAwIIBB0IIuCPUTmXNvs1yk1+HgA7tQJ0P+GTsf3Tp2ttKrY/xdTJ+qkcWyLv5WFjJDAYc1AALEAW030/jK/Qqu9UpVRkddGUggg6bg7S4cCw6rZdRc3Gvu+nw2mear9/Yb2Cx2MRctOo1l0ymx0Ha4N/lJDB8311uHValuhGU/lp+U9NXCqFZSfXf+jMVekKpV6ZDEG2YdR2P8vT5Trdo9S51WfcPzG8VoYjEUazpZ0Rkyv5lysVYsD0YFV6a276GTwGKrV6jM4RHXyEo2YJYBiEYgXJuCTaw8o1IMp/HeIUcOXViQdCunfca9Ji5UoUcWrOK2JqVlcuUU1Bpe9iyNe1ydRYnQG4AmnDk3yyjLj8ewvHMnh4dFJvVrVGyUEqMSGqHYeijViegBm/iKFdVQp7o1YJYOdN7MpDfDQ+p2lawXDcIlXMqvVr/AH71Wc0fEYJlGc3pnzbCxNj2nQpbPFSl8Tqu+uHxeSsV8tqYqNpY+anr5TsSqgj0mwmPNJ08VUptUIHlYjM3911W99tL3JtobXtQQAkgC53NpDc2cvJjaS03AOVwwuWHcWzKcy7306gSNmkbjLJaqrLZSalM3OjkEEabqwuCPW8r3HuKVK5DuP2Z9wA6D/WbfO6thsGufIGLBbgklvKbkkqO3brOXcP5nqUWfL5kNwVOxHWZv/RM2nxhow1iI2tGIXQt1lR46Wy+W5kz/tDSNAl/I4BIAN73Og9LDr3mliqXiU0IB858syUiYnrTaeOw+zjk+nw7DAe9XqgNWfrfog/dW9vjc9ZbZq8Ke9Cke9NT/wAom1PSeeREQEREBERAREQEREBERAREQK1zpy2MVT8RPLXpi6MNMwG6N3B6X2PznPcPxosuWyt2uLEH4j+Es3tL5ge32PD7v/auCPIN8tupI6fAdTbl2EWqELkgAG12Pvm/3Bux1vp2nOTDMx5Qsx5Ijkug4KpVcWDBWPpe49Ph8Z44txQ4RPFfw8+2h97bRl+mvpKGnOFWmthYjof1/wDyV/HYx6xZ6jZidbai3rbYzPFJXzaISnNXHTi/P4eUX7/1pPPIXGXwmOoVF91nVHHdHIB+lwfiBNDh2DqVQFCsbtYAA+Y7gAAanXYTuXL3sywdFqFcq/iU1VsjPdRUsNdrmx21tpLa116VWvv2uRwFLxPF8NPE2z5Rmt8d+/1mzES1SREQKf7S+WKuPoItBlD02JysbBgRbfoRp+c+elpPm8EmxUsKnpYnN/L6T61lM585Ep42mxpeHQrXzNV8MecAbORYkbG+u04tXbuttcfO+JGZgF26DoAOpklwmvWqsKSP5Uu+pt7ov021ttMeK4Oy1alGgTWynKzhSBpvYXJy3vY9e3SWb2fcCapVy5SnmAFSolvMLkhQdzlzafM7TiK7lZNnX/ZniXqcNwxqXzBSpudbKzBb/FQp+ctEgkwYw+Q0kVRSUCygDOg8pU9yPKR6rbrJjDYhaih0N1Ox/rY9LdJdpQyxEQEREBERAREQEREBERATR4xxWnhqZqVTYXsB1ZjsoHUmb05t7QeJLWxNPCVLpQpuhqEC7MzghQuh8oDa6b/CdVjcolTqmDWomJr1ahuVLEHUMzMQbsh6XAvft8o/huIpYjLR0R3y0qZuS+XL7qg6XYqFbXttJ3nTg60adVqP7NVyg01GlRdBnDps1jqOoHfWWH2T8NVQCtPIqgsSzliWa6qBf3cqA37+L6y6Z5ty8t7IKP2Yp4lq5bMHAso0tky3OnUtuTr6TU5V9kmR6hxhVltamKbG9ydWJIA2FrWO/pOsxM8xudrNo7gfBaOEpClRWy3ubm5JNhcnvYAfKSMRCCIiAiJhuS9tQANdNGv2Ppb84Gs/EA1U0UtnUAuT90EXGnXp9flFKnV1bxMwJuqlQAVtsbC4N/jpbSbpXW4+fw1mPCHyLffKL/SSI/EvoFagMxbyAlSMwBIPyCkzKnDb0PCY2O4Zd1N7ggnqNJsV8NdgbXvvc7Cx1Xsb27TPSTKoFybAC5NybdSepjYhUxBqU1VhlqqP2ikWN1sSR3UkaMNDefnBcYBUKAeWrd1YCymoLCqoHTzeb1Jc9NffM9JhT8emBnpa6m16f3wSATa3mt3Qd5GcRrCitwVNSlasgAJuoH7QAA3s1MsoPcg62nXuELbE80nuARsRcT1OEkREBERAREQEREBERATlOMwlStiK2JqMgZf7NDbWoVICZuiquW7WNvMek6tOT1OHVXxlZkSjUwrs1qlQe45cjIQRc+bMdOnW8soiU+/ClxCs9Pyo1LKgypqCSc/U69AB8ewquC4RiFxdPEviqdGicgZwFXLSCADbyK5cBTa4vYeh6Rg8DSrYamKiAhqak6kEGwNwwsykHYi1rdJVVWliMnjN4bYesXK5hmCNmppVctrnbOana9gbkXMxJp0GjWVxdTcaj5jQj0MyTDhcOtNcq7akkm5JOpJPUkzNKkkREBERAREQNbG1KihfDQOSwBubALrc/kBpfefuEwi0xpqepO51J/Uz2xWmhOyqCTYfMnT5zIrXAI2MkfsREgeagFjmta2t9reso2H/AGOIFII9RKlV1NTcJR8Ncq5tgoJZQN9NZm5t4viKdY0/AdqQsVZRcNoNL/iBvobaSLp47ENa1Flv+Kw/WVWzeM60tjFuN7XflzEF8PTubsoysTuShKk/PLf5ySnM+K8RroFbKUboy/rb9ZN8uc5ByKeIsrHZ9gT2PY+u0VyxM6lFsUx1cYiJarIiICIiAiIgIiICUDhVK+Ir3GXw6reH5rXtUcICTuMwqHqRYdMsv8rj4XLinBqsEA8ZaeQWuc4Y592812I6Z17zqsolg4fxHMgpv+ybchtzqSSo3FjqLjYdtZH4rACrXNQlQtXw1zZbvlNSmtvOt0zXa5A6LeeMJiTQxDfamZmqBLXGgc3QEldApPuk63Y6npYFVaralM6aEKfMLjr2PusCOqidzwTsTXwtQ6qx8w6916H9D6ibEqSREQEREBPFVSRYHKdNbDv6/Se4gIiICIiBWueKTmmjIRo1spNr3tqCdLix37yovVxYGifLMP4gmXbnHBrUw5LOUKm6t0zHSxHac8fB4lNadZWPx0+hEy5o/wCmnF6aHG+L4kNarRKr6Hf6TBSqq/Qj0PeYOL4nFJU/bMpPQK19JpHi7X1H0lelm3TOWeZnRRTqEOo0XXzW7a7/ANayz0+Y6B3Yr8VP6TkXA3qsSQultS1rD0F9zJynnFr2H9fGdRltXji2Osum0uJ0m0FRT85tzlT4k/eUH+vSZcJxWquiVmX0Go+hvLIz/sK5xfjqETnP+0mJ/wDXH/xr/KJ1/ern+VnRoiJcrIiICVfGVXOIqlwbUyFQ2AsrhTlHVsxCXJ2yES0SOx4IrUDoFOYNfckC6gadLMfrJrI0Ai3vUymo5tlIFwQFBUd1sCfnMnE+E+KFtVekVIIKBenQ3F7WJGncz94qQEDqgJVlys2liWAJuRf6ekyrjQtxVKr630N/zuNp1M66aR1OhVo1DZ/FpE50G1VLkZgtzZk1DW6aix8oGvgeYalZDWw9alUpi96T0WWqGS+dCfEGV9NimnrJqniKNbyrUDNvofMLdRK1X4TRrY9qbDLVUUqrVUAVmDDEJ5iNyVXJfQ2J9IiYkmNLypuLifs/FFhYbCfs4CIiAiIgIiICIiBqcWw6VKNRagzKVNxe22u/Q6bzm1Tk0eEjUsYVquoJRiGUX9RYgdOsu/NfEkpotJ3FMViVLEbJbzEfvG6qOt29JH8OrYQUDWSiBh6S3Wy3LZQAAB1OwAHcCPCJjsJi0x6cR5iwWNw1RhXVh++PMpHQhhpY/KQ3289HN/SfTvBOGFPFqVTmeuwZl0sigeWkO4XUk9SzHawG5T4ZRUkrRpgnchFF/wApXOOPjv8ApL574FxQhcxpV3tu2rAfIDSbWO5yNQ2Clel7Wn0GlMKLAADsBIPjnJ+ExetSkA3408rfUb/O84nDDqMrjGH4tUOpsQeokhh+KJ1tfr6TNzT7KcRRvUwj+Mv4fdcf9rfl8JzrGtWpHJUV0bs4IP5yucTuLxLpX2+l3/OJy37c34okfzT5PryIibGUiIgJr43DLUQq+29wbFSNmB6Ed5lq1QouxsJXeMcaBBW9h26n+u04teKuq0mzWxraeZvEy/eItcA3F1GlwetvWwkZWc1AQ2YUz163mKvjgNT9DI3FcUQjzsX/AHBoPmf0mS+Sbe2ulPH0jvtaYWuHwyVazLexuSouCDfudTprJviPFajLQx5BWrQzrWoKdatBspLC33qZGcDrlbvK3xLj1YrkpaZtAgGlumu81OGUnwxGIxNRgVIKpfci1r36XA0E6xZJqjJTydu4XxBaosGDeVWVhsyPezfHQ7frabruACSQABck9AOs5hypjPB8LFZ1oYRnqA0/DJAZre4wNqaO+uUgguumrAS3cVqHFfsVGakSA4sfNr942stPS5F8zbaX12xG+sc84zcE4pUrVHzKQhJKC3uUwBlLH8b6tl6Bh6ydmnwnBeDSWmXNQi5Zz1LEkm3QXNgOgAE3IkIiJAREwYvFpTVmYjyqWtcXIAubD5QM8ShYb2jr4gFWjkQnRg17D1FtflJ3mvizLQyYZ18fEC1BtwL2vU06KDcdyVE5raLenVqzX2qeIf8A/qcTqLvQwn7JPLozkg1HDHsVCafhPeWjDUvFxHgUwEw2FKl8rDz1rBlQgbKgKOb7lk6AzRwmGOCo0sJhkUYmqN7Zgg+/XqEkXAJ23ZiB3IsPAODU8JRFKle1yzMxuzuxuzserE6/lsJZMuISMRE5SREQE0eKcGoYlcteilQfvKDb4HcTeiBT/wDwy4Z/uw/43/8AtP2W+JGoTuSJ5dwouSAO5kXieNrtTGc99h/rItaK+yKzPpKs1tToJHYjiyjRPMe/T/WQWNx5OtVr+nT6SucV5kC3AMz3z/i+uH9THMXG/DBYkMRsOg+AlCwfM37RqlQXtsJHcZ43nvdpG8K4ZisaxTC0mZfvPayj4sdPlKYibztduKQkeK80oTqGPoDb6yDrcyXPlUD46y3v7HMaRfxKN+zO1/8AlQgfU/GQXEPZjxGlf9h4g702VvoL5vyl0YYj2qnNv0jKPH3vcXv0tNqrSq1CKmIzkXtbN5gPgdj1tI4cv4vxBTGHrKx2UU2ufnadT5T5AxZAfG5Rpoua9Q/3m1XTTvtr3ltKV24tedLNwrFCrhkp+DRamKQD4ce9k2zZX+6bHQ7/AIu9n4PQopRRcOqrS1KhdtSSfncm99b3lHxpaigRFqFEIZatAICDqNVA82pIIOYH03mbgPHclPxGYBs9qmSg6o9/dJQZmpvsC1rX3G00zXnFG1/iV7GcfzIpo6k/hyM3wVGdSet7206TDQ5jqFwmWmx++hJp1F03VHuHHqGsO858ZSs881agUFmIAAuSdgBuT6SNpcwUCSHfwmG61PKQf4H5Eyv83cdNTDV0ooxQeU1Rt0OmmoO179ZzbcRMpjs6bvGucaVOmGokVWJtbX8xoZzPj3FnxNZmOhboNvRdT279pDtj0VLmoQ4vZLH8z06iQuO4u730UXtqBbYW/hb6THa1r+2utIqmsPT8VGIYBVvck6CwuBf16S4ez7jVE0atU5qtWmUpUqYN2bNc01Ufd82cX0A1JOk5L9qZabC+jDb4SX9leO8LimGJ2Z8p/wA6sg/NxLMUeMq807h9D8vcMemvi1yrYqqF8Zl2BA0ROyLr8TcneS8RNDOREQEREBERAREQKfiapPnrOT2H8htK3xXmQICFsBIPjvMep1lF4nxUsTrPN7aeN2orHU9xfmlmJsZX2x9WswRAzMxsAouST0sJ+8ucv4jiFXw6CX/Ex0VR3Y9P4z6A5J5FocOUEAVK5Hmqka+oUfdH5maKYYVXyqZyX7JybVuIH1FAH/rYfwH16TrGEwqUkCU0VEXZVAAHyEzRNMREM8zMkRElD8gifsQIocGIa4xFcD8N6ZW3bKadrfnPeL4JSq5S92ZDdWvY39QPKw9CCJJRJ3Irb8vrmJemHP3WDMBb1Be627AkHsNhG8R4GA65aGJDLcrUR0dQ3YJUcnX1Al2iT5SjTntPg1Os5+00vHZrAA0Mjj46KqpoSdTcmb/EOWcScK1KnVpU1ym1FaVwSLkAVCwYE6C9vlLnEi07jSY4+Uai2Y5r79ZjdxeT/tF4Y2Fx1amR5WPiUz3RySPobr/lle+xk6i/rMetT1qi244j8S+nztLx7DOEePxHxWF1oIW/zkgL+p+Up2PwpzZVG1yfynefYfwH7Pw8VmHnxJz/AOQXCD82P+aXUVZHRIiJaqIiICIiAiIgIiIHyHisezmW7kT2b18eRVqXpUL6sRq3og6/HYflLryJ7KAmWtjQCdxRH/eevwH+k6uiBQAAABoANgOwlVcellr7aPA+C0cHSFGggRB9Se7HqZIREtVkREBERAREQEREBERAREQKN7VeWftVBayLmqULmw3KH3gO5Fg3yPec54LhAULW279p3+cb5l4ecPxCtQXRKy56Y6AHcfJg3ytM+av2F2K3xTMRQNSqQtgGFp2b2WcXFfApTOlTD/snHovun5j8wZzt+EMiq9tb/wBfKWHkXEjDY/wyfLikt/7iXI+oz/Wc4ratp3kruOOqRETUzEREBERAREQEREBERAREQEREBERAREQEREBERAREQE517XKRp/ZMUN6dQofg2o/6W+s6LK37ReHePw/EKBdlXxF+KHN+YDD5zm8bjTqs6lWq2JWpSDqPKwv/AKSp8w1iuSrT0ekwZT2ZSCPzExct8TuoUnTpM3MdMZDbrrMktMRrjs/BeIriaFKunu1EDD0uNR8Qbj5TdnMfYjxvPRq4Nj5qLF6f+G51Hye//GJ06bKzuNssxqdERElBERAREQEREBERAREQEREBERAREQEREBERAREQE1OLf2Fb/Df/AKTEQPnTg3SWnjv9kPgP4GImL9a/xqex3/zU/wCBU/ik7xETTj/yz5P9EREscEREBERAREQ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6" descr="data:image/jpeg;base64,/9j/4AAQSkZJRgABAQAAAQABAAD/2wCEAAkGBxQSEhQTExQWFRUWGBwbFxgYFxwfIBwaGxwYICAbHRwaHCggGholHxgVITIhJSkrLi8uFx8zODMsNygtLisBCgoKDg0OGhAQGywkICQsLCwsLCwsLCwsLS0sLCw0LCwsLCwsLCwsLCwsLCwsLCwsLCwsLCwsLCwsLCwsLCwsLP/AABEIAOEA4QMBIgACEQEDEQH/xAAcAAEAAgMBAQEAAAAAAAAAAAAABQYDBAcCCAH/xABFEAACAQIEBAMFBQUFBgcBAAABAgADEQQSITEFBkFREyJhBzJxgZEUQlKhwSNisdHwM3JzguEWVJKissIXNVODk9LxFf/EABkBAQADAQEAAAAAAAAAAAAAAAABAwQCBf/EACERAQACAwADAQEBAQEAAAAAAAABAgMRIRIxQVETMiIE/9oADAMBAAIRAxEAPwC3vTGUjp0kLxXCECzbTYp4q4uCCfj+k/a+Mzi2nz6Tz51LbHE9yNzDmBoVn849xjsyj9R/r3l1nFMTRZWDA5SpupG4PcGdD5L5mGJU0qhArJv+8PxD9Zpw5N8n2oyU12FoiIl6kiIgIiICIiAiIgIiICIiAiIgIiavEselBC7/ACHUnsJEzo9nEcelBC7mw6DqT2A6mUbinEXrtmqHKg91AdPn3PrPOMxrVX8Sodtl6KvYfz6ys8d4rc6GwG0yZMs25Hpppj0/OPccCrZdBOf47HM53mfi+LzHeQ5r2OkUr9Ta3xYcO6UKV93bf09Jv8icmVOK1/Eq5lwqHzt+I/gT17noPW03uSvZziMcy1cSGo4bfXR6g7KDsP3j8r9O74DBU6FNaVJAlNBZVGwEupT7Kq9/kIL/AGB4d/udL6H+cSyxLtKtvnahxBk2Nx/CSmFxx3lcxOCr4WoaWJQow3v1HcHYj1EzLjbWGpHxmGaabIttaamINT1MjjWejVWqpsym4/kfSaeE4kV9Ju3FQXOs57E7S69ypzCmMpBl99dHXsf5SbnDuC46phKgqUdrWZejD+Y6Gdc5f45TxVMOpAbqt9R8RNmPJFoZr08ZSsREsVkREBERAREQEREBERARE81agUFmIAAuSeggeMViFpoXc2VRcn+usoXFOIGsxqvoBoi9h/M9ZucX4kcQ19RSX3R+I/iMp3M3FANb2Ex5cnlyGnHTXZeOM8WCjfUylcS4juSZqcS4pmJN5Y+S/ZviOIFa1e9HDHW595x+4D0/eOna8UxpvfSu8u8AxPEq/h0F0HvufdQd2P6bmd55S9nWDwIVsgrVhvUqC9j+6uy/x9ZYeCcHo4SktGhTCIvQbk92O7Me5m/NUV0zzbZEROnJERAiuYuX6ONp+HWW9vdYe8p7g/psZxHmnlHE4EkuuejfSqo09Mw+6fjp6mfQc81KYYFWAIIsQRcEdiJzasS6raYfMVPED4iSmGxwFrbS9c5+y1WzVsD5X3NInQ/3T0PodPhOWVHei5p1UZGU2ZWBBHyMz2ppfW8SttOqCoImfCYh6LCrTOVlI19b9R1GplfwuPG4Mm8HiFNr+m0q1MSs9up8t8yiuAlWyVegvo393+UsU4jVpllIBtkN1PY9DfpLhydzkWtSxJ9FqHoez+n7317zRTLvkqL4tdhfoiJepInh6qrYEgXNhc7nsO818dxBKWUMbs5siD3mPWw9BqTsIG3EisZxcopIo1Cb28xVR8SxO3qAZX24pj8TTPhhMMTcWCeKwGvmWr4gp66EHIZMVlG11iVbD4jEUx4dMliNxiCSwva5DITmXfQ6+s3MRxDElEamKNifM3naw62UZdd9L/WPE2nYkTw7jYqVTRYZXy50NxlqJpdlF8wsSAQRodr7yRxWIWmpdzZVFyf66yJ57S9VqyopZiAo1JMofMnMQdsputMbL1f1Pp2E1uM8bGJa1RitO/lUfxJ7yi8dpEPn8UuoFlvMmTL5cj01Y8Wuyn8XxYEZtgJz/jXEHxNYUqKl2ZsqqouST0Amek9fG1VwuFUu7b9gOrMfuqO/6ztvIfIVHhqZtKuIYeeqRtfdUH3V/M9ewnFi+yjJeI5Cv8geytKGWvjQtWtutPdKfx/G35DpfedPiJpiNM8zsiIkoIiICIiAiIgJA81cpYfHplqrZx7tRdGX59R6HST0QPnbmjknE8OOZgalG+lVRp/nH3T+XrNPheNLeXafSdRAwIIBB0IIuCPUTmXNvs1yk1+HgA7tQJ0P+GTsf3Tp2ttKrY/xdTJ+qkcWyLv5WFjJDAYc1AALEAW030/jK/Qqu9UpVRkddGUggg6bg7S4cCw6rZdRc3Gvu+nw2mear9/Yb2Cx2MRctOo1l0ymx0Ha4N/lJDB8311uHValuhGU/lp+U9NXCqFZSfXf+jMVekKpV6ZDEG2YdR2P8vT5Trdo9S51WfcPzG8VoYjEUazpZ0Rkyv5lysVYsD0YFV6a276GTwGKrV6jM4RHXyEo2YJYBiEYgXJuCTaw8o1IMp/HeIUcOXViQdCunfca9Ji5UoUcWrOK2JqVlcuUU1Bpe9iyNe1ydRYnQG4AmnDk3yyjLj8ewvHMnh4dFJvVrVGyUEqMSGqHYeijViegBm/iKFdVQp7o1YJYOdN7MpDfDQ+p2lawXDcIlXMqvVr/AH71Wc0fEYJlGc3pnzbCxNj2nQpbPFSl8Tqu+uHxeSsV8tqYqNpY+anr5TsSqgj0mwmPNJ08VUptUIHlYjM3911W99tL3JtobXtQQAkgC53NpDc2cvJjaS03AOVwwuWHcWzKcy7306gSNmkbjLJaqrLZSalM3OjkEEabqwuCPW8r3HuKVK5DuP2Z9wA6D/WbfO6thsGufIGLBbgklvKbkkqO3brOXcP5nqUWfL5kNwVOxHWZv/RM2nxhow1iI2tGIXQt1lR46Wy+W5kz/tDSNAl/I4BIAN73Og9LDr3mliqXiU0IB858syUiYnrTaeOw+zjk+nw7DAe9XqgNWfrfog/dW9vjc9ZbZq8Ke9Cke9NT/wAom1PSeeREQEREBERAREQEREBERAREQK1zpy2MVT8RPLXpi6MNMwG6N3B6X2PznPcPxosuWyt2uLEH4j+Es3tL5ge32PD7v/auCPIN8tupI6fAdTbl2EWqELkgAG12Pvm/3Bux1vp2nOTDMx5Qsx5Ijkug4KpVcWDBWPpe49Ph8Z44txQ4RPFfw8+2h97bRl+mvpKGnOFWmthYjof1/wDyV/HYx6xZ6jZidbai3rbYzPFJXzaISnNXHTi/P4eUX7/1pPPIXGXwmOoVF91nVHHdHIB+lwfiBNDh2DqVQFCsbtYAA+Y7gAAanXYTuXL3sywdFqFcq/iU1VsjPdRUsNdrmx21tpLa116VWvv2uRwFLxPF8NPE2z5Rmt8d+/1mzES1SREQKf7S+WKuPoItBlD02JysbBgRbfoRp+c+elpPm8EmxUsKnpYnN/L6T61lM585Ep42mxpeHQrXzNV8MecAbORYkbG+u04tXbuttcfO+JGZgF26DoAOpklwmvWqsKSP5Uu+pt7ov021ttMeK4Oy1alGgTWynKzhSBpvYXJy3vY9e3SWb2fcCapVy5SnmAFSolvMLkhQdzlzafM7TiK7lZNnX/ZniXqcNwxqXzBSpudbKzBb/FQp+ctEgkwYw+Q0kVRSUCygDOg8pU9yPKR6rbrJjDYhaih0N1Ox/rY9LdJdpQyxEQEREBERAREQEREBERATR4xxWnhqZqVTYXsB1ZjsoHUmb05t7QeJLWxNPCVLpQpuhqEC7MzghQuh8oDa6b/CdVjcolTqmDWomJr1ahuVLEHUMzMQbsh6XAvft8o/huIpYjLR0R3y0qZuS+XL7qg6XYqFbXttJ3nTg60adVqP7NVyg01GlRdBnDps1jqOoHfWWH2T8NVQCtPIqgsSzliWa6qBf3cqA37+L6y6Z5ty8t7IKP2Yp4lq5bMHAso0tky3OnUtuTr6TU5V9kmR6hxhVltamKbG9ydWJIA2FrWO/pOsxM8xudrNo7gfBaOEpClRWy3ubm5JNhcnvYAfKSMRCCIiAiJhuS9tQANdNGv2Ppb84Gs/EA1U0UtnUAuT90EXGnXp9flFKnV1bxMwJuqlQAVtsbC4N/jpbSbpXW4+fw1mPCHyLffKL/SSI/EvoFagMxbyAlSMwBIPyCkzKnDb0PCY2O4Zd1N7ggnqNJsV8NdgbXvvc7Cx1Xsb27TPSTKoFybAC5NybdSepjYhUxBqU1VhlqqP2ikWN1sSR3UkaMNDefnBcYBUKAeWrd1YCymoLCqoHTzeb1Jc9NffM9JhT8emBnpa6m16f3wSATa3mt3Qd5GcRrCitwVNSlasgAJuoH7QAA3s1MsoPcg62nXuELbE80nuARsRcT1OEkREBERAREQEREBERATlOMwlStiK2JqMgZf7NDbWoVICZuiquW7WNvMek6tOT1OHVXxlZkSjUwrs1qlQe45cjIQRc+bMdOnW8soiU+/ClxCs9Pyo1LKgypqCSc/U69AB8ewquC4RiFxdPEviqdGicgZwFXLSCADbyK5cBTa4vYeh6Rg8DSrYamKiAhqak6kEGwNwwsykHYi1rdJVVWliMnjN4bYesXK5hmCNmppVctrnbOana9gbkXMxJp0GjWVxdTcaj5jQj0MyTDhcOtNcq7akkm5JOpJPUkzNKkkREBERAREQNbG1KihfDQOSwBubALrc/kBpfefuEwi0xpqepO51J/Uz2xWmhOyqCTYfMnT5zIrXAI2MkfsREgeagFjmta2t9reso2H/AGOIFII9RKlV1NTcJR8Ncq5tgoJZQN9NZm5t4viKdY0/AdqQsVZRcNoNL/iBvobaSLp47ENa1Flv+Kw/WVWzeM60tjFuN7XflzEF8PTubsoysTuShKk/PLf5ySnM+K8RroFbKUboy/rb9ZN8uc5ByKeIsrHZ9gT2PY+u0VyxM6lFsUx1cYiJarIiICIiAiIgIiICUDhVK+Ir3GXw6reH5rXtUcICTuMwqHqRYdMsv8rj4XLinBqsEA8ZaeQWuc4Y592812I6Z17zqsolg4fxHMgpv+ybchtzqSSo3FjqLjYdtZH4rACrXNQlQtXw1zZbvlNSmtvOt0zXa5A6LeeMJiTQxDfamZmqBLXGgc3QEldApPuk63Y6npYFVaralM6aEKfMLjr2PusCOqidzwTsTXwtQ6qx8w6916H9D6ibEqSREQEREBPFVSRYHKdNbDv6/Se4gIiICIiBWueKTmmjIRo1spNr3tqCdLix37yovVxYGifLMP4gmXbnHBrUw5LOUKm6t0zHSxHac8fB4lNadZWPx0+hEy5o/wCmnF6aHG+L4kNarRKr6Hf6TBSqq/Qj0PeYOL4nFJU/bMpPQK19JpHi7X1H0lelm3TOWeZnRRTqEOo0XXzW7a7/ANayz0+Y6B3Yr8VP6TkXA3qsSQultS1rD0F9zJynnFr2H9fGdRltXji2Osum0uJ0m0FRT85tzlT4k/eUH+vSZcJxWquiVmX0Go+hvLIz/sK5xfjqETnP+0mJ/wDXH/xr/KJ1/ern+VnRoiJcrIiICVfGVXOIqlwbUyFQ2AsrhTlHVsxCXJ2yES0SOx4IrUDoFOYNfckC6gadLMfrJrI0Ai3vUymo5tlIFwQFBUd1sCfnMnE+E+KFtVekVIIKBenQ3F7WJGncz94qQEDqgJVlys2liWAJuRf6ekyrjQtxVKr630N/zuNp1M66aR1OhVo1DZ/FpE50G1VLkZgtzZk1DW6aix8oGvgeYalZDWw9alUpi96T0WWqGS+dCfEGV9NimnrJqniKNbyrUDNvofMLdRK1X4TRrY9qbDLVUUqrVUAVmDDEJ5iNyVXJfQ2J9IiYkmNLypuLifs/FFhYbCfs4CIiAiIgIiICIiBqcWw6VKNRagzKVNxe22u/Q6bzm1Tk0eEjUsYVquoJRiGUX9RYgdOsu/NfEkpotJ3FMViVLEbJbzEfvG6qOt29JH8OrYQUDWSiBh6S3Wy3LZQAAB1OwAHcCPCJjsJi0x6cR5iwWNw1RhXVh++PMpHQhhpY/KQ3289HN/SfTvBOGFPFqVTmeuwZl0sigeWkO4XUk9SzHawG5T4ZRUkrRpgnchFF/wApXOOPjv8ApL574FxQhcxpV3tu2rAfIDSbWO5yNQ2Clel7Wn0GlMKLAADsBIPjnJ+ExetSkA3408rfUb/O84nDDqMrjGH4tUOpsQeokhh+KJ1tfr6TNzT7KcRRvUwj+Mv4fdcf9rfl8JzrGtWpHJUV0bs4IP5yucTuLxLpX2+l3/OJy37c34okfzT5PryIibGUiIgJr43DLUQq+29wbFSNmB6Ed5lq1QouxsJXeMcaBBW9h26n+u04teKuq0mzWxraeZvEy/eItcA3F1GlwetvWwkZWc1AQ2YUz163mKvjgNT9DI3FcUQjzsX/AHBoPmf0mS+Sbe2ulPH0jvtaYWuHwyVazLexuSouCDfudTprJviPFajLQx5BWrQzrWoKdatBspLC33qZGcDrlbvK3xLj1YrkpaZtAgGlumu81OGUnwxGIxNRgVIKpfci1r36XA0E6xZJqjJTydu4XxBaosGDeVWVhsyPezfHQ7frabruACSQABck9AOs5hypjPB8LFZ1oYRnqA0/DJAZre4wNqaO+uUgguumrAS3cVqHFfsVGakSA4sfNr942stPS5F8zbaX12xG+sc84zcE4pUrVHzKQhJKC3uUwBlLH8b6tl6Bh6ydmnwnBeDSWmXNQi5Zz1LEkm3QXNgOgAE3IkIiJAREwYvFpTVmYjyqWtcXIAubD5QM8ShYb2jr4gFWjkQnRg17D1FtflJ3mvizLQyYZ18fEC1BtwL2vU06KDcdyVE5raLenVqzX2qeIf8A/qcTqLvQwn7JPLozkg1HDHsVCafhPeWjDUvFxHgUwEw2FKl8rDz1rBlQgbKgKOb7lk6AzRwmGOCo0sJhkUYmqN7Zgg+/XqEkXAJ23ZiB3IsPAODU8JRFKle1yzMxuzuxuzserE6/lsJZMuISMRE5SREQE0eKcGoYlcteilQfvKDb4HcTeiBT/wDwy4Z/uw/43/8AtP2W+JGoTuSJ5dwouSAO5kXieNrtTGc99h/rItaK+yKzPpKs1tToJHYjiyjRPMe/T/WQWNx5OtVr+nT6SucV5kC3AMz3z/i+uH9THMXG/DBYkMRsOg+AlCwfM37RqlQXtsJHcZ43nvdpG8K4ZisaxTC0mZfvPayj4sdPlKYibztduKQkeK80oTqGPoDb6yDrcyXPlUD46y3v7HMaRfxKN+zO1/8AlQgfU/GQXEPZjxGlf9h4g702VvoL5vyl0YYj2qnNv0jKPH3vcXv0tNqrSq1CKmIzkXtbN5gPgdj1tI4cv4vxBTGHrKx2UU2ufnadT5T5AxZAfG5Rpoua9Q/3m1XTTvtr3ltKV24tedLNwrFCrhkp+DRamKQD4ce9k2zZX+6bHQ7/AIu9n4PQopRRcOqrS1KhdtSSfncm99b3lHxpaigRFqFEIZatAICDqNVA82pIIOYH03mbgPHclPxGYBs9qmSg6o9/dJQZmpvsC1rX3G00zXnFG1/iV7GcfzIpo6k/hyM3wVGdSet7206TDQ5jqFwmWmx++hJp1F03VHuHHqGsO858ZSs881agUFmIAAuSdgBuT6SNpcwUCSHfwmG61PKQf4H5Eyv83cdNTDV0ooxQeU1Rt0OmmoO179ZzbcRMpjs6bvGucaVOmGokVWJtbX8xoZzPj3FnxNZmOhboNvRdT279pDtj0VLmoQ4vZLH8z06iQuO4u730UXtqBbYW/hb6THa1r+2utIqmsPT8VGIYBVvck6CwuBf16S4ez7jVE0atU5qtWmUpUqYN2bNc01Ufd82cX0A1JOk5L9qZabC+jDb4SX9leO8LimGJ2Z8p/wA6sg/NxLMUeMq807h9D8vcMemvi1yrYqqF8Zl2BA0ROyLr8TcneS8RNDOREQEREBERAREQKfiapPnrOT2H8htK3xXmQICFsBIPjvMep1lF4nxUsTrPN7aeN2orHU9xfmlmJsZX2x9WswRAzMxsAouST0sJ+8ucv4jiFXw6CX/Ex0VR3Y9P4z6A5J5FocOUEAVK5Hmqka+oUfdH5maKYYVXyqZyX7JybVuIH1FAH/rYfwH16TrGEwqUkCU0VEXZVAAHyEzRNMREM8zMkRElD8gifsQIocGIa4xFcD8N6ZW3bKadrfnPeL4JSq5S92ZDdWvY39QPKw9CCJJRJ3Irb8vrmJemHP3WDMBb1Be627AkHsNhG8R4GA65aGJDLcrUR0dQ3YJUcnX1Al2iT5SjTntPg1Os5+00vHZrAA0Mjj46KqpoSdTcmb/EOWcScK1KnVpU1ym1FaVwSLkAVCwYE6C9vlLnEi07jSY4+Uai2Y5r79ZjdxeT/tF4Y2Fx1amR5WPiUz3RySPobr/lle+xk6i/rMetT1qi244j8S+nztLx7DOEePxHxWF1oIW/zkgL+p+Up2PwpzZVG1yfynefYfwH7Pw8VmHnxJz/AOQXCD82P+aXUVZHRIiJaqIiICIiAiIgIiIHyHisezmW7kT2b18eRVqXpUL6sRq3og6/HYflLryJ7KAmWtjQCdxRH/eevwH+k6uiBQAAABoANgOwlVcellr7aPA+C0cHSFGggRB9Se7HqZIREtVkREBERAREQEREBERAREQKN7VeWftVBayLmqULmw3KH3gO5Fg3yPec54LhAULW279p3+cb5l4ecPxCtQXRKy56Y6AHcfJg3ytM+av2F2K3xTMRQNSqQtgGFp2b2WcXFfApTOlTD/snHovun5j8wZzt+EMiq9tb/wBfKWHkXEjDY/wyfLikt/7iXI+oz/Wc4ratp3kruOOqRETUzEREBERAREQEREBERAREQEREBERAREQEREBERAREQE517XKRp/ZMUN6dQofg2o/6W+s6LK37ReHePw/EKBdlXxF+KHN+YDD5zm8bjTqs6lWq2JWpSDqPKwv/AKSp8w1iuSrT0ekwZT2ZSCPzExct8TuoUnTpM3MdMZDbrrMktMRrjs/BeIriaFKunu1EDD0uNR8Qbj5TdnMfYjxvPRq4Nj5qLF6f+G51Hye//GJ06bKzuNssxqdERElBERAREQEREBERAREQEREBERAREQEREBERAREQE1OLf2Fb/Df/AKTEQPnTg3SWnjv9kPgP4GImL9a/xqex3/zU/wCBU/ik7xETTj/yz5P9EREscEREBERAREQP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AutoShape 8" descr="data:image/jpeg;base64,/9j/4AAQSkZJRgABAQAAAQABAAD/2wCEAAkGBxQSEhQTExQWFRUWGBwbFxgYFxwfIBwaGxwYICAbHRwaHCggGholHxgVITIhJSkrLi8uFx8zODMsNygtLisBCgoKDg0OGhAQGywkICQsLCwsLCwsLCwsLS0sLCw0LCwsLCwsLCwsLCwsLCwsLCwsLCwsLCwsLCwsLCwsLCwsLP/AABEIAOEA4QMBIgACEQEDEQH/xAAcAAEAAgMBAQEAAAAAAAAAAAAABQYDBAcCCAH/xABFEAACAQIEBAMFBQUFBgcBAAABAgADEQQSITEFBkFREyJhBzJxgZEUQlKhwSNisdHwM3JzguEWVJKissIXNVODk9LxFf/EABkBAQADAQEAAAAAAAAAAAAAAAABAwQCBf/EACERAQACAwADAQEBAQEAAAAAAAABAgMRIRIxQVETMiIE/9oADAMBAAIRAxEAPwC3vTGUjp0kLxXCECzbTYp4q4uCCfj+k/a+Mzi2nz6Tz51LbHE9yNzDmBoVn849xjsyj9R/r3l1nFMTRZWDA5SpupG4PcGdD5L5mGJU0qhArJv+8PxD9Zpw5N8n2oyU12FoiIl6kiIgIiICIiAiIgIiICIiAiIgIiavEselBC7/ACHUnsJEzo9nEcelBC7mw6DqT2A6mUbinEXrtmqHKg91AdPn3PrPOMxrVX8Sodtl6KvYfz6ys8d4rc6GwG0yZMs25Hpppj0/OPccCrZdBOf47HM53mfi+LzHeQ5r2OkUr9Ta3xYcO6UKV93bf09Jv8icmVOK1/Eq5lwqHzt+I/gT17noPW03uSvZziMcy1cSGo4bfXR6g7KDsP3j8r9O74DBU6FNaVJAlNBZVGwEupT7Kq9/kIL/AGB4d/udL6H+cSyxLtKtvnahxBk2Nx/CSmFxx3lcxOCr4WoaWJQow3v1HcHYj1EzLjbWGpHxmGaabIttaamINT1MjjWejVWqpsym4/kfSaeE4kV9Ju3FQXOs57E7S69ypzCmMpBl99dHXsf5SbnDuC46phKgqUdrWZejD+Y6Gdc5f45TxVMOpAbqt9R8RNmPJFoZr08ZSsREsVkREBERAREQEREBERARE81agUFmIAAuSeggeMViFpoXc2VRcn+usoXFOIGsxqvoBoi9h/M9ZucX4kcQ19RSX3R+I/iMp3M3FANb2Ex5cnlyGnHTXZeOM8WCjfUylcS4juSZqcS4pmJN5Y+S/ZviOIFa1e9HDHW595x+4D0/eOna8UxpvfSu8u8AxPEq/h0F0HvufdQd2P6bmd55S9nWDwIVsgrVhvUqC9j+6uy/x9ZYeCcHo4SktGhTCIvQbk92O7Me5m/NUV0zzbZEROnJERAiuYuX6ONp+HWW9vdYe8p7g/psZxHmnlHE4EkuuejfSqo09Mw+6fjp6mfQc81KYYFWAIIsQRcEdiJzasS6raYfMVPED4iSmGxwFrbS9c5+y1WzVsD5X3NInQ/3T0PodPhOWVHei5p1UZGU2ZWBBHyMz2ppfW8SttOqCoImfCYh6LCrTOVlI19b9R1GplfwuPG4Mm8HiFNr+m0q1MSs9up8t8yiuAlWyVegvo393+UsU4jVpllIBtkN1PY9DfpLhydzkWtSxJ9FqHoez+n7317zRTLvkqL4tdhfoiJepInh6qrYEgXNhc7nsO818dxBKWUMbs5siD3mPWw9BqTsIG3EisZxcopIo1Cb28xVR8SxO3qAZX24pj8TTPhhMMTcWCeKwGvmWr4gp66EHIZMVlG11iVbD4jEUx4dMliNxiCSwva5DITmXfQ6+s3MRxDElEamKNifM3naw62UZdd9L/WPE2nYkTw7jYqVTRYZXy50NxlqJpdlF8wsSAQRodr7yRxWIWmpdzZVFyf66yJ57S9VqyopZiAo1JMofMnMQdsputMbL1f1Pp2E1uM8bGJa1RitO/lUfxJ7yi8dpEPn8UuoFlvMmTL5cj01Y8Wuyn8XxYEZtgJz/jXEHxNYUqKl2ZsqqouST0Amek9fG1VwuFUu7b9gOrMfuqO/6ztvIfIVHhqZtKuIYeeqRtfdUH3V/M9ewnFi+yjJeI5Cv8geytKGWvjQtWtutPdKfx/G35DpfedPiJpiNM8zsiIkoIiICIiAiIgJA81cpYfHplqrZx7tRdGX59R6HST0QPnbmjknE8OOZgalG+lVRp/nH3T+XrNPheNLeXafSdRAwIIBB0IIuCPUTmXNvs1yk1+HgA7tQJ0P+GTsf3Tp2ttKrY/xdTJ+qkcWyLv5WFjJDAYc1AALEAW030/jK/Qqu9UpVRkddGUggg6bg7S4cCw6rZdRc3Gvu+nw2mear9/Yb2Cx2MRctOo1l0ymx0Ha4N/lJDB8311uHValuhGU/lp+U9NXCqFZSfXf+jMVekKpV6ZDEG2YdR2P8vT5Trdo9S51WfcPzG8VoYjEUazpZ0Rkyv5lysVYsD0YFV6a276GTwGKrV6jM4RHXyEo2YJYBiEYgXJuCTaw8o1IMp/HeIUcOXViQdCunfca9Ji5UoUcWrOK2JqVlcuUU1Bpe9iyNe1ydRYnQG4AmnDk3yyjLj8ewvHMnh4dFJvVrVGyUEqMSGqHYeijViegBm/iKFdVQp7o1YJYOdN7MpDfDQ+p2lawXDcIlXMqvVr/AH71Wc0fEYJlGc3pnzbCxNj2nQpbPFSl8Tqu+uHxeSsV8tqYqNpY+anr5TsSqgj0mwmPNJ08VUptUIHlYjM3911W99tL3JtobXtQQAkgC53NpDc2cvJjaS03AOVwwuWHcWzKcy7306gSNmkbjLJaqrLZSalM3OjkEEabqwuCPW8r3HuKVK5DuP2Z9wA6D/WbfO6thsGufIGLBbgklvKbkkqO3brOXcP5nqUWfL5kNwVOxHWZv/RM2nxhow1iI2tGIXQt1lR46Wy+W5kz/tDSNAl/I4BIAN73Og9LDr3mliqXiU0IB858syUiYnrTaeOw+zjk+nw7DAe9XqgNWfrfog/dW9vjc9ZbZq8Ke9Cke9NT/wAom1PSeeREQEREBERAREQEREBERAREQK1zpy2MVT8RPLXpi6MNMwG6N3B6X2PznPcPxosuWyt2uLEH4j+Es3tL5ge32PD7v/auCPIN8tupI6fAdTbl2EWqELkgAG12Pvm/3Bux1vp2nOTDMx5Qsx5Ijkug4KpVcWDBWPpe49Ph8Z44txQ4RPFfw8+2h97bRl+mvpKGnOFWmthYjof1/wDyV/HYx6xZ6jZidbai3rbYzPFJXzaISnNXHTi/P4eUX7/1pPPIXGXwmOoVF91nVHHdHIB+lwfiBNDh2DqVQFCsbtYAA+Y7gAAanXYTuXL3sywdFqFcq/iU1VsjPdRUsNdrmx21tpLa116VWvv2uRwFLxPF8NPE2z5Rmt8d+/1mzES1SREQKf7S+WKuPoItBlD02JysbBgRbfoRp+c+elpPm8EmxUsKnpYnN/L6T61lM585Ep42mxpeHQrXzNV8MecAbORYkbG+u04tXbuttcfO+JGZgF26DoAOpklwmvWqsKSP5Uu+pt7ov021ttMeK4Oy1alGgTWynKzhSBpvYXJy3vY9e3SWb2fcCapVy5SnmAFSolvMLkhQdzlzafM7TiK7lZNnX/ZniXqcNwxqXzBSpudbKzBb/FQp+ctEgkwYw+Q0kVRSUCygDOg8pU9yPKR6rbrJjDYhaih0N1Ox/rY9LdJdpQyxEQEREBERAREQEREBERATR4xxWnhqZqVTYXsB1ZjsoHUmb05t7QeJLWxNPCVLpQpuhqEC7MzghQuh8oDa6b/CdVjcolTqmDWomJr1ahuVLEHUMzMQbsh6XAvft8o/huIpYjLR0R3y0qZuS+XL7qg6XYqFbXttJ3nTg60adVqP7NVyg01GlRdBnDps1jqOoHfWWH2T8NVQCtPIqgsSzliWa6qBf3cqA37+L6y6Z5ty8t7IKP2Yp4lq5bMHAso0tky3OnUtuTr6TU5V9kmR6hxhVltamKbG9ydWJIA2FrWO/pOsxM8xudrNo7gfBaOEpClRWy3ubm5JNhcnvYAfKSMRCCIiAiJhuS9tQANdNGv2Ppb84Gs/EA1U0UtnUAuT90EXGnXp9flFKnV1bxMwJuqlQAVtsbC4N/jpbSbpXW4+fw1mPCHyLffKL/SSI/EvoFagMxbyAlSMwBIPyCkzKnDb0PCY2O4Zd1N7ggnqNJsV8NdgbXvvc7Cx1Xsb27TPSTKoFybAC5NybdSepjYhUxBqU1VhlqqP2ikWN1sSR3UkaMNDefnBcYBUKAeWrd1YCymoLCqoHTzeb1Jc9NffM9JhT8emBnpa6m16f3wSATa3mt3Qd5GcRrCitwVNSlasgAJuoH7QAA3s1MsoPcg62nXuELbE80nuARsRcT1OEkREBERAREQEREBERATlOMwlStiK2JqMgZf7NDbWoVICZuiquW7WNvMek6tOT1OHVXxlZkSjUwrs1qlQe45cjIQRc+bMdOnW8soiU+/ClxCs9Pyo1LKgypqCSc/U69AB8ewquC4RiFxdPEviqdGicgZwFXLSCADbyK5cBTa4vYeh6Rg8DSrYamKiAhqak6kEGwNwwsykHYi1rdJVVWliMnjN4bYesXK5hmCNmppVctrnbOana9gbkXMxJp0GjWVxdTcaj5jQj0MyTDhcOtNcq7akkm5JOpJPUkzNKkkREBERAREQNbG1KihfDQOSwBubALrc/kBpfefuEwi0xpqepO51J/Uz2xWmhOyqCTYfMnT5zIrXAI2MkfsREgeagFjmta2t9reso2H/AGOIFII9RKlV1NTcJR8Ncq5tgoJZQN9NZm5t4viKdY0/AdqQsVZRcNoNL/iBvobaSLp47ENa1Flv+Kw/WVWzeM60tjFuN7XflzEF8PTubsoysTuShKk/PLf5ySnM+K8RroFbKUboy/rb9ZN8uc5ByKeIsrHZ9gT2PY+u0VyxM6lFsUx1cYiJarIiICIiAiIgIiICUDhVK+Ir3GXw6reH5rXtUcICTuMwqHqRYdMsv8rj4XLinBqsEA8ZaeQWuc4Y592812I6Z17zqsolg4fxHMgpv+ybchtzqSSo3FjqLjYdtZH4rACrXNQlQtXw1zZbvlNSmtvOt0zXa5A6LeeMJiTQxDfamZmqBLXGgc3QEldApPuk63Y6npYFVaralM6aEKfMLjr2PusCOqidzwTsTXwtQ6qx8w6916H9D6ibEqSREQEREBPFVSRYHKdNbDv6/Se4gIiICIiBWueKTmmjIRo1spNr3tqCdLix37yovVxYGifLMP4gmXbnHBrUw5LOUKm6t0zHSxHac8fB4lNadZWPx0+hEy5o/wCmnF6aHG+L4kNarRKr6Hf6TBSqq/Qj0PeYOL4nFJU/bMpPQK19JpHi7X1H0lelm3TOWeZnRRTqEOo0XXzW7a7/ANayz0+Y6B3Yr8VP6TkXA3qsSQultS1rD0F9zJynnFr2H9fGdRltXji2Osum0uJ0m0FRT85tzlT4k/eUH+vSZcJxWquiVmX0Go+hvLIz/sK5xfjqETnP+0mJ/wDXH/xr/KJ1/ern+VnRoiJcrIiICVfGVXOIqlwbUyFQ2AsrhTlHVsxCXJ2yES0SOx4IrUDoFOYNfckC6gadLMfrJrI0Ai3vUymo5tlIFwQFBUd1sCfnMnE+E+KFtVekVIIKBenQ3F7WJGncz94qQEDqgJVlys2liWAJuRf6ekyrjQtxVKr630N/zuNp1M66aR1OhVo1DZ/FpE50G1VLkZgtzZk1DW6aix8oGvgeYalZDWw9alUpi96T0WWqGS+dCfEGV9NimnrJqniKNbyrUDNvofMLdRK1X4TRrY9qbDLVUUqrVUAVmDDEJ5iNyVXJfQ2J9IiYkmNLypuLifs/FFhYbCfs4CIiAiIgIiICIiBqcWw6VKNRagzKVNxe22u/Q6bzm1Tk0eEjUsYVquoJRiGUX9RYgdOsu/NfEkpotJ3FMViVLEbJbzEfvG6qOt29JH8OrYQUDWSiBh6S3Wy3LZQAAB1OwAHcCPCJjsJi0x6cR5iwWNw1RhXVh++PMpHQhhpY/KQ3289HN/SfTvBOGFPFqVTmeuwZl0sigeWkO4XUk9SzHawG5T4ZRUkrRpgnchFF/wApXOOPjv8ApL574FxQhcxpV3tu2rAfIDSbWO5yNQ2Clel7Wn0GlMKLAADsBIPjnJ+ExetSkA3408rfUb/O84nDDqMrjGH4tUOpsQeokhh+KJ1tfr6TNzT7KcRRvUwj+Mv4fdcf9rfl8JzrGtWpHJUV0bs4IP5yucTuLxLpX2+l3/OJy37c34okfzT5PryIibGUiIgJr43DLUQq+29wbFSNmB6Ed5lq1QouxsJXeMcaBBW9h26n+u04teKuq0mzWxraeZvEy/eItcA3F1GlwetvWwkZWc1AQ2YUz163mKvjgNT9DI3FcUQjzsX/AHBoPmf0mS+Sbe2ulPH0jvtaYWuHwyVazLexuSouCDfudTprJviPFajLQx5BWrQzrWoKdatBspLC33qZGcDrlbvK3xLj1YrkpaZtAgGlumu81OGUnwxGIxNRgVIKpfci1r36XA0E6xZJqjJTydu4XxBaosGDeVWVhsyPezfHQ7frabruACSQABck9AOs5hypjPB8LFZ1oYRnqA0/DJAZre4wNqaO+uUgguumrAS3cVqHFfsVGakSA4sfNr942stPS5F8zbaX12xG+sc84zcE4pUrVHzKQhJKC3uUwBlLH8b6tl6Bh6ydmnwnBeDSWmXNQi5Zz1LEkm3QXNgOgAE3IkIiJAREwYvFpTVmYjyqWtcXIAubD5QM8ShYb2jr4gFWjkQnRg17D1FtflJ3mvizLQyYZ18fEC1BtwL2vU06KDcdyVE5raLenVqzX2qeIf8A/qcTqLvQwn7JPLozkg1HDHsVCafhPeWjDUvFxHgUwEw2FKl8rDz1rBlQgbKgKOb7lk6AzRwmGOCo0sJhkUYmqN7Zgg+/XqEkXAJ23ZiB3IsPAODU8JRFKle1yzMxuzuxuzserE6/lsJZMuISMRE5SREQE0eKcGoYlcteilQfvKDb4HcTeiBT/wDwy4Z/uw/43/8AtP2W+JGoTuSJ5dwouSAO5kXieNrtTGc99h/rItaK+yKzPpKs1tToJHYjiyjRPMe/T/WQWNx5OtVr+nT6SucV5kC3AMz3z/i+uH9THMXG/DBYkMRsOg+AlCwfM37RqlQXtsJHcZ43nvdpG8K4ZisaxTC0mZfvPayj4sdPlKYibztduKQkeK80oTqGPoDb6yDrcyXPlUD46y3v7HMaRfxKN+zO1/8AlQgfU/GQXEPZjxGlf9h4g702VvoL5vyl0YYj2qnNv0jKPH3vcXv0tNqrSq1CKmIzkXtbN5gPgdj1tI4cv4vxBTGHrKx2UU2ufnadT5T5AxZAfG5Rpoua9Q/3m1XTTvtr3ltKV24tedLNwrFCrhkp+DRamKQD4ce9k2zZX+6bHQ7/AIu9n4PQopRRcOqrS1KhdtSSfncm99b3lHxpaigRFqFEIZatAICDqNVA82pIIOYH03mbgPHclPxGYBs9qmSg6o9/dJQZmpvsC1rX3G00zXnFG1/iV7GcfzIpo6k/hyM3wVGdSet7206TDQ5jqFwmWmx++hJp1F03VHuHHqGsO858ZSs881agUFmIAAuSdgBuT6SNpcwUCSHfwmG61PKQf4H5Eyv83cdNTDV0ooxQeU1Rt0OmmoO179ZzbcRMpjs6bvGucaVOmGokVWJtbX8xoZzPj3FnxNZmOhboNvRdT279pDtj0VLmoQ4vZLH8z06iQuO4u730UXtqBbYW/hb6THa1r+2utIqmsPT8VGIYBVvck6CwuBf16S4ez7jVE0atU5qtWmUpUqYN2bNc01Ufd82cX0A1JOk5L9qZabC+jDb4SX9leO8LimGJ2Z8p/wA6sg/NxLMUeMq807h9D8vcMemvi1yrYqqF8Zl2BA0ROyLr8TcneS8RNDOREQEREBERAREQKfiapPnrOT2H8htK3xXmQICFsBIPjvMep1lF4nxUsTrPN7aeN2orHU9xfmlmJsZX2x9WswRAzMxsAouST0sJ+8ucv4jiFXw6CX/Ex0VR3Y9P4z6A5J5FocOUEAVK5Hmqka+oUfdH5maKYYVXyqZyX7JybVuIH1FAH/rYfwH16TrGEwqUkCU0VEXZVAAHyEzRNMREM8zMkRElD8gifsQIocGIa4xFcD8N6ZW3bKadrfnPeL4JSq5S92ZDdWvY39QPKw9CCJJRJ3Irb8vrmJemHP3WDMBb1Be627AkHsNhG8R4GA65aGJDLcrUR0dQ3YJUcnX1Al2iT5SjTntPg1Os5+00vHZrAA0Mjj46KqpoSdTcmb/EOWcScK1KnVpU1ym1FaVwSLkAVCwYE6C9vlLnEi07jSY4+Uai2Y5r79ZjdxeT/tF4Y2Fx1amR5WPiUz3RySPobr/lle+xk6i/rMetT1qi244j8S+nztLx7DOEePxHxWF1oIW/zkgL+p+Up2PwpzZVG1yfynefYfwH7Pw8VmHnxJz/AOQXCD82P+aXUVZHRIiJaqIiICIiAiIgIiIHyHisezmW7kT2b18eRVqXpUL6sRq3og6/HYflLryJ7KAmWtjQCdxRH/eevwH+k6uiBQAAABoANgOwlVcellr7aPA+C0cHSFGggRB9Se7HqZIREtVkREBERAREQEREBERAREQKN7VeWftVBayLmqULmw3KH3gO5Fg3yPec54LhAULW279p3+cb5l4ecPxCtQXRKy56Y6AHcfJg3ytM+av2F2K3xTMRQNSqQtgGFp2b2WcXFfApTOlTD/snHovun5j8wZzt+EMiq9tb/wBfKWHkXEjDY/wyfLikt/7iXI+oz/Wc4ratp3kruOOqRETUzEREBERAREQEREBERAREQEREBERAREQEREBERAREQE517XKRp/ZMUN6dQofg2o/6W+s6LK37ReHePw/EKBdlXxF+KHN+YDD5zm8bjTqs6lWq2JWpSDqPKwv/AKSp8w1iuSrT0ekwZT2ZSCPzExct8TuoUnTpM3MdMZDbrrMktMRrjs/BeIriaFKunu1EDD0uNR8Qbj5TdnMfYjxvPRq4Nj5qLF6f+G51Hye//GJ06bKzuNssxqdERElBERAREQEREBERAREQEREBERAREQEREBERAREQE1OLf2Fb/Df/AKTEQPnTg3SWnjv9kPgP4GImL9a/xqex3/zU/wCBU/ik7xETTj/yz5P9EREscEREBERAREQP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3323" name="Picture 11" descr="http://aquaculture.org.nz/wp-content/uploads/2011/06/WaterRing-1024x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61754"/>
            <a:ext cx="4019402" cy="4019403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933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Dublin Principles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Fresh </a:t>
            </a:r>
            <a:r>
              <a:rPr lang="en-US" dirty="0"/>
              <a:t>water is a finite and vulnerable resource, essential to sustain life, development and the </a:t>
            </a:r>
            <a:r>
              <a:rPr lang="en-US" dirty="0" smtClean="0"/>
              <a:t>environment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Water </a:t>
            </a:r>
            <a:r>
              <a:rPr lang="en-US" dirty="0"/>
              <a:t>development and management should be based on a participatory approach, involving users, planners and policy-makers at all </a:t>
            </a:r>
            <a:r>
              <a:rPr lang="en-US" dirty="0" smtClean="0"/>
              <a:t>levels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Women </a:t>
            </a:r>
            <a:r>
              <a:rPr lang="en-US" dirty="0"/>
              <a:t>play a central part in the provision, management and safeguarding of </a:t>
            </a:r>
            <a:r>
              <a:rPr lang="en-US" dirty="0" smtClean="0"/>
              <a:t>water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Water </a:t>
            </a:r>
            <a:r>
              <a:rPr lang="en-US" dirty="0"/>
              <a:t>has an economic value in all its competing uses and should be recognized as an economic good</a:t>
            </a:r>
          </a:p>
          <a:p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93587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An Economic Good?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Water has multiple uses.</a:t>
            </a:r>
          </a:p>
          <a:p>
            <a:r>
              <a:rPr lang="en-CA" dirty="0" smtClean="0"/>
              <a:t>Uses generate value.</a:t>
            </a:r>
          </a:p>
          <a:p>
            <a:r>
              <a:rPr lang="en-CA" dirty="0" smtClean="0"/>
              <a:t>Using water for one </a:t>
            </a:r>
            <a:br>
              <a:rPr lang="en-CA" dirty="0" smtClean="0"/>
            </a:br>
            <a:r>
              <a:rPr lang="en-CA" dirty="0" smtClean="0"/>
              <a:t>purpose makes it </a:t>
            </a:r>
            <a:br>
              <a:rPr lang="en-CA" dirty="0" smtClean="0"/>
            </a:br>
            <a:r>
              <a:rPr lang="en-CA" dirty="0" smtClean="0"/>
              <a:t>unavailable for other </a:t>
            </a:r>
            <a:br>
              <a:rPr lang="en-CA" dirty="0" smtClean="0"/>
            </a:br>
            <a:r>
              <a:rPr lang="en-CA" dirty="0" smtClean="0"/>
              <a:t>purposes.</a:t>
            </a:r>
          </a:p>
          <a:p>
            <a:r>
              <a:rPr lang="en-CA" dirty="0" smtClean="0"/>
              <a:t>There is an ‘opportunity cost’</a:t>
            </a:r>
          </a:p>
        </p:txBody>
      </p:sp>
      <p:pic>
        <p:nvPicPr>
          <p:cNvPr id="14338" name="Picture 2" descr="http://www.clker.com/cliparts/e/4/7/c/13566047401274783345scal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16832"/>
            <a:ext cx="2926080" cy="292608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005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An Economic Good?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Water for urban use not available for agriculture.</a:t>
            </a:r>
            <a:endParaRPr lang="en-CA" dirty="0"/>
          </a:p>
        </p:txBody>
      </p:sp>
      <p:pic>
        <p:nvPicPr>
          <p:cNvPr id="9218" name="Picture 2" descr="http://beniciaheraldonline.com/wp-content/uploads/2014/07/o-HOW-TO-WATER-LAWN-face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8" y="3789040"/>
            <a:ext cx="4213555" cy="280903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diresta.com/wp-content/uploads/2014/11/Thanksgiving-Harvest-ec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011" y="3284984"/>
            <a:ext cx="4407727" cy="330579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4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An Economic Good?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Water for irrigation not available for fish.</a:t>
            </a:r>
            <a:endParaRPr lang="en-CA" dirty="0"/>
          </a:p>
        </p:txBody>
      </p:sp>
      <p:pic>
        <p:nvPicPr>
          <p:cNvPr id="10242" name="Picture 2" descr="http://www.revolve-water.com/wp-content/uploads/2014/02/iStock_000016424351Large_scaled-c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291416"/>
            <a:ext cx="4992489" cy="332277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lakecountrymuseum.com/wp-content/uploads/2013/04/fish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511373"/>
            <a:ext cx="3331493" cy="41804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482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An Economic Good?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60848"/>
          </a:xfrm>
        </p:spPr>
        <p:txBody>
          <a:bodyPr/>
          <a:lstStyle/>
          <a:p>
            <a:r>
              <a:rPr lang="en-CA" dirty="0" smtClean="0"/>
              <a:t>Putting water to its ‘best’ use.</a:t>
            </a:r>
          </a:p>
          <a:p>
            <a:pPr lvl="1"/>
            <a:r>
              <a:rPr lang="en-CA" dirty="0" smtClean="0"/>
              <a:t>Figure out value in different uses.</a:t>
            </a:r>
          </a:p>
          <a:p>
            <a:pPr lvl="1"/>
            <a:r>
              <a:rPr lang="en-CA" dirty="0" smtClean="0"/>
              <a:t>Pick use with highest value.</a:t>
            </a:r>
          </a:p>
          <a:p>
            <a:r>
              <a:rPr lang="en-CA" dirty="0" smtClean="0"/>
              <a:t>Figuring out highest value use.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1666" y="3861048"/>
            <a:ext cx="6908646" cy="2260848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CA" dirty="0" smtClean="0">
                <a:solidFill>
                  <a:schemeClr val="bg1"/>
                </a:solidFill>
              </a:rPr>
              <a:t>Opinion poll</a:t>
            </a:r>
          </a:p>
          <a:p>
            <a:pPr lvl="1"/>
            <a:r>
              <a:rPr lang="en-CA" dirty="0" smtClean="0">
                <a:solidFill>
                  <a:schemeClr val="bg1"/>
                </a:solidFill>
              </a:rPr>
              <a:t>Referendum</a:t>
            </a:r>
          </a:p>
          <a:p>
            <a:pPr lvl="1"/>
            <a:r>
              <a:rPr lang="en-CA" dirty="0" smtClean="0">
                <a:solidFill>
                  <a:schemeClr val="bg1"/>
                </a:solidFill>
              </a:rPr>
              <a:t>Representatives</a:t>
            </a:r>
          </a:p>
          <a:p>
            <a:pPr lvl="1"/>
            <a:r>
              <a:rPr lang="en-CA" dirty="0" smtClean="0">
                <a:solidFill>
                  <a:schemeClr val="bg1"/>
                </a:solidFill>
              </a:rPr>
              <a:t>Regulations</a:t>
            </a:r>
            <a:endParaRPr lang="en-CA" dirty="0">
              <a:solidFill>
                <a:schemeClr val="bg1"/>
              </a:solidFill>
            </a:endParaRPr>
          </a:p>
          <a:p>
            <a:pPr lvl="1"/>
            <a:r>
              <a:rPr lang="en-CA" dirty="0" smtClean="0">
                <a:solidFill>
                  <a:schemeClr val="bg1"/>
                </a:solidFill>
              </a:rPr>
              <a:t>Valuation study</a:t>
            </a:r>
          </a:p>
          <a:p>
            <a:pPr lvl="1"/>
            <a:r>
              <a:rPr lang="en-CA" dirty="0" smtClean="0">
                <a:solidFill>
                  <a:schemeClr val="bg1"/>
                </a:solidFill>
              </a:rPr>
              <a:t>Donations</a:t>
            </a:r>
          </a:p>
          <a:p>
            <a:pPr lvl="1"/>
            <a:r>
              <a:rPr lang="en-CA" dirty="0" smtClean="0">
                <a:solidFill>
                  <a:schemeClr val="bg1"/>
                </a:solidFill>
              </a:rPr>
              <a:t>Market</a:t>
            </a:r>
          </a:p>
        </p:txBody>
      </p:sp>
      <p:pic>
        <p:nvPicPr>
          <p:cNvPr id="11266" name="Picture 2" descr="http://blog.ercast.org/wp-content/uploads/2010/09/decision-making.jpeg?57bf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284" y="4581128"/>
            <a:ext cx="2610686" cy="207912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847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Water Sustainability Act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Protect stream health and aquatic environments</a:t>
            </a:r>
          </a:p>
          <a:p>
            <a:pPr lvl="1"/>
            <a:r>
              <a:rPr lang="en-US" dirty="0"/>
              <a:t>Environmental Flow Needs</a:t>
            </a:r>
          </a:p>
          <a:p>
            <a:pPr lvl="1"/>
            <a:r>
              <a:rPr lang="en-US" dirty="0" smtClean="0"/>
              <a:t>Strengthen </a:t>
            </a:r>
            <a:r>
              <a:rPr lang="en-US" dirty="0"/>
              <a:t>water quality protection</a:t>
            </a:r>
          </a:p>
          <a:p>
            <a:r>
              <a:rPr lang="en-US" dirty="0"/>
              <a:t>Consider water in land use decisions</a:t>
            </a:r>
          </a:p>
          <a:p>
            <a:pPr lvl="1"/>
            <a:r>
              <a:rPr lang="en-US" dirty="0"/>
              <a:t>Water objectives </a:t>
            </a:r>
          </a:p>
          <a:p>
            <a:pPr lvl="1"/>
            <a:r>
              <a:rPr lang="en-US" dirty="0"/>
              <a:t>Water sustainability plans</a:t>
            </a:r>
          </a:p>
          <a:p>
            <a:r>
              <a:rPr lang="en-US" dirty="0"/>
              <a:t>Regulate groundwater use</a:t>
            </a:r>
          </a:p>
          <a:p>
            <a:pPr lvl="1"/>
            <a:r>
              <a:rPr lang="en-US" dirty="0"/>
              <a:t>Groundwater integrated with surface water (FITFIR)</a:t>
            </a:r>
          </a:p>
          <a:p>
            <a:pPr lvl="1"/>
            <a:r>
              <a:rPr lang="en-US" dirty="0"/>
              <a:t>Exemptions for deep or saline water</a:t>
            </a:r>
          </a:p>
          <a:p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96469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Water Sustainability Act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Regulate during scarcity</a:t>
            </a:r>
          </a:p>
          <a:p>
            <a:pPr lvl="1"/>
            <a:r>
              <a:rPr lang="en-US" dirty="0"/>
              <a:t>FITFIR largely maintained</a:t>
            </a:r>
          </a:p>
          <a:p>
            <a:pPr lvl="1"/>
            <a:r>
              <a:rPr lang="en-US" dirty="0"/>
              <a:t>Provisions to protect basic ecological needs</a:t>
            </a:r>
          </a:p>
          <a:p>
            <a:r>
              <a:rPr lang="en-US" dirty="0"/>
              <a:t>Improve security, </a:t>
            </a:r>
            <a:r>
              <a:rPr lang="en-US" dirty="0" smtClean="0"/>
              <a:t>efficiency and </a:t>
            </a:r>
            <a:r>
              <a:rPr lang="en-US" dirty="0"/>
              <a:t>conservation</a:t>
            </a:r>
          </a:p>
          <a:p>
            <a:pPr lvl="1"/>
            <a:r>
              <a:rPr lang="en-US" dirty="0"/>
              <a:t>Maintained beneficial use</a:t>
            </a:r>
          </a:p>
          <a:p>
            <a:pPr lvl="1"/>
            <a:r>
              <a:rPr lang="en-US" dirty="0" err="1"/>
              <a:t>Licences</a:t>
            </a:r>
            <a:r>
              <a:rPr lang="en-US" dirty="0"/>
              <a:t> reviewable after 30 years</a:t>
            </a:r>
          </a:p>
          <a:p>
            <a:pPr lvl="1"/>
            <a:r>
              <a:rPr lang="en-US" dirty="0"/>
              <a:t>Some protection for agriculture</a:t>
            </a:r>
          </a:p>
          <a:p>
            <a:r>
              <a:rPr lang="en-US" dirty="0"/>
              <a:t>Enable a range of governance approaches</a:t>
            </a:r>
          </a:p>
          <a:p>
            <a:pPr lvl="1"/>
            <a:r>
              <a:rPr lang="en-US" dirty="0"/>
              <a:t>Scope for substantial local control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029244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Columbia River Treaty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When signed, only flooding and electricity </a:t>
            </a:r>
          </a:p>
          <a:p>
            <a:r>
              <a:rPr lang="en-CA" dirty="0" smtClean="0"/>
              <a:t>Now, consumptive use, fish and environment, aboriginal rights, …</a:t>
            </a:r>
            <a:endParaRPr lang="en-CA" dirty="0"/>
          </a:p>
        </p:txBody>
      </p:sp>
      <p:pic>
        <p:nvPicPr>
          <p:cNvPr id="2050" name="Picture 2" descr="http://www.blackpast.org/files/blackpast_images/place_vanport_flo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72305"/>
            <a:ext cx="3970460" cy="2888511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24.media.tumblr.com/tumblr_m2dt4n809Z1rt90jmo1_1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690" y="3672305"/>
            <a:ext cx="3816424" cy="2927913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033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Rights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Laws created by governments in regards to how individuals can control, benefit from and transfer property</a:t>
            </a:r>
            <a:r>
              <a:rPr lang="en-US" dirty="0" smtClean="0"/>
              <a:t>.</a:t>
            </a:r>
          </a:p>
          <a:p>
            <a:r>
              <a:rPr lang="en-CA" dirty="0" smtClean="0"/>
              <a:t>One solution to </a:t>
            </a:r>
            <a:br>
              <a:rPr lang="en-CA" dirty="0" smtClean="0"/>
            </a:br>
            <a:r>
              <a:rPr lang="en-CA" dirty="0" smtClean="0"/>
              <a:t>scarcity dilemma</a:t>
            </a:r>
            <a:endParaRPr lang="en-CA" dirty="0"/>
          </a:p>
        </p:txBody>
      </p:sp>
      <p:pic>
        <p:nvPicPr>
          <p:cNvPr id="3074" name="Picture 2" descr="https://typetersaz.files.wordpress.com/2012/05/barb-wire-f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37732"/>
            <a:ext cx="4307631" cy="295072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1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hehigherlearning.files.wordpress.com/2014/07/b681d-salmon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37163"/>
            <a:ext cx="7704856" cy="618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0742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Themes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Long history of rules for sharing water.</a:t>
            </a:r>
          </a:p>
          <a:p>
            <a:pPr lvl="1"/>
            <a:r>
              <a:rPr lang="en-CA" dirty="0" smtClean="0"/>
              <a:t>Response to scarcity problem</a:t>
            </a:r>
          </a:p>
          <a:p>
            <a:pPr lvl="1"/>
            <a:r>
              <a:rPr lang="en-CA" dirty="0" smtClean="0"/>
              <a:t>Problem and solution defined by technology, culture, geography and climate</a:t>
            </a:r>
          </a:p>
          <a:p>
            <a:r>
              <a:rPr lang="en-CA" dirty="0" smtClean="0"/>
              <a:t>Rules need to evolve with context</a:t>
            </a:r>
          </a:p>
          <a:p>
            <a:pPr lvl="1"/>
            <a:r>
              <a:rPr lang="en-CA" dirty="0" smtClean="0"/>
              <a:t>Changing technology, culture, climate, …</a:t>
            </a:r>
          </a:p>
          <a:p>
            <a:pPr lvl="1"/>
            <a:r>
              <a:rPr lang="en-CA" dirty="0" smtClean="0"/>
              <a:t>Legal rules have changed.</a:t>
            </a:r>
          </a:p>
          <a:p>
            <a:pPr lvl="1"/>
            <a:r>
              <a:rPr lang="en-CA" dirty="0" smtClean="0"/>
              <a:t>Discretion important in application.</a:t>
            </a:r>
          </a:p>
        </p:txBody>
      </p:sp>
    </p:spTree>
    <p:extLst>
      <p:ext uri="{BB962C8B-B14F-4D97-AF65-F5344CB8AC3E}">
        <p14:creationId xmlns:p14="http://schemas.microsoft.com/office/powerpoint/2010/main" val="40980412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Sources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 smtClean="0">
                <a:hlinkClick r:id="rId2"/>
              </a:rPr>
              <a:t>http://www.flowcanada.org/sites/default/files/documents/FLOW%20Co-governance%20Paper%20FINAL%20formatted%20May%202014.pdf</a:t>
            </a:r>
            <a:endParaRPr lang="en-CA" dirty="0" smtClean="0"/>
          </a:p>
          <a:p>
            <a:r>
              <a:rPr lang="en-CA" dirty="0" smtClean="0"/>
              <a:t>Marlow Sam, </a:t>
            </a:r>
            <a:r>
              <a:rPr lang="en-CA" dirty="0" err="1" smtClean="0"/>
              <a:t>Syilx</a:t>
            </a:r>
            <a:r>
              <a:rPr lang="en-CA" dirty="0" smtClean="0"/>
              <a:t>, </a:t>
            </a:r>
            <a:r>
              <a:rPr lang="en-CA" dirty="0" smtClean="0">
                <a:hlinkClick r:id="rId3"/>
              </a:rPr>
              <a:t>http://www.obwb.ca/fileadmin/docs/080515_presentation.pdf</a:t>
            </a:r>
            <a:endParaRPr lang="en-CA" dirty="0" smtClean="0"/>
          </a:p>
          <a:p>
            <a:r>
              <a:rPr lang="en-US" dirty="0" err="1" smtClean="0"/>
              <a:t>Dellapenna</a:t>
            </a:r>
            <a:r>
              <a:rPr lang="en-US" dirty="0" smtClean="0"/>
              <a:t>, Joseph W., and Gupta, </a:t>
            </a:r>
            <a:r>
              <a:rPr lang="en-US" dirty="0" err="1" smtClean="0"/>
              <a:t>Joyeeta</a:t>
            </a:r>
            <a:r>
              <a:rPr lang="en-US" dirty="0" smtClean="0"/>
              <a:t>, eds. Evolution of the Law and Politics of Water. Dordrecht, NLD: Springer, 2009</a:t>
            </a:r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199523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Sources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Caponera</a:t>
            </a:r>
            <a:r>
              <a:rPr lang="en-US" dirty="0"/>
              <a:t>, Dante A., and Marcella </a:t>
            </a:r>
            <a:r>
              <a:rPr lang="en-US" dirty="0" err="1"/>
              <a:t>Nanni</a:t>
            </a:r>
            <a:r>
              <a:rPr lang="en-US" dirty="0"/>
              <a:t>. </a:t>
            </a:r>
            <a:r>
              <a:rPr lang="en-US" i="1" dirty="0"/>
              <a:t>Principles of Water Law and Administration: National and International 2nd edition, revised and updated by Marcella </a:t>
            </a:r>
            <a:r>
              <a:rPr lang="en-US" i="1" dirty="0" err="1"/>
              <a:t>Nanni</a:t>
            </a:r>
            <a:r>
              <a:rPr lang="en-US" dirty="0"/>
              <a:t>. Vol. 1. CRC Press, 1992</a:t>
            </a:r>
            <a:r>
              <a:rPr lang="en-US" dirty="0" smtClean="0"/>
              <a:t>.</a:t>
            </a:r>
          </a:p>
          <a:p>
            <a:r>
              <a:rPr lang="en-CA" dirty="0" smtClean="0">
                <a:hlinkClick r:id="rId2"/>
              </a:rPr>
              <a:t>http://www.daviddfriedman.com/Academic/Course_Pages/Legal_Systems_Very_Different_13/LegalSysPapers2Discuss13/Rudoy_Maya.htm</a:t>
            </a:r>
            <a:endParaRPr lang="en-CA" dirty="0" smtClean="0"/>
          </a:p>
          <a:p>
            <a:r>
              <a:rPr lang="en-CA" dirty="0" err="1"/>
              <a:t>Alewyn</a:t>
            </a:r>
            <a:r>
              <a:rPr lang="en-CA" dirty="0"/>
              <a:t> </a:t>
            </a:r>
            <a:r>
              <a:rPr lang="en-CA" dirty="0" smtClean="0"/>
              <a:t>Burger.  2006.  “</a:t>
            </a:r>
            <a:r>
              <a:rPr lang="en-US" dirty="0" smtClean="0"/>
              <a:t>A </a:t>
            </a:r>
            <a:r>
              <a:rPr lang="en-US" dirty="0"/>
              <a:t>Study of Roman Water </a:t>
            </a:r>
            <a:r>
              <a:rPr lang="en-US" dirty="0" smtClean="0"/>
              <a:t>Law, with </a:t>
            </a:r>
            <a:r>
              <a:rPr lang="en-US" dirty="0"/>
              <a:t>Specific Reference to </a:t>
            </a:r>
            <a:r>
              <a:rPr lang="en-US" dirty="0" smtClean="0"/>
              <a:t>Water </a:t>
            </a:r>
            <a:r>
              <a:rPr lang="en-CA" dirty="0" smtClean="0"/>
              <a:t>Allocations </a:t>
            </a:r>
            <a:r>
              <a:rPr lang="en-CA" dirty="0"/>
              <a:t>and Prior </a:t>
            </a:r>
            <a:r>
              <a:rPr lang="en-CA" dirty="0" smtClean="0"/>
              <a:t>Appropriation.” </a:t>
            </a:r>
            <a:r>
              <a:rPr lang="en-CA" dirty="0"/>
              <a:t>WRC Report No TT </a:t>
            </a:r>
            <a:r>
              <a:rPr lang="en-CA" dirty="0" smtClean="0"/>
              <a:t>279/06 August </a:t>
            </a:r>
            <a:r>
              <a:rPr lang="en-CA" dirty="0"/>
              <a:t>2006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180381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Sources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>
                <a:hlinkClick r:id="rId2"/>
              </a:rPr>
              <a:t>http://</a:t>
            </a:r>
            <a:r>
              <a:rPr lang="en-CA" dirty="0" smtClean="0">
                <a:hlinkClick r:id="rId2"/>
              </a:rPr>
              <a:t>plainshumanities.unl.edu/encyclopedia/doc/egp.wat.030</a:t>
            </a:r>
            <a:endParaRPr lang="en-CA" dirty="0" smtClean="0"/>
          </a:p>
          <a:p>
            <a:r>
              <a:rPr lang="en-US" dirty="0"/>
              <a:t>Commons, Great Britain Parliament House of. 1861. </a:t>
            </a:r>
            <a:r>
              <a:rPr lang="en-US" i="1" dirty="0"/>
              <a:t>Reports from Commissioners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CA" dirty="0">
                <a:hlinkClick r:id="rId3"/>
              </a:rPr>
              <a:t>http://</a:t>
            </a:r>
            <a:r>
              <a:rPr lang="en-CA" dirty="0" smtClean="0">
                <a:hlinkClick r:id="rId3"/>
              </a:rPr>
              <a:t>gsdl.ubcic.bc.ca/collect/firstna1/import/legislation/1870-06-01-Ordinance_Laws_Crown_Lands.pdf</a:t>
            </a:r>
            <a:endParaRPr lang="en-CA" dirty="0" smtClean="0"/>
          </a:p>
          <a:p>
            <a:r>
              <a:rPr lang="en-CA" dirty="0"/>
              <a:t>http://www.obwb.ca/fileadmin/docs/Water_Governance_Oct_2006.pdf</a:t>
            </a:r>
          </a:p>
        </p:txBody>
      </p:sp>
    </p:spTree>
    <p:extLst>
      <p:ext uri="{BB962C8B-B14F-4D97-AF65-F5344CB8AC3E}">
        <p14:creationId xmlns:p14="http://schemas.microsoft.com/office/powerpoint/2010/main" val="2579347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Since Time Immemorial 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i="1" dirty="0" smtClean="0"/>
              <a:t>Homo sapiens </a:t>
            </a:r>
            <a:r>
              <a:rPr lang="en-CA" dirty="0" smtClean="0"/>
              <a:t>~100,000 years.</a:t>
            </a:r>
          </a:p>
          <a:p>
            <a:r>
              <a:rPr lang="en-CA" dirty="0" smtClean="0"/>
              <a:t>Around globe by ~10,000 BP.</a:t>
            </a:r>
          </a:p>
          <a:p>
            <a:r>
              <a:rPr lang="en-CA" dirty="0" smtClean="0"/>
              <a:t>First written history ~4,000 BP.</a:t>
            </a:r>
          </a:p>
          <a:p>
            <a:pPr lvl="1"/>
            <a:r>
              <a:rPr lang="en-CA" dirty="0" smtClean="0"/>
              <a:t>For many, after contact.</a:t>
            </a:r>
          </a:p>
          <a:p>
            <a:r>
              <a:rPr lang="en-CA" dirty="0" smtClean="0"/>
              <a:t>Adapted to local environments</a:t>
            </a:r>
          </a:p>
          <a:p>
            <a:pPr lvl="1"/>
            <a:r>
              <a:rPr lang="en-CA" dirty="0" smtClean="0"/>
              <a:t>Became ‘indigenous’.</a:t>
            </a:r>
          </a:p>
          <a:p>
            <a:pPr lvl="1"/>
            <a:r>
              <a:rPr lang="en-CA" dirty="0" smtClean="0"/>
              <a:t>Culture – stories, religion, language, etc. – embodied local knowledge.</a:t>
            </a:r>
            <a:endParaRPr lang="en-CA" dirty="0"/>
          </a:p>
        </p:txBody>
      </p:sp>
      <p:pic>
        <p:nvPicPr>
          <p:cNvPr id="4098" name="Picture 2" descr="http://www.connielene.com/wp-content/uploads/2011/04/Stonehen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2" r="36105" b="561"/>
          <a:stretch/>
        </p:blipFill>
        <p:spPr bwMode="auto">
          <a:xfrm>
            <a:off x="6505441" y="1628800"/>
            <a:ext cx="2448000" cy="3384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57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Mesopotamia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 smtClean="0"/>
              <a:t>Cradle of civilization (irrigation)</a:t>
            </a:r>
          </a:p>
          <a:p>
            <a:r>
              <a:rPr lang="en-CA" dirty="0" smtClean="0"/>
              <a:t>Very fertile, with irrigation</a:t>
            </a:r>
          </a:p>
          <a:p>
            <a:pPr lvl="1"/>
            <a:r>
              <a:rPr lang="en-CA" dirty="0" smtClean="0"/>
              <a:t>Need organized society.</a:t>
            </a:r>
          </a:p>
          <a:p>
            <a:r>
              <a:rPr lang="en-CA" dirty="0" smtClean="0"/>
              <a:t>Needed allocation method</a:t>
            </a:r>
          </a:p>
          <a:p>
            <a:pPr lvl="1"/>
            <a:r>
              <a:rPr lang="en-CA" dirty="0" smtClean="0"/>
              <a:t>Communally owned</a:t>
            </a:r>
          </a:p>
          <a:p>
            <a:pPr lvl="1"/>
            <a:r>
              <a:rPr lang="en-CA" dirty="0" smtClean="0"/>
              <a:t>Arbitrator appointed to allocate and arbitrate.</a:t>
            </a:r>
          </a:p>
          <a:p>
            <a:pPr lvl="1"/>
            <a:r>
              <a:rPr lang="en-CA" dirty="0" smtClean="0"/>
              <a:t>Liability laws for delinquent system care</a:t>
            </a:r>
          </a:p>
          <a:p>
            <a:pPr lvl="1"/>
            <a:r>
              <a:rPr lang="en-CA" dirty="0" smtClean="0"/>
              <a:t>Customary law dominant</a:t>
            </a:r>
          </a:p>
          <a:p>
            <a:r>
              <a:rPr lang="en-CA" dirty="0" smtClean="0"/>
              <a:t>Collapse(s) from soil degradation.</a:t>
            </a:r>
            <a:endParaRPr lang="en-CA" dirty="0"/>
          </a:p>
        </p:txBody>
      </p:sp>
      <p:pic>
        <p:nvPicPr>
          <p:cNvPr id="5122" name="Picture 2" descr="http://chronicle.uchicago.edu/031009/oi-tabl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80364"/>
            <a:ext cx="1905000" cy="28575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74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Maya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 smtClean="0"/>
              <a:t>Hot dry season</a:t>
            </a:r>
          </a:p>
          <a:p>
            <a:r>
              <a:rPr lang="en-CA" dirty="0" smtClean="0"/>
              <a:t>Irrigation and storage to</a:t>
            </a:r>
            <a:br>
              <a:rPr lang="en-CA" dirty="0" smtClean="0"/>
            </a:br>
            <a:r>
              <a:rPr lang="en-CA" dirty="0" smtClean="0"/>
              <a:t>sustain population.</a:t>
            </a:r>
          </a:p>
          <a:p>
            <a:r>
              <a:rPr lang="en-CA" dirty="0" smtClean="0"/>
              <a:t>Dynastic leaders and </a:t>
            </a:r>
            <a:br>
              <a:rPr lang="en-CA" dirty="0" smtClean="0"/>
            </a:br>
            <a:r>
              <a:rPr lang="en-CA" dirty="0" smtClean="0"/>
              <a:t>managerial bureaucracy.</a:t>
            </a:r>
          </a:p>
          <a:p>
            <a:pPr lvl="1"/>
            <a:r>
              <a:rPr lang="en-CA" dirty="0" smtClean="0"/>
              <a:t>Water controlled to support political goals.</a:t>
            </a:r>
          </a:p>
          <a:p>
            <a:r>
              <a:rPr lang="en-CA" dirty="0" smtClean="0"/>
              <a:t>Compensation for unintended damages</a:t>
            </a:r>
          </a:p>
          <a:p>
            <a:r>
              <a:rPr lang="en-CA" dirty="0" smtClean="0"/>
              <a:t>Self sacrifice for intended rule violation</a:t>
            </a:r>
          </a:p>
          <a:p>
            <a:r>
              <a:rPr lang="en-CA" dirty="0" smtClean="0"/>
              <a:t>Collapse with drought </a:t>
            </a:r>
            <a:endParaRPr lang="en-CA" dirty="0"/>
          </a:p>
        </p:txBody>
      </p:sp>
      <p:pic>
        <p:nvPicPr>
          <p:cNvPr id="6146" name="Picture 2" descr="http://thisishonduras.com/images/The_Maya/Tikal_Temple_V_1200x1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90978"/>
            <a:ext cx="2133600" cy="28448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34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Islam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Little written in Quran.</a:t>
            </a:r>
          </a:p>
          <a:p>
            <a:r>
              <a:rPr lang="en-CA" dirty="0" smtClean="0"/>
              <a:t>Water gift from God, humans stewards.</a:t>
            </a:r>
          </a:p>
          <a:p>
            <a:r>
              <a:rPr lang="en-CA" dirty="0" smtClean="0"/>
              <a:t>Must not withhold from those in need.</a:t>
            </a:r>
          </a:p>
          <a:p>
            <a:r>
              <a:rPr lang="en-CA" dirty="0" smtClean="0"/>
              <a:t>Sharia as guiding principles, not precepts</a:t>
            </a:r>
          </a:p>
          <a:p>
            <a:pPr lvl="1"/>
            <a:r>
              <a:rPr lang="en-CA" dirty="0" smtClean="0"/>
              <a:t>Sharia = </a:t>
            </a:r>
            <a:r>
              <a:rPr lang="en-US" dirty="0" smtClean="0"/>
              <a:t>the place from which one descends to water and is the law of water</a:t>
            </a:r>
            <a:r>
              <a:rPr lang="en-CA" dirty="0" smtClean="0"/>
              <a:t>.</a:t>
            </a:r>
          </a:p>
          <a:p>
            <a:r>
              <a:rPr lang="en-CA" dirty="0" smtClean="0"/>
              <a:t>Custom, analogy and consensus important for settling conflict.</a:t>
            </a:r>
            <a:endParaRPr lang="en-CA" dirty="0"/>
          </a:p>
        </p:txBody>
      </p:sp>
      <p:sp>
        <p:nvSpPr>
          <p:cNvPr id="4" name="AutoShape 2" descr="data:image/jpeg;base64,/9j/4AAQSkZJRgABAQAAAQABAAD/2wCEAAkGBxQQDxAUEBQUERUVDxcPFBQUFBAVGA8QFBQWFhQUFRQYHCggGBolHBQUITEhJSotLi4uFx8zODMsNygtLisBCgoKDg0OGhAQGzAmHCQsLCwsLCwvLCwsLCwsLCwsLCwvLC8sLCwsLCwsLCwsLCwsLCwsLCwsLCwsLCwsLCwsLP/AABEIALIBGwMBIgACEQEDEQH/xAAbAAEAAQUBAAAAAAAAAAAAAAAABgECBAUHA//EAEQQAAIBAgEIBggDBQcFAQAAAAABAgMRBAUGEiExQVFxMmGBkaHBEyJCQ1JysdEzYoIjkpOywhUWU1Si4fAUNGOD8Qf/xAAaAQEAAwEBAQAAAAAAAAAAAAAAAQIDBAUG/8QALhEAAgIBAgUBBwQDAAAAAAAAAAECAxEEMQUSEyFBURUiMmGBkaFCUnHwsdHh/9oADAMBAAIRAxEAPwDuIAAAAAAAAAAAAAAAKXMLFZXo0+nUinwTu+5EOSW7GDOBHsRnbSXQjOfYorx1+Br62d9R9CnGPNuX2MJaqpeS6hJkxBAquc2IlslGPyxXncxqmWcRLbWn2Wj/ACpGT10PCZPSZ0Yoc0llCs9tWo//AGT+5a8VU+Op+/P7mb4jBbonpM6cUOYrGVF7yp+/P7lyyrWXvqn78/uV9qVf1k9FnTQc4hnFXj75vmoP6oyqWd1ZbdCXONvoyy4nQ/JHRkTwqRLD54t9OlfrjLya8zbYbOKlPaqkPmg34xujeOt08tpoq65LwbcHjh8XCp0JRlyadua3HqdKkmsooVABIAAAAAAAAAAAAAAAAAAABQAqDXZTyxTodJ3l8EbN9vDtIplHOCrWuk/RR4Rbu11y2/Q57dTCvs9y8YNktx+V6NHpzV/hj60u5bO0j+Nztm9VGCj1y1vsS1fUjditjz7NbZLbsaqtIyMVlCrV/EnKXVey7lqMVIusYlbHRT0Y+vLhHdze45JSb7svgybFVG5iKUn0no9S82ZWEwFWtqpQlNcUvVXOT1GTlOTxBE9luX2hHpz7Iptlk8ZTXRg5dcn5I3eDzLqS11akYdUVpPv1JeJusLmjh4dKMqj/ADSf0VkaR4dqLO8nj64/wVdsUQGplCT2aMeS+5SNCvU6MasuUZeSOqYbJ1Kn+HThD5YxXiZSOqHB4r4n+CjvZyaObuKn7mp+rRX8zPVZoYt+6S51KX3OqA3XC6V5ZXrSOW/3Nxf+HH+JAtlmdi/8JPlUpebOqAt7Mp+Y60jks82cXH3M/wBLg/oyz0OKo+zXh2TOugzlwmp+SVczkkcvV07SkpW+KKuu1WZm4fO7EQ2OMl8M02u+913nR8Rg6dRWnCE1+aMX9UarE5p4Wfu9B/kbj4bDGPC51PNUsfgnqp7o1+Tc+Kc7KvCVF/Erzh4K67iT4fERqRUqclOL2OLTRDsZmJvo1f01I/1R+xfmtkavhsU/SRag6ctcZXjJ6rXtv5o66rdRGSjZHK9SjUWspkzAB6BmAAAAAAAAAAAAADxxWJjSg5TdkvHqXFkN47sF9SoopuTSS1tvYkRTLGcrleND1Vsc97+VbuZr8sZXliJW6ME9UfOXFmuPK1Gscvdht6m8K/LKN3d3re2/EoXA4MmpaeWKxEaUHKo9FLx6kt7LcoYyNCGlPlGK2zluSRhYDJtStUjUrrSqP8OkldUuzfLrLxi2Q3gs0quI1u9GluXt1F18EbzI2b06iSpQUIfHLUn5yJRkfNiMbSr2nLboezHn8T8CRpHdVoebvP7GUrPQ0eTs1qNKzn+1lxl0Vyj97m7jBJWWpcFuLgejCuEFiKwZNt7gAFyAAAAAAAAAAAACkmazJWWoV0/YknZxfG9tTNm0c0xcHTr1Em01Nq65nNqbZVJSj9S8Ip9jpYIZkvOWdO0ai048faS6uPIlmDxkK0dKnJSXiua3Fqb42rtuRKLiZABbKSW1pczcqXA1+Iy1QhtqRfVF6T8DR5Qz5pQejTpzqyvZLVFN8L6/oZSuhHdkqLZLAYWR8XKtQp1JpRlJNuMW2lraSTe3UkZponnuQAASAAACyrUUYuUnZJXb4IgmWcpvET3qCfqR/qfWzaZ15Ru/QxepWc+t7VHs2kdseTrdRl9OO3k3rh5LbAusLHnZNShbUmoptuySu3wSL7GHjqfpJQpbm9OfyLd2stFczwH2MfJWCniayqyi229GhT+GPxvretnTMi5Hjh431Sm+lLyjwR4Zt5LVKCnJWlJWS+CG5LwN2e3RQorLOaUsgAHUUAAAAAAAAAAAAABbKaW1pEN4BcUMSvlGMVsnP5YSfjaxpcbnPJaqdJrrqX/lX3MJaumP6kWUGyTEDzroaGKb+JKXkyzEZar1NtRpcIWj4rX4mvettu7b2tttvm2cOo1kLI8qRrCtp5LT1w2IlSlpU5OL6jzBwKTTyjU2VfOHET9vR+VJeO011avKfTlKXNtlti2adnbUy8rZy3ZCikYmNxWhqW16tWvbsSXE2ObWQpVZ69vty2qlF+yuMn48keOQckOrWs2tPXt2U4b5dbfnbidKwOEjRgoQWpb98nvb6zu0unz7zMpz8HphqCpwjGOpRVkeoB6aMQACQDwxuIVKnOb9mLfN7l3nuaPO2tajCPxVP9MU2/GxS2fJBy9CUsvBE5ycm3LW27t8Wy2xdYrY+aby8s6yyxWxdYWIJLbGXm5gfS4mTexNX+WO7tbRjWJHmVBOnVmrO9Rw5aO1d78Dt0MVKwzsfYkZUA9w5gAAAAAAAAAAAAAAAQbPrBVp14SpQqSiqVrwTdnd7lrJyDG+lXQ5GWjLleTj6yjiKTs6lWHVJyXhIy6WdGIW2UZ/NCPlY6pKKas1fmYFfIuHqdKjTf6UvoeVPg6ezX2Net8iArOa/wCJh6Uutan9GesMrYaer0NSEnstJNX623q7iT4jMzCy2RlDrjN/R3RqMp5mQowlUp1JvR16MlB318Ukc74VZF9vwyytialCxWnsMfG4pU0+P0+76jI0MvDUHUk4ws5KOla6Tts80elTJtVbacuxX+hoP+lqt6dp32qMNLSjfa5aO/wReso16fvKsfmlL+oztVsX22+pC7m1cZQadpRad07STT6nuJLkjOfZGvyU1/UvMh1LOXEx95pfNGD+iPeOdFR/iUqE/wBEot9t2Wp1l9T7LP1IlBM6hTmpJOLTT1prWmXnOcFneqb9WjocVCd4vnFpeBNMg5Yji6TqQUo2m4NStqkknqa2q0ke7pdbG/tjEvQ55QcTZAA7SgIzng/WoLqm/wCUkxGc81Z4Z/nnDtkk1/Kzm1azTIvD4kaCwsX2GifO5OossNEvsLDILbEkzO1UqseFZy7JJP637iPWNnm9ifR1rPZNaH6vZ812nXopqNyyUsWYkuBQqfQHKAAAAAAAAAAAAAAAAAAAAADyxdLTpzj8UWu9HqADlWLr+ii+N7ctfDe9mopknJc61SLavN64xeymt8pP4vpsRtsoZHdTHTjFNu94p9Gmnrc+5ry2kyyVkyOHhaOtvXKW+T+3UeXVpM2Nv1NpT7FMk5Ljh4WWuT6Ut8n5LqMyVJPak+aTLwekopLBia+vkTDz6VCk+vQhfvSMGtmhhJe70fllNeFzfArKmuW8UTzMilbMOg+jOrDti/qjb5vZHWDpOmpOd6jndpLakreBtDxqYhKcIb5JtfLG134rvKR09UJc0VhkuTfY9gAblQR7Pmi5YRyjtp1I1V2XXmSE8Mbh/SU5w+KLXJ7vErOPNFolPBA6FRTjGS2NX7z0sa3JzdGrOhLVrc6fUvah2O5tbHy9sHCTizsTyiywsX2FjPJJbYWLrFbBSxsCV5Hx/pqevpx1SXHhLkzYEJwteVOalHau5remS3A4yNWN49q3xZ9Do9UrY4fxI5Zw5WZIAO0zAAAAAAAAAAAAAAAAAAAAALI0kpSkkrytd73bYXgAAAAAAo3bb/8AAC2pNRTcmkkrtvUklvI7m/jP+rxNauugo+hp/Int7XfuRos9s4HWlHC4d9N+tL/xrpS5fXuJZmzgVRw0Ela60uy1o+H1MIz55dtkWxhG2ABuVAAAIXnnkn1lUhqu9JP4Ki8mvoYGT8V6SOvVOOqUeD48ie4rDxqQlCaumrf7nPcr5Pnh6urVJa4vdUh1nla/Tc3vI2rljsZ+iVsY+AxiqrhJdKL3da6jLseI+x0FlhYvsLEZBbY9KFaVOSlF2f1XBlLCxMZuLytxjJJMn5UjU1P1ZcNz5GeQyxssHlacNUvXXiu3eexp+Jp+7b9zCdXoSIGNhcbCp0Xr4PU+4yT1ozjJZi8oxaa3AALEAAAAAAAAAAAAAAAAAoAVBZUqKKbk0lxbsaXH5wxjdUlpP4nqivNmVt8KlmTJUW9jb4rExpx0ptRXXv6kt5Bc787NCm9qTejCmulXnuT6thg5w5f9GtKq3UqS1QprbJ8Ety6zW5ByLVr11Vr2nWl0IezhoffrPOlqJ3vEe0fyzVRUd9zZ5j5BnUqyq19dSfr1XuhH2aS7l3dR0xGLk3AxoU1CPNv4pb2ZZ6VUOSODKTywADQgAAAGHlPJ8a8HGfOMt8XxRmAhpNYYOaZVyZOhU9a8ZLXGa2SXV9j3weUr6qvqv4tz+xPMZg4VoONRaSfg+Ke5kJy1m9OjeUf2lPbdbYL8y8zx9Xof1RN4WeGZiRWxG6GNqUug9KPwvy4GywWXqNR6Mn6KWzRnqTfVLZ9Dx5QlHdG6aNloldEvsLFMklmiNE9LCxGQedjMoZRqQ36S4S1+O0x7FLGkLZweYvBDSe5uKOWYvpxceWtGbSxsJbJL6PuZGrCx318Vtj8XczdKexLEypFIVJR2Sa5No94ZQqr2r80mdcOL1v4oszdLJIDQRyvUW3RfYy9Zal8Me9m64np35f2I6UjeA0n9uP4F3v7Fry5L4F3st7R0/r+GR0pG9BH5ZcnujFd54TyxVe9LlFeZR8ToW2fsT0ZEnPOpWjHpSUebSInVxtSW2cux28EY0te3WYT4sv0x+5ZU+rJPXy1Sjsbm/wAq89hq8TnBN6oRUVxet/Y1VjFxOMjHZ6z4L7nHZxG2XnH8F1VFGTia8pu85OXN7PsaLHZXbbhhl6SexzfQp9d9/wDzaUxLnV6btH4I6r82brIebkqqTt6KnxtrmvyrfzZWmmdsu/cmUkkabIWQZTquWutWlrlUlsgurgv+dR0rJOS44eFlrk+lLi/JHtgcFCjDRpqy38ZPi3vMk92ihVrL3OaUsgAHSVAAAAAAAAAAAANDlbNmnWvKH7KfFL1Zc4+aIVlrN+pTTVanpR+Na1bmtce2x1Mo1c5bdJCfddmXjNo4lSjiMP8A9pWaX+HV9eHLq7DOw+fM6WrG4acONSj68Odr3XezouUc16Fa7UfRS4wsu+OwjOPzOrQv6NxrLq9WXc9XiedbopLeOV8tzVWIrkvObCYm3oa8G/hk3CX7s7M29jnOVc3YXfp6GhLi4ODfXpLaYVHJtWi74XF4ij+XTlOH7jdn23OCWnh4bX8mikzqeiLHPKGXco0ts6GIX5oaDf7tjMp584iP4uBcuulVv/p0X9TJ6efhp/UtzIm1hYiUP/0Oh7yhiaXzU4teEvIyYZ+4J7ak486VT7FHRYvA5kSOwsaOOeeCfv0ucai8i/8Avdgv8xHun9iOlZ+1k5Rt7FGjTSzwwa98nyjP7HlPPPCbpTlypy8x05+hGUb1oo0R5540n0KVaf6Ypd9zzec9SXRoKPXKd/BJDkkTkkbRa0RqWWa0t8Y/KvNnlLFTfSk3zbfgRyy8IZRJZ1oreuzWY1bHRW/z8EanDUKtZ2pxnP5U7Lm9i7TeYHNCtOzqSjSXDpS7lq8TevR3Wf8AP9lXOKNVXxzls8fse+Tsj1sRZwi9H45ao/79hMcn5t0KNno+kkvanZ9y2I3CR6un4Wo95f36mMrs7GjyVm1To2lP9rPr6K5R+5vQD1YVxgsRRi22AAXIAAAAAAAAAAAAAAAAAABQqACydNSVpJNcGkzVYvNnDVdtJRfGDcPpqfabgFJQjLdEptEQxOYlN/h1Zx6pKMvFWNZXzGrroTpz56cX9GdCBzy0VMvBZWSRy6rmpi4+7v8ALOD87mHVzexG/Dzf6UzroMnw6vw2W6rOMyyHUW3Dz/hP7Fn9iz/y8v4T+x2kFfZsf3MdX5HG6eRKr2Yef8N/Yyaeb2JeyhNfpSOtgezYeZMdVnMKWaWLl7tR+acPJtmfQzGrPp1Kcfl0peSOgA0jw+lb5I6siJ4bMemvxKk5dUdGP3NvhM3cNS6NKLfGV5v/AFXNqDeGnqjtFFXJvyWxikrJJLgtVipUG5UAAAAAAAAAAAAAAAAAAAAAAAAAAAAAAAAAAAAAAAAAAAAAAAAAAAAAAAAAAAAAAAAAAAA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4" descr="data:image/jpeg;base64,/9j/4AAQSkZJRgABAQAAAQABAAD/2wCEAAkGBxQQDxAUEBQUERUVDxcPFBQUFBAVGA8QFBQWFhQUFRQYHCggGBolHBQUITEhJSotLi4uFx8zODMsNygtLisBCgoKDg0OGhAQGzAmHCQsLCwsLCwvLCwsLCwsLCwsLCwvLC8sLCwsLCwsLCwsLCwsLCwsLCwsLCwsLCwsLCwsLP/AABEIALIBGwMBIgACEQEDEQH/xAAbAAEAAQUBAAAAAAAAAAAAAAAABgECBAUHA//EAEQQAAIBAgEIBggDBQcFAQAAAAABAgMRBAUGEiExQVFxMmGBkaHBEyJCQ1JysdEzYoIjkpOywhUWU1Si4fAUNGOD8Qf/xAAaAQEAAwEBAQAAAAAAAAAAAAAAAQIDBAUG/8QALhEAAgIBAgUBBwQDAAAAAAAAAAECAxEEMQUSEyFBURUiMmGBkaFCUnHwsdHh/9oADAMBAAIRAxEAPwDuIAAAAAAAAAAAAAAAKXMLFZXo0+nUinwTu+5EOSW7GDOBHsRnbSXQjOfYorx1+Br62d9R9CnGPNuX2MJaqpeS6hJkxBAquc2IlslGPyxXncxqmWcRLbWn2Wj/ACpGT10PCZPSZ0Yoc0llCs9tWo//AGT+5a8VU+Op+/P7mb4jBbonpM6cUOYrGVF7yp+/P7lyyrWXvqn78/uV9qVf1k9FnTQc4hnFXj75vmoP6oyqWd1ZbdCXONvoyy4nQ/JHRkTwqRLD54t9OlfrjLya8zbYbOKlPaqkPmg34xujeOt08tpoq65LwbcHjh8XCp0JRlyadua3HqdKkmsooVABIAAAAAAAAAAAAAAAAAAABQAqDXZTyxTodJ3l8EbN9vDtIplHOCrWuk/RR4Rbu11y2/Q57dTCvs9y8YNktx+V6NHpzV/hj60u5bO0j+Nztm9VGCj1y1vsS1fUjditjz7NbZLbsaqtIyMVlCrV/EnKXVey7lqMVIusYlbHRT0Y+vLhHdze45JSb7svgybFVG5iKUn0no9S82ZWEwFWtqpQlNcUvVXOT1GTlOTxBE9luX2hHpz7Iptlk8ZTXRg5dcn5I3eDzLqS11akYdUVpPv1JeJusLmjh4dKMqj/ADSf0VkaR4dqLO8nj64/wVdsUQGplCT2aMeS+5SNCvU6MasuUZeSOqYbJ1Kn+HThD5YxXiZSOqHB4r4n+CjvZyaObuKn7mp+rRX8zPVZoYt+6S51KX3OqA3XC6V5ZXrSOW/3Nxf+HH+JAtlmdi/8JPlUpebOqAt7Mp+Y60jks82cXH3M/wBLg/oyz0OKo+zXh2TOugzlwmp+SVczkkcvV07SkpW+KKuu1WZm4fO7EQ2OMl8M02u+913nR8Rg6dRWnCE1+aMX9UarE5p4Wfu9B/kbj4bDGPC51PNUsfgnqp7o1+Tc+Kc7KvCVF/Erzh4K67iT4fERqRUqclOL2OLTRDsZmJvo1f01I/1R+xfmtkavhsU/SRag6ctcZXjJ6rXtv5o66rdRGSjZHK9SjUWspkzAB6BmAAAAAAAAAAAAADxxWJjSg5TdkvHqXFkN47sF9SoopuTSS1tvYkRTLGcrleND1Vsc97+VbuZr8sZXliJW6ME9UfOXFmuPK1Gscvdht6m8K/LKN3d3re2/EoXA4MmpaeWKxEaUHKo9FLx6kt7LcoYyNCGlPlGK2zluSRhYDJtStUjUrrSqP8OkldUuzfLrLxi2Q3gs0quI1u9GluXt1F18EbzI2b06iSpQUIfHLUn5yJRkfNiMbSr2nLboezHn8T8CRpHdVoebvP7GUrPQ0eTs1qNKzn+1lxl0Vyj97m7jBJWWpcFuLgejCuEFiKwZNt7gAFyAAAAAAAAAAAACkmazJWWoV0/YknZxfG9tTNm0c0xcHTr1Em01Nq65nNqbZVJSj9S8Ip9jpYIZkvOWdO0ai048faS6uPIlmDxkK0dKnJSXiua3Fqb42rtuRKLiZABbKSW1pczcqXA1+Iy1QhtqRfVF6T8DR5Qz5pQejTpzqyvZLVFN8L6/oZSuhHdkqLZLAYWR8XKtQp1JpRlJNuMW2lraSTe3UkZponnuQAASAAACyrUUYuUnZJXb4IgmWcpvET3qCfqR/qfWzaZ15Ru/QxepWc+t7VHs2kdseTrdRl9OO3k3rh5LbAusLHnZNShbUmoptuySu3wSL7GHjqfpJQpbm9OfyLd2stFczwH2MfJWCniayqyi229GhT+GPxvretnTMi5Hjh431Sm+lLyjwR4Zt5LVKCnJWlJWS+CG5LwN2e3RQorLOaUsgAHUUAAAAAAAAAAAAABbKaW1pEN4BcUMSvlGMVsnP5YSfjaxpcbnPJaqdJrrqX/lX3MJaumP6kWUGyTEDzroaGKb+JKXkyzEZar1NtRpcIWj4rX4mvettu7b2tttvm2cOo1kLI8qRrCtp5LT1w2IlSlpU5OL6jzBwKTTyjU2VfOHET9vR+VJeO011avKfTlKXNtlti2adnbUy8rZy3ZCikYmNxWhqW16tWvbsSXE2ObWQpVZ69vty2qlF+yuMn48keOQckOrWs2tPXt2U4b5dbfnbidKwOEjRgoQWpb98nvb6zu0unz7zMpz8HphqCpwjGOpRVkeoB6aMQACQDwxuIVKnOb9mLfN7l3nuaPO2tajCPxVP9MU2/GxS2fJBy9CUsvBE5ycm3LW27t8Wy2xdYrY+aby8s6yyxWxdYWIJLbGXm5gfS4mTexNX+WO7tbRjWJHmVBOnVmrO9Rw5aO1d78Dt0MVKwzsfYkZUA9w5gAAAAAAAAAAAAAAAQbPrBVp14SpQqSiqVrwTdnd7lrJyDG+lXQ5GWjLleTj6yjiKTs6lWHVJyXhIy6WdGIW2UZ/NCPlY6pKKas1fmYFfIuHqdKjTf6UvoeVPg6ezX2Net8iArOa/wCJh6Uutan9GesMrYaer0NSEnstJNX623q7iT4jMzCy2RlDrjN/R3RqMp5mQowlUp1JvR16MlB318Ukc74VZF9vwyytialCxWnsMfG4pU0+P0+76jI0MvDUHUk4ws5KOla6Tts80elTJtVbacuxX+hoP+lqt6dp32qMNLSjfa5aO/wReso16fvKsfmlL+oztVsX22+pC7m1cZQadpRad07STT6nuJLkjOfZGvyU1/UvMh1LOXEx95pfNGD+iPeOdFR/iUqE/wBEot9t2Wp1l9T7LP1IlBM6hTmpJOLTT1prWmXnOcFneqb9WjocVCd4vnFpeBNMg5Yji6TqQUo2m4NStqkknqa2q0ke7pdbG/tjEvQ55QcTZAA7SgIzng/WoLqm/wCUkxGc81Z4Z/nnDtkk1/Kzm1azTIvD4kaCwsX2GifO5OossNEvsLDILbEkzO1UqseFZy7JJP637iPWNnm9ifR1rPZNaH6vZ812nXopqNyyUsWYkuBQqfQHKAAAAAAAAAAAAAAAAAAAAADyxdLTpzj8UWu9HqADlWLr+ii+N7ctfDe9mopknJc61SLavN64xeymt8pP4vpsRtsoZHdTHTjFNu94p9Gmnrc+5ry2kyyVkyOHhaOtvXKW+T+3UeXVpM2Nv1NpT7FMk5Ljh4WWuT6Ut8n5LqMyVJPak+aTLwekopLBia+vkTDz6VCk+vQhfvSMGtmhhJe70fllNeFzfArKmuW8UTzMilbMOg+jOrDti/qjb5vZHWDpOmpOd6jndpLakreBtDxqYhKcIb5JtfLG134rvKR09UJc0VhkuTfY9gAblQR7Pmi5YRyjtp1I1V2XXmSE8Mbh/SU5w+KLXJ7vErOPNFolPBA6FRTjGS2NX7z0sa3JzdGrOhLVrc6fUvah2O5tbHy9sHCTizsTyiywsX2FjPJJbYWLrFbBSxsCV5Hx/pqevpx1SXHhLkzYEJwteVOalHau5remS3A4yNWN49q3xZ9Do9UrY4fxI5Zw5WZIAO0zAAAAAAAAAAAAAAAAAAAAALI0kpSkkrytd73bYXgAAAAAAo3bb/8AAC2pNRTcmkkrtvUklvI7m/jP+rxNauugo+hp/Int7XfuRos9s4HWlHC4d9N+tL/xrpS5fXuJZmzgVRw0Ela60uy1o+H1MIz55dtkWxhG2ABuVAAAIXnnkn1lUhqu9JP4Ki8mvoYGT8V6SOvVOOqUeD48ie4rDxqQlCaumrf7nPcr5Pnh6urVJa4vdUh1nla/Tc3vI2rljsZ+iVsY+AxiqrhJdKL3da6jLseI+x0FlhYvsLEZBbY9KFaVOSlF2f1XBlLCxMZuLytxjJJMn5UjU1P1ZcNz5GeQyxssHlacNUvXXiu3eexp+Jp+7b9zCdXoSIGNhcbCp0Xr4PU+4yT1ozjJZi8oxaa3AALEAAAAAAAAAAAAAAAAAoAVBZUqKKbk0lxbsaXH5wxjdUlpP4nqivNmVt8KlmTJUW9jb4rExpx0ptRXXv6kt5Bc787NCm9qTejCmulXnuT6thg5w5f9GtKq3UqS1QprbJ8Ety6zW5ByLVr11Vr2nWl0IezhoffrPOlqJ3vEe0fyzVRUd9zZ5j5BnUqyq19dSfr1XuhH2aS7l3dR0xGLk3AxoU1CPNv4pb2ZZ6VUOSODKTywADQgAAAGHlPJ8a8HGfOMt8XxRmAhpNYYOaZVyZOhU9a8ZLXGa2SXV9j3weUr6qvqv4tz+xPMZg4VoONRaSfg+Ke5kJy1m9OjeUf2lPbdbYL8y8zx9Xof1RN4WeGZiRWxG6GNqUug9KPwvy4GywWXqNR6Mn6KWzRnqTfVLZ9Dx5QlHdG6aNloldEvsLFMklmiNE9LCxGQedjMoZRqQ36S4S1+O0x7FLGkLZweYvBDSe5uKOWYvpxceWtGbSxsJbJL6PuZGrCx318Vtj8XczdKexLEypFIVJR2Sa5No94ZQqr2r80mdcOL1v4oszdLJIDQRyvUW3RfYy9Zal8Me9m64np35f2I6UjeA0n9uP4F3v7Fry5L4F3st7R0/r+GR0pG9BH5ZcnujFd54TyxVe9LlFeZR8ToW2fsT0ZEnPOpWjHpSUebSInVxtSW2cux28EY0te3WYT4sv0x+5ZU+rJPXy1Sjsbm/wAq89hq8TnBN6oRUVxet/Y1VjFxOMjHZ6z4L7nHZxG2XnH8F1VFGTia8pu85OXN7PsaLHZXbbhhl6SexzfQp9d9/wDzaUxLnV6btH4I6r82brIebkqqTt6KnxtrmvyrfzZWmmdsu/cmUkkabIWQZTquWutWlrlUlsgurgv+dR0rJOS44eFlrk+lLi/JHtgcFCjDRpqy38ZPi3vMk92ihVrL3OaUsgAHSVAAAAAAAAAAAANDlbNmnWvKH7KfFL1Zc4+aIVlrN+pTTVanpR+Na1bmtce2x1Mo1c5bdJCfddmXjNo4lSjiMP8A9pWaX+HV9eHLq7DOw+fM6WrG4acONSj68Odr3XezouUc16Fa7UfRS4wsu+OwjOPzOrQv6NxrLq9WXc9XiedbopLeOV8tzVWIrkvObCYm3oa8G/hk3CX7s7M29jnOVc3YXfp6GhLi4ODfXpLaYVHJtWi74XF4ij+XTlOH7jdn23OCWnh4bX8mikzqeiLHPKGXco0ts6GIX5oaDf7tjMp584iP4uBcuulVv/p0X9TJ6efhp/UtzIm1hYiUP/0Oh7yhiaXzU4teEvIyYZ+4J7ak486VT7FHRYvA5kSOwsaOOeeCfv0ucai8i/8Avdgv8xHun9iOlZ+1k5Rt7FGjTSzwwa98nyjP7HlPPPCbpTlypy8x05+hGUb1oo0R5540n0KVaf6Ypd9zzec9SXRoKPXKd/BJDkkTkkbRa0RqWWa0t8Y/KvNnlLFTfSk3zbfgRyy8IZRJZ1oreuzWY1bHRW/z8EanDUKtZ2pxnP5U7Lm9i7TeYHNCtOzqSjSXDpS7lq8TevR3Wf8AP9lXOKNVXxzls8fse+Tsj1sRZwi9H45ao/79hMcn5t0KNno+kkvanZ9y2I3CR6un4Wo95f36mMrs7GjyVm1To2lP9rPr6K5R+5vQD1YVxgsRRi22AAXIAAAAAAAAAAAAAAAAAABQqACydNSVpJNcGkzVYvNnDVdtJRfGDcPpqfabgFJQjLdEptEQxOYlN/h1Zx6pKMvFWNZXzGrroTpz56cX9GdCBzy0VMvBZWSRy6rmpi4+7v8ALOD87mHVzexG/Dzf6UzroMnw6vw2W6rOMyyHUW3Dz/hP7Fn9iz/y8v4T+x2kFfZsf3MdX5HG6eRKr2Yef8N/Yyaeb2JeyhNfpSOtgezYeZMdVnMKWaWLl7tR+acPJtmfQzGrPp1Kcfl0peSOgA0jw+lb5I6siJ4bMemvxKk5dUdGP3NvhM3cNS6NKLfGV5v/AFXNqDeGnqjtFFXJvyWxikrJJLgtVipUG5UAAAAAAAAAAAAAAAAAAAAAAAAAAAAAAAAAAAAAAAAAAAAAAAAAAAAAAAAAAAAAAAAAAAAA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7174" name="Picture 6" descr="http://img1.wikia.nocookie.net/__cb20131224171312/indonesia/images/6/63/0310_WVislamhearing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980727"/>
            <a:ext cx="1498153" cy="149815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33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/>
              <a:t>Judeism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Water as gift from God – rain from </a:t>
            </a:r>
            <a:r>
              <a:rPr lang="en-CA" dirty="0" smtClean="0"/>
              <a:t>heaven</a:t>
            </a:r>
          </a:p>
          <a:p>
            <a:r>
              <a:rPr lang="en-CA" dirty="0" smtClean="0"/>
              <a:t>Torah source of principles</a:t>
            </a:r>
          </a:p>
          <a:p>
            <a:r>
              <a:rPr lang="en-CA" dirty="0" smtClean="0"/>
              <a:t>Details by interpretation</a:t>
            </a:r>
          </a:p>
          <a:p>
            <a:pPr lvl="1"/>
            <a:r>
              <a:rPr lang="en-CA" dirty="0" smtClean="0"/>
              <a:t>Common law, precedent, etc.</a:t>
            </a:r>
          </a:p>
          <a:p>
            <a:pPr lvl="1"/>
            <a:r>
              <a:rPr lang="en-CA" dirty="0" smtClean="0"/>
              <a:t>“Two </a:t>
            </a:r>
            <a:r>
              <a:rPr lang="en-CA" dirty="0"/>
              <a:t>J</a:t>
            </a:r>
            <a:r>
              <a:rPr lang="en-CA" dirty="0" smtClean="0"/>
              <a:t>ews, three opinions.”</a:t>
            </a:r>
          </a:p>
          <a:p>
            <a:r>
              <a:rPr lang="en-CA" dirty="0" smtClean="0"/>
              <a:t>Historic laws on ownership, sharing, and protection of quality.</a:t>
            </a:r>
          </a:p>
          <a:p>
            <a:pPr lvl="1"/>
            <a:r>
              <a:rPr lang="en-CA" dirty="0" smtClean="0"/>
              <a:t>No single, unified code.</a:t>
            </a:r>
            <a:endParaRPr lang="en-CA" dirty="0"/>
          </a:p>
        </p:txBody>
      </p:sp>
      <p:pic>
        <p:nvPicPr>
          <p:cNvPr id="8194" name="Picture 2" descr="http://i070.radikal.ru/1008/33/166a0a831e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492896"/>
            <a:ext cx="2102930" cy="231648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6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BC Theme1">
  <a:themeElements>
    <a:clrScheme name="UBC Brand 1">
      <a:dk1>
        <a:srgbClr val="002040"/>
      </a:dk1>
      <a:lt1>
        <a:sysClr val="window" lastClr="FFFFFF"/>
      </a:lt1>
      <a:dk2>
        <a:srgbClr val="486B7F"/>
      </a:dk2>
      <a:lt2>
        <a:srgbClr val="EEECE1"/>
      </a:lt2>
      <a:accent1>
        <a:srgbClr val="002040"/>
      </a:accent1>
      <a:accent2>
        <a:srgbClr val="2E526B"/>
      </a:accent2>
      <a:accent3>
        <a:srgbClr val="6A8999"/>
      </a:accent3>
      <a:accent4>
        <a:srgbClr val="A7B9C1"/>
      </a:accent4>
      <a:accent5>
        <a:srgbClr val="BECBD0"/>
      </a:accent5>
      <a:accent6>
        <a:srgbClr val="D0DCD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UBC Theme1</Template>
  <TotalTime>20751</TotalTime>
  <Words>1745</Words>
  <Application>Microsoft Office PowerPoint</Application>
  <PresentationFormat>On-screen Show (4:3)</PresentationFormat>
  <Paragraphs>268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UBC Theme1</vt:lpstr>
      <vt:lpstr>Flowing Values: The Evolution of Water Governance.</vt:lpstr>
      <vt:lpstr>Governance</vt:lpstr>
      <vt:lpstr>Scarcity</vt:lpstr>
      <vt:lpstr>Rights</vt:lpstr>
      <vt:lpstr>Since Time Immemorial …</vt:lpstr>
      <vt:lpstr>Mesopotamia</vt:lpstr>
      <vt:lpstr>Maya</vt:lpstr>
      <vt:lpstr>Islam</vt:lpstr>
      <vt:lpstr>Judeism</vt:lpstr>
      <vt:lpstr>Roman </vt:lpstr>
      <vt:lpstr>Roman </vt:lpstr>
      <vt:lpstr>Roman</vt:lpstr>
      <vt:lpstr>Roman</vt:lpstr>
      <vt:lpstr>Roman</vt:lpstr>
      <vt:lpstr>Spanish</vt:lpstr>
      <vt:lpstr>England and Eastern USA</vt:lpstr>
      <vt:lpstr>Western NA</vt:lpstr>
      <vt:lpstr>Western NA</vt:lpstr>
      <vt:lpstr>Aboriginal </vt:lpstr>
      <vt:lpstr>Aboriginal</vt:lpstr>
      <vt:lpstr>Things of Note</vt:lpstr>
      <vt:lpstr>British Columbia</vt:lpstr>
      <vt:lpstr>British Columbia</vt:lpstr>
      <vt:lpstr>British Columbia</vt:lpstr>
      <vt:lpstr>British Columbia</vt:lpstr>
      <vt:lpstr>British Columbia</vt:lpstr>
      <vt:lpstr>British Columbia</vt:lpstr>
      <vt:lpstr>British Columbia</vt:lpstr>
      <vt:lpstr>British Columbia</vt:lpstr>
      <vt:lpstr>Energy Prices</vt:lpstr>
      <vt:lpstr>Trends</vt:lpstr>
      <vt:lpstr>Dublin Principles</vt:lpstr>
      <vt:lpstr>An Economic Good?</vt:lpstr>
      <vt:lpstr>An Economic Good?</vt:lpstr>
      <vt:lpstr>An Economic Good?</vt:lpstr>
      <vt:lpstr>An Economic Good?</vt:lpstr>
      <vt:lpstr>Water Sustainability Act</vt:lpstr>
      <vt:lpstr>Water Sustainability Act</vt:lpstr>
      <vt:lpstr>Columbia River Treaty</vt:lpstr>
      <vt:lpstr>PowerPoint Presentation</vt:lpstr>
      <vt:lpstr>Themes</vt:lpstr>
      <vt:lpstr>Sources</vt:lpstr>
      <vt:lpstr>Sources</vt:lpstr>
      <vt:lpstr>Sources</vt:lpstr>
    </vt:vector>
  </TitlesOfParts>
  <Company>UBC Okanagan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Flowing Values: The Evolution of Water Governance.</dc:title>
  <dc:creator>John A Janmaat</dc:creator>
  <cp:lastModifiedBy>John A Janmaat</cp:lastModifiedBy>
  <cp:revision>67</cp:revision>
  <dcterms:created xsi:type="dcterms:W3CDTF">2015-01-19T22:19:42Z</dcterms:created>
  <dcterms:modified xsi:type="dcterms:W3CDTF">2015-02-15T18:24:26Z</dcterms:modified>
</cp:coreProperties>
</file>