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71" r:id="rId12"/>
    <p:sldId id="272" r:id="rId13"/>
    <p:sldId id="266" r:id="rId14"/>
    <p:sldId id="267" r:id="rId15"/>
    <p:sldId id="268" r:id="rId16"/>
    <p:sldId id="269" r:id="rId17"/>
    <p:sldId id="270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file:///\\localhost\Users\anngoncalves\Desktop\UBC%20PPT%20Templates%20explore\UBC_Cliff_Tritone_annedit.jpg" TargetMode="External"/><Relationship Id="rId7" Type="http://schemas.openxmlformats.org/officeDocument/2006/relationships/image" Target="file:///\\localhost\Users\anngoncalves\Desktop\UBC%20PPT%20Templates%20explore\graphic%20objects\POM.pn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file:///\\localhost\Users\anngoncalves\Desktop\UBC%20PPT%20Templates%20explore\graphic%20objects\shield.png" TargetMode="External"/><Relationship Id="rId4" Type="http://schemas.openxmlformats.org/officeDocument/2006/relationships/image" Target="../media/image1.png"/><Relationship Id="rId9" Type="http://schemas.openxmlformats.org/officeDocument/2006/relationships/image" Target="file:///\\localhost\Users\anngoncalves\Desktop\UBC%20PPT%20Templates%20explore\graphic%20objects\theUofBC.png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FullSig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Slide 1: UBC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BC_Cliff_Tritone_annedit.jpg" descr="/Users/anngoncalves/Desktop/UBC PPT Templates explore/UBC_Cliff_Tritone_annedit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914" r="19727" b="2914"/>
          <a:stretch>
            <a:fillRect/>
          </a:stretch>
        </p:blipFill>
        <p:spPr bwMode="auto">
          <a:xfrm>
            <a:off x="0" y="950913"/>
            <a:ext cx="9228138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0"/>
            <a:ext cx="9220200" cy="911225"/>
            <a:chOff x="0" y="0"/>
            <a:chExt cx="9220200" cy="911225"/>
          </a:xfrm>
        </p:grpSpPr>
        <p:sp>
          <p:nvSpPr>
            <p:cNvPr id="4" name="Rectangle 3"/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6" name="Rectangle 5"/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7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741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: UBC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3175"/>
            <a:ext cx="9220200" cy="6861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FullSig.png" descr="/Users/anngoncalves/Desktop/UBC PPT Templates explore/graphic objects/FullSig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46313"/>
            <a:ext cx="71326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6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1B107-B9B8-41C9-8BB9-9AC2111E6A35}" type="datetimeFigureOut">
              <a:rPr lang="en-CA" smtClean="0"/>
              <a:t>13/04/2015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F67B2-A432-43DE-B1E2-400AD391A6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534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8296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424847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1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5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1B107-B9B8-41C9-8BB9-9AC2111E6A35}" type="datetimeFigureOut">
              <a:rPr lang="en-CA" smtClean="0"/>
              <a:t>13/04/2015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F67B2-A432-43DE-B1E2-400AD391A6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39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-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500"/>
            <a:ext cx="9220200" cy="5908675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0"/>
            <a:ext cx="9220200" cy="911225"/>
            <a:chOff x="0" y="0"/>
            <a:chExt cx="9220200" cy="911225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7" name="Rectangle 6"/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9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04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- Title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220200" cy="911225"/>
            <a:chOff x="0" y="0"/>
            <a:chExt cx="9220200" cy="911225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6" name="Rectangle 5"/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7" name="Rectangle 6"/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8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69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- Titl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500"/>
            <a:ext cx="9220200" cy="5908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0"/>
            <a:ext cx="9220200" cy="911225"/>
            <a:chOff x="0" y="0"/>
            <a:chExt cx="9220200" cy="911225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7" name="Rectangle 6"/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9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5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-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220200" cy="6861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shield.png" descr="/Users/anngoncalves/Desktop/UBC PPT Templates explore/graphic objects/shield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5738"/>
            <a:ext cx="314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15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- Divider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220200" cy="68611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shield.png" descr="/Users/anngoncalves/Desktop/UBC PPT Templates explore/graphic objects/shield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5738"/>
            <a:ext cx="314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0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- Cop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52500"/>
            <a:ext cx="9220200" cy="5908675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0" y="0"/>
            <a:ext cx="9220200" cy="911225"/>
            <a:chOff x="0" y="0"/>
            <a:chExt cx="9220200" cy="911225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10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14917" y="2979058"/>
            <a:ext cx="756285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7684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- Copy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0"/>
            <a:ext cx="9220200" cy="911225"/>
            <a:chOff x="0" y="0"/>
            <a:chExt cx="9220200" cy="911225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7" name="Rectangle 6"/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9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2979058"/>
            <a:ext cx="756285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 marL="457200" indent="0">
              <a:buNone/>
              <a:defRPr sz="1800" b="0" i="0">
                <a:solidFill>
                  <a:srgbClr val="0C2344"/>
                </a:solidFill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41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- Copy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52500"/>
            <a:ext cx="9220200" cy="5908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0" y="0"/>
            <a:ext cx="9220200" cy="911225"/>
            <a:chOff x="0" y="0"/>
            <a:chExt cx="9220200" cy="911225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10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2979058"/>
            <a:ext cx="756285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2228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file:///\\localhost\Users\anngoncalves\Desktop\UBC%20PPT%20Templates%20explore\graphic%20objects\POM.pn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\\localhost\Users\anngoncalves\Desktop\UBC%20PPT%20Templates%20explore\graphic%20objects\shield.png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file:///\\localhost\Users\anngoncalves\Desktop\UBC%20PPT%20Templates%20explore\graphic%20objects\theUofBC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"/>
          <p:cNvGrpSpPr>
            <a:grpSpLocks/>
          </p:cNvGrpSpPr>
          <p:nvPr/>
        </p:nvGrpSpPr>
        <p:grpSpPr bwMode="auto">
          <a:xfrm>
            <a:off x="0" y="0"/>
            <a:ext cx="9220200" cy="911225"/>
            <a:chOff x="0" y="0"/>
            <a:chExt cx="9220200" cy="911225"/>
          </a:xfrm>
        </p:grpSpPr>
        <p:sp>
          <p:nvSpPr>
            <p:cNvPr id="17" name="Rectangle 16"/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18" name="Rectangle 17"/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1030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14" r:link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16" r:link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18" r:link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Managing Water Shortages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912768" cy="1752600"/>
          </a:xfrm>
        </p:spPr>
        <p:txBody>
          <a:bodyPr>
            <a:noAutofit/>
          </a:bodyPr>
          <a:lstStyle/>
          <a:p>
            <a:r>
              <a:rPr lang="en-CA" dirty="0" smtClean="0"/>
              <a:t>John Janmaat</a:t>
            </a:r>
          </a:p>
          <a:p>
            <a:r>
              <a:rPr lang="en-CA" dirty="0" smtClean="0"/>
              <a:t>Regional Innovation Chair in Water Resources and Ecosystem Sustainability</a:t>
            </a:r>
          </a:p>
          <a:p>
            <a:r>
              <a:rPr lang="en-CA" dirty="0" smtClean="0"/>
              <a:t>UBC Okanagan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292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istockimg.com/file_thumbview_approve/14060330/3/stock-illustration-14060330-traffic-director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2088232" cy="19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Water Sustainability Plans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Scope to do things differently.</a:t>
            </a:r>
          </a:p>
          <a:p>
            <a:r>
              <a:rPr lang="en-CA" dirty="0" smtClean="0"/>
              <a:t>Must be ‘better’ than WSA.</a:t>
            </a:r>
          </a:p>
          <a:p>
            <a:pPr lvl="1"/>
            <a:r>
              <a:rPr lang="en-CA" dirty="0" smtClean="0"/>
              <a:t>Reduce conflict and/or better for environment.</a:t>
            </a:r>
          </a:p>
          <a:p>
            <a:r>
              <a:rPr lang="en-CA" dirty="0" smtClean="0"/>
              <a:t>Key elements</a:t>
            </a:r>
          </a:p>
          <a:p>
            <a:pPr lvl="1"/>
            <a:r>
              <a:rPr lang="en-CA" dirty="0" smtClean="0"/>
              <a:t>All rights holders involved, 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compensation for those affected.</a:t>
            </a:r>
          </a:p>
          <a:p>
            <a:pPr lvl="1"/>
            <a:r>
              <a:rPr lang="en-CA" dirty="0" smtClean="0"/>
              <a:t>Maybe </a:t>
            </a:r>
            <a:r>
              <a:rPr lang="en-CA" dirty="0" smtClean="0"/>
              <a:t>new regulations for plan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area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May reserve water for agriculture.</a:t>
            </a:r>
          </a:p>
        </p:txBody>
      </p:sp>
    </p:spTree>
    <p:extLst>
      <p:ext uri="{BB962C8B-B14F-4D97-AF65-F5344CB8AC3E}">
        <p14:creationId xmlns:p14="http://schemas.microsoft.com/office/powerpoint/2010/main" val="3692008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Water Sustainability Plans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442913" indent="-442913">
              <a:buNone/>
            </a:pPr>
            <a:r>
              <a:rPr lang="en-US" sz="2400" dirty="0"/>
              <a:t>74 </a:t>
            </a:r>
            <a:r>
              <a:rPr lang="en-US" sz="2400" dirty="0" smtClean="0"/>
              <a:t>(</a:t>
            </a:r>
            <a:r>
              <a:rPr lang="en-US" sz="2400" dirty="0"/>
              <a:t>2) If a proposed plan </a:t>
            </a:r>
            <a:r>
              <a:rPr lang="en-US" sz="2400" dirty="0" smtClean="0"/>
              <a:t>… recommends </a:t>
            </a:r>
            <a:r>
              <a:rPr lang="en-US" sz="2400" dirty="0"/>
              <a:t>a significant change in respect of a </a:t>
            </a:r>
            <a:r>
              <a:rPr lang="en-US" sz="2400" dirty="0" err="1"/>
              <a:t>licence</a:t>
            </a:r>
            <a:r>
              <a:rPr lang="en-US" sz="2400" dirty="0"/>
              <a:t> </a:t>
            </a:r>
            <a:r>
              <a:rPr lang="en-US" sz="2400" dirty="0" smtClean="0"/>
              <a:t>… </a:t>
            </a:r>
            <a:r>
              <a:rPr lang="en-US" sz="2400" dirty="0"/>
              <a:t>and the holder </a:t>
            </a:r>
            <a:r>
              <a:rPr lang="en-US" sz="2400" dirty="0" smtClean="0"/>
              <a:t>… </a:t>
            </a:r>
            <a:r>
              <a:rPr lang="en-US" sz="2400" b="1" u="sng" dirty="0" smtClean="0"/>
              <a:t>has </a:t>
            </a:r>
            <a:r>
              <a:rPr lang="en-US" sz="2400" b="1" u="sng" dirty="0"/>
              <a:t>consented to the change</a:t>
            </a:r>
            <a:r>
              <a:rPr lang="en-US" sz="2400" dirty="0"/>
              <a:t>, the proposed plan must be accompanied by</a:t>
            </a:r>
          </a:p>
          <a:p>
            <a:pPr marL="895350" indent="-442913">
              <a:buNone/>
            </a:pPr>
            <a:r>
              <a:rPr lang="en-US" sz="2400" dirty="0"/>
              <a:t>(a) a copy of the written consent of the holder of the </a:t>
            </a:r>
            <a:r>
              <a:rPr lang="en-US" sz="2400" dirty="0" err="1"/>
              <a:t>licence</a:t>
            </a:r>
            <a:r>
              <a:rPr lang="en-US" sz="2400" dirty="0"/>
              <a:t> </a:t>
            </a:r>
            <a:r>
              <a:rPr lang="en-US" sz="2400" dirty="0" smtClean="0"/>
              <a:t>…, </a:t>
            </a:r>
            <a:r>
              <a:rPr lang="en-US" sz="2400" dirty="0"/>
              <a:t>and</a:t>
            </a:r>
          </a:p>
          <a:p>
            <a:pPr marL="895350" indent="-442913">
              <a:buNone/>
            </a:pPr>
            <a:r>
              <a:rPr lang="en-US" sz="2400" dirty="0"/>
              <a:t>(b) a detailed proposal assigning to each person or other entity who would benefit </a:t>
            </a:r>
            <a:r>
              <a:rPr lang="en-US" sz="2400" dirty="0" smtClean="0"/>
              <a:t>… </a:t>
            </a:r>
            <a:r>
              <a:rPr lang="en-US" sz="2400" b="1" u="sng" dirty="0" smtClean="0"/>
              <a:t>some </a:t>
            </a:r>
            <a:r>
              <a:rPr lang="en-US" sz="2400" b="1" u="sng" dirty="0"/>
              <a:t>or all of the responsibility for compensating the licensee </a:t>
            </a:r>
            <a:r>
              <a:rPr lang="en-US" sz="2400" dirty="0" smtClean="0"/>
              <a:t>…, </a:t>
            </a:r>
            <a:r>
              <a:rPr lang="en-US" sz="2400" dirty="0"/>
              <a:t>consented to in writing by each such person</a:t>
            </a:r>
            <a:r>
              <a:rPr lang="en-US" sz="2400" dirty="0" smtClean="0"/>
              <a:t>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5620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Water Sustainability Plans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442913" indent="-442913">
              <a:buNone/>
            </a:pPr>
            <a:r>
              <a:rPr lang="en-US" sz="2400" dirty="0" smtClean="0"/>
              <a:t>74 (3</a:t>
            </a:r>
            <a:r>
              <a:rPr lang="en-US" sz="2400" dirty="0"/>
              <a:t>) If a proposed plan </a:t>
            </a:r>
            <a:r>
              <a:rPr lang="en-US" sz="2400" dirty="0" smtClean="0"/>
              <a:t>… </a:t>
            </a:r>
            <a:r>
              <a:rPr lang="en-US" sz="2400" dirty="0"/>
              <a:t>recommends a significant change in respect of a </a:t>
            </a:r>
            <a:r>
              <a:rPr lang="en-US" sz="2400" dirty="0" err="1"/>
              <a:t>licence</a:t>
            </a:r>
            <a:r>
              <a:rPr lang="en-US" sz="2400" dirty="0"/>
              <a:t> </a:t>
            </a:r>
            <a:r>
              <a:rPr lang="en-US" sz="2400" dirty="0" smtClean="0"/>
              <a:t>… and </a:t>
            </a:r>
            <a:r>
              <a:rPr lang="en-US" sz="2400" dirty="0"/>
              <a:t>the holder </a:t>
            </a:r>
            <a:r>
              <a:rPr lang="en-US" sz="2400" dirty="0" smtClean="0"/>
              <a:t>… </a:t>
            </a:r>
            <a:r>
              <a:rPr lang="en-US" sz="2400" b="1" u="sng" dirty="0"/>
              <a:t>has not consented to the change</a:t>
            </a:r>
            <a:r>
              <a:rPr lang="en-US" sz="2400" dirty="0"/>
              <a:t>, the proposed plan must be accompanied by</a:t>
            </a:r>
          </a:p>
          <a:p>
            <a:pPr marL="895350" indent="-442913">
              <a:buNone/>
            </a:pPr>
            <a:r>
              <a:rPr lang="en-US" sz="2400" dirty="0"/>
              <a:t>(a) a list of the affected </a:t>
            </a:r>
            <a:r>
              <a:rPr lang="en-US" sz="2400" dirty="0" err="1"/>
              <a:t>licences</a:t>
            </a:r>
            <a:r>
              <a:rPr lang="en-US" sz="2400" dirty="0"/>
              <a:t> </a:t>
            </a:r>
            <a:r>
              <a:rPr lang="en-US" sz="2400" dirty="0" smtClean="0"/>
              <a:t>… ,</a:t>
            </a:r>
            <a:endParaRPr lang="en-US" sz="2400" dirty="0"/>
          </a:p>
          <a:p>
            <a:pPr marL="895350" indent="-442913">
              <a:buNone/>
            </a:pPr>
            <a:r>
              <a:rPr lang="en-US" sz="2400" dirty="0"/>
              <a:t>(b) a statement of the public benefit </a:t>
            </a:r>
            <a:r>
              <a:rPr lang="en-US" sz="2400" dirty="0" smtClean="0"/>
              <a:t>…</a:t>
            </a:r>
            <a:endParaRPr lang="en-US" sz="2400" dirty="0"/>
          </a:p>
          <a:p>
            <a:pPr marL="895350" indent="-442913">
              <a:buNone/>
            </a:pPr>
            <a:r>
              <a:rPr lang="en-US" sz="2400" dirty="0"/>
              <a:t>(c) </a:t>
            </a:r>
            <a:r>
              <a:rPr lang="en-US" sz="2400" b="1" u="sng" dirty="0"/>
              <a:t>a statement of any available source of funding to pay compensation or for compensatory measures for the involuntary significant changes</a:t>
            </a:r>
            <a:endParaRPr lang="en-CA" sz="2400" b="1" u="sng" dirty="0"/>
          </a:p>
        </p:txBody>
      </p:sp>
    </p:spTree>
    <p:extLst>
      <p:ext uri="{BB962C8B-B14F-4D97-AF65-F5344CB8AC3E}">
        <p14:creationId xmlns:p14="http://schemas.microsoft.com/office/powerpoint/2010/main" val="421910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Dealing with Shortages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WSPs, can’t force licence holders to change actions without compensation plan acceptable to minister.</a:t>
            </a:r>
          </a:p>
          <a:p>
            <a:pPr lvl="1"/>
            <a:r>
              <a:rPr lang="en-CA" dirty="0" smtClean="0"/>
              <a:t>Not a way to force water users to change behavior.</a:t>
            </a:r>
          </a:p>
          <a:p>
            <a:r>
              <a:rPr lang="en-CA" dirty="0" smtClean="0"/>
              <a:t>If want something other than </a:t>
            </a:r>
            <a:r>
              <a:rPr lang="en-CA" dirty="0" smtClean="0"/>
              <a:t>WSA default, </a:t>
            </a:r>
            <a:r>
              <a:rPr lang="en-CA" dirty="0" smtClean="0"/>
              <a:t>need everyone on board.</a:t>
            </a:r>
            <a:endParaRPr lang="en-CA" dirty="0"/>
          </a:p>
        </p:txBody>
      </p:sp>
      <p:pic>
        <p:nvPicPr>
          <p:cNvPr id="1026" name="Picture 2" descr="http://homepages.slingshot.co.nz/~ghotter01/Free_Clipart/wpimages/wpae4d1171_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17621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2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Compensation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Everyone affected by WSP must see themselves as better off than without WSP.</a:t>
            </a:r>
          </a:p>
          <a:p>
            <a:pPr lvl="1"/>
            <a:r>
              <a:rPr lang="en-CA" dirty="0" smtClean="0"/>
              <a:t>Abundant water, no problem, nobody affected.</a:t>
            </a:r>
          </a:p>
          <a:p>
            <a:pPr lvl="1"/>
            <a:r>
              <a:rPr lang="en-CA" dirty="0" smtClean="0"/>
              <a:t>Water shortage, plan in WSP must be better for everyone than attenuated FITFIR of WSA.</a:t>
            </a:r>
          </a:p>
          <a:p>
            <a:r>
              <a:rPr lang="en-CA" dirty="0" smtClean="0"/>
              <a:t>Compensation plan critical for users who take hit during shortage.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919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ad1.whstatic.com/images/thumb/a/a0/Beat-the-Slots-Step-13-Version-3.jpg/670px-Beat-the-Slots-Step-13-Versio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10" y="3068960"/>
            <a:ext cx="5998089" cy="450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Mechanisms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Buy out rights.</a:t>
            </a:r>
          </a:p>
          <a:p>
            <a:pPr lvl="1"/>
            <a:r>
              <a:rPr lang="en-CA" dirty="0" smtClean="0"/>
              <a:t>Develop drought plan.</a:t>
            </a:r>
          </a:p>
          <a:p>
            <a:pPr lvl="1"/>
            <a:r>
              <a:rPr lang="en-CA" dirty="0" smtClean="0"/>
              <a:t>Pay those affected enough to participate.</a:t>
            </a:r>
          </a:p>
          <a:p>
            <a:pPr lvl="1"/>
            <a:r>
              <a:rPr lang="en-CA" dirty="0" smtClean="0"/>
              <a:t>Holdouts, ‘expropriate’.</a:t>
            </a:r>
          </a:p>
          <a:p>
            <a:pPr lvl="2"/>
            <a:r>
              <a:rPr lang="en-CA" dirty="0" smtClean="0"/>
              <a:t>Determine expected loss.</a:t>
            </a:r>
          </a:p>
          <a:p>
            <a:pPr lvl="2"/>
            <a:r>
              <a:rPr lang="en-CA" dirty="0" smtClean="0"/>
              <a:t>Propose better than</a:t>
            </a:r>
            <a:br>
              <a:rPr lang="en-CA" dirty="0" smtClean="0"/>
            </a:br>
            <a:r>
              <a:rPr lang="en-CA" dirty="0" smtClean="0"/>
              <a:t>fair payment in plan.</a:t>
            </a:r>
          </a:p>
          <a:p>
            <a:r>
              <a:rPr lang="en-CA" dirty="0" smtClean="0"/>
              <a:t>High cost up front!</a:t>
            </a:r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63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ynamique-mag.com/images/article/cropped/4d07e3155fe3f7bc68d8d75b339d7278.jpg?c=cef0e278f099fb19fa65d2255c343f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4381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Mechanisms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Water market.</a:t>
            </a:r>
          </a:p>
          <a:p>
            <a:pPr lvl="1"/>
            <a:r>
              <a:rPr lang="en-CA" dirty="0" smtClean="0"/>
              <a:t>Pay users to give up use of water during shortage.</a:t>
            </a:r>
          </a:p>
          <a:p>
            <a:r>
              <a:rPr lang="en-CA" dirty="0" smtClean="0"/>
              <a:t>Need source of money during shortage.</a:t>
            </a:r>
          </a:p>
          <a:p>
            <a:r>
              <a:rPr lang="en-CA" dirty="0" smtClean="0"/>
              <a:t>Demanded payment may be large.</a:t>
            </a:r>
          </a:p>
          <a:p>
            <a:r>
              <a:rPr lang="en-CA" dirty="0" smtClean="0"/>
              <a:t>No up front cost.</a:t>
            </a:r>
          </a:p>
          <a:p>
            <a:r>
              <a:rPr lang="en-CA" dirty="0" smtClean="0"/>
              <a:t>Cost during </a:t>
            </a:r>
            <a:br>
              <a:rPr lang="en-CA" dirty="0" smtClean="0"/>
            </a:br>
            <a:r>
              <a:rPr lang="en-CA" dirty="0" smtClean="0"/>
              <a:t>shortage unknown.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11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Mechanisms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Dry year contracts</a:t>
            </a:r>
          </a:p>
          <a:p>
            <a:pPr lvl="1"/>
            <a:r>
              <a:rPr lang="en-CA" dirty="0" smtClean="0"/>
              <a:t>Seller agrees to forego water use in dry year.</a:t>
            </a:r>
          </a:p>
          <a:p>
            <a:pPr lvl="1"/>
            <a:r>
              <a:rPr lang="en-CA" dirty="0" smtClean="0"/>
              <a:t>Buyer pays if dry year occurs.</a:t>
            </a:r>
          </a:p>
          <a:p>
            <a:r>
              <a:rPr lang="en-CA" dirty="0" smtClean="0"/>
              <a:t>Low up front cost.</a:t>
            </a:r>
          </a:p>
          <a:p>
            <a:r>
              <a:rPr lang="en-CA" dirty="0" smtClean="0"/>
              <a:t>Not dealing in shortage.</a:t>
            </a:r>
          </a:p>
          <a:p>
            <a:r>
              <a:rPr lang="en-CA" dirty="0" smtClean="0"/>
              <a:t>Know costs for water.</a:t>
            </a:r>
          </a:p>
          <a:p>
            <a:r>
              <a:rPr lang="en-CA" dirty="0" smtClean="0"/>
              <a:t>Seller knows payment </a:t>
            </a:r>
            <a:br>
              <a:rPr lang="en-CA" dirty="0" smtClean="0"/>
            </a:br>
            <a:r>
              <a:rPr lang="en-CA" dirty="0" smtClean="0"/>
              <a:t>and conditions.</a:t>
            </a:r>
            <a:endParaRPr lang="en-CA" dirty="0"/>
          </a:p>
        </p:txBody>
      </p:sp>
      <p:pic>
        <p:nvPicPr>
          <p:cNvPr id="4098" name="Picture 2" descr="http://www.cuscoenportada.com/wp-content/uploads/2014/10/sui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7150"/>
            <a:ext cx="3810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1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organcountywaterfowlers.org/duck_head_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96" y="4149080"/>
            <a:ext cx="4266381" cy="27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Mechanisms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Payments for Ecosystem Services</a:t>
            </a:r>
          </a:p>
          <a:p>
            <a:pPr lvl="1"/>
            <a:r>
              <a:rPr lang="en-CA" dirty="0" smtClean="0"/>
              <a:t>Pay landowners to not use/protect natural areas.</a:t>
            </a:r>
          </a:p>
          <a:p>
            <a:r>
              <a:rPr lang="en-CA" dirty="0" smtClean="0"/>
              <a:t>Not shortage plan.</a:t>
            </a:r>
          </a:p>
          <a:p>
            <a:r>
              <a:rPr lang="en-CA" dirty="0" smtClean="0"/>
              <a:t>Protect wetlands, etc.</a:t>
            </a:r>
          </a:p>
          <a:p>
            <a:r>
              <a:rPr lang="en-CA" dirty="0" smtClean="0"/>
              <a:t>Pay owner enough that</a:t>
            </a:r>
            <a:br>
              <a:rPr lang="en-CA" dirty="0" smtClean="0"/>
            </a:br>
            <a:r>
              <a:rPr lang="en-CA" dirty="0" smtClean="0"/>
              <a:t>benefit of use less than</a:t>
            </a:r>
            <a:br>
              <a:rPr lang="en-CA" dirty="0" smtClean="0"/>
            </a:br>
            <a:r>
              <a:rPr lang="en-CA" dirty="0" smtClean="0"/>
              <a:t>benefit from no use.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3515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Have WSA because of water shortages.</a:t>
            </a:r>
          </a:p>
          <a:p>
            <a:r>
              <a:rPr lang="en-CA" dirty="0" smtClean="0"/>
              <a:t>WSA is plan for managing shortages.</a:t>
            </a:r>
          </a:p>
          <a:p>
            <a:r>
              <a:rPr lang="en-CA" dirty="0" smtClean="0"/>
              <a:t>WSPs enable locally ‘better’ plans to manage shortages.</a:t>
            </a:r>
          </a:p>
          <a:p>
            <a:r>
              <a:rPr lang="en-CA" dirty="0" smtClean="0"/>
              <a:t>WSPs need everyone on board.</a:t>
            </a:r>
          </a:p>
          <a:p>
            <a:r>
              <a:rPr lang="en-CA" dirty="0" smtClean="0"/>
              <a:t>Compensation plans must be worked out up front.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511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Abundant Water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BC, water normally not ‘scarce’.</a:t>
            </a:r>
          </a:p>
          <a:p>
            <a:pPr lvl="1"/>
            <a:r>
              <a:rPr lang="en-CA" dirty="0" smtClean="0"/>
              <a:t>Scarce: Not enough water for all ‘recognized’ users to have all the water they want.</a:t>
            </a:r>
          </a:p>
          <a:p>
            <a:r>
              <a:rPr lang="en-CA" dirty="0" smtClean="0"/>
              <a:t>Environment and/or people concerned about environment may not be ‘recognized’ users.</a:t>
            </a:r>
          </a:p>
          <a:p>
            <a:pPr lvl="1"/>
            <a:r>
              <a:rPr lang="en-CA" dirty="0" smtClean="0"/>
              <a:t>Beyond some minimum flow, water left in nature not seen as producing value.</a:t>
            </a:r>
          </a:p>
          <a:p>
            <a:r>
              <a:rPr lang="en-CA" dirty="0" smtClean="0"/>
              <a:t>With abundant water, some left for nature.</a:t>
            </a:r>
          </a:p>
        </p:txBody>
      </p:sp>
    </p:spTree>
    <p:extLst>
      <p:ext uri="{BB962C8B-B14F-4D97-AF65-F5344CB8AC3E}">
        <p14:creationId xmlns:p14="http://schemas.microsoft.com/office/powerpoint/2010/main" val="55264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Abundant Water</a:t>
            </a:r>
            <a:endParaRPr lang="en-CA" dirty="0"/>
          </a:p>
        </p:txBody>
      </p:sp>
      <p:sp>
        <p:nvSpPr>
          <p:cNvPr id="5" name="Bent Arrow 4"/>
          <p:cNvSpPr/>
          <p:nvPr/>
        </p:nvSpPr>
        <p:spPr>
          <a:xfrm rot="5400000">
            <a:off x="2508998" y="4133540"/>
            <a:ext cx="522438" cy="1129582"/>
          </a:xfrm>
          <a:prstGeom prst="bentArrow">
            <a:avLst>
              <a:gd name="adj1" fmla="val 3309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1026" name="Picture 2" descr="http://www.clipartbest.com/cliparts/niB/q7X/niBq7Xqi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78519"/>
            <a:ext cx="1583840" cy="15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artlord.com/wp-content/uploads/2013/01/hous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64" y="1484784"/>
            <a:ext cx="1143362" cy="152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ker.com/cliparts/Z/f/U/1/s/K/factory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61" y="5123838"/>
            <a:ext cx="1129583" cy="13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barge-clipart-boat-clip-art-1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39" y="2157906"/>
            <a:ext cx="1846195" cy="101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.istockimg.com/file_thumbview_approve/21874067/3/stock-illustration-21874067-cartoon-salm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46668"/>
            <a:ext cx="18097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s.clipartpanda.com/op-clipart-toilet-clip-art1-1-cop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00623"/>
            <a:ext cx="864777" cy="9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65" y="1682282"/>
            <a:ext cx="953587" cy="91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Bent Arrow 13"/>
          <p:cNvSpPr/>
          <p:nvPr/>
        </p:nvSpPr>
        <p:spPr>
          <a:xfrm rot="5400000">
            <a:off x="3381033" y="2419402"/>
            <a:ext cx="973456" cy="4144781"/>
          </a:xfrm>
          <a:prstGeom prst="bentArrow">
            <a:avLst>
              <a:gd name="adj1" fmla="val 4357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6200000" flipV="1">
            <a:off x="4112243" y="16916"/>
            <a:ext cx="591089" cy="6953158"/>
          </a:xfrm>
          <a:prstGeom prst="bentArrow">
            <a:avLst>
              <a:gd name="adj1" fmla="val 4226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5400000">
            <a:off x="4134462" y="567951"/>
            <a:ext cx="528815" cy="6970993"/>
          </a:xfrm>
          <a:prstGeom prst="bentArrow">
            <a:avLst>
              <a:gd name="adj1" fmla="val 42267"/>
              <a:gd name="adj2" fmla="val 2631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6200000" flipV="1">
            <a:off x="2017920" y="1850605"/>
            <a:ext cx="615642" cy="2764321"/>
          </a:xfrm>
          <a:prstGeom prst="bentArrow">
            <a:avLst>
              <a:gd name="adj1" fmla="val 4226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98870" y="2096987"/>
            <a:ext cx="533170" cy="323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ight Arrow 21"/>
          <p:cNvSpPr/>
          <p:nvPr/>
        </p:nvSpPr>
        <p:spPr>
          <a:xfrm rot="10800000">
            <a:off x="2362927" y="2087436"/>
            <a:ext cx="533170" cy="323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rapezoid 24"/>
          <p:cNvSpPr/>
          <p:nvPr/>
        </p:nvSpPr>
        <p:spPr>
          <a:xfrm rot="10800000">
            <a:off x="180018" y="2973214"/>
            <a:ext cx="2375758" cy="1873454"/>
          </a:xfrm>
          <a:prstGeom prst="trapezoid">
            <a:avLst>
              <a:gd name="adj" fmla="val 183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rapezoid 9"/>
          <p:cNvSpPr/>
          <p:nvPr/>
        </p:nvSpPr>
        <p:spPr>
          <a:xfrm rot="10800000">
            <a:off x="179512" y="2749192"/>
            <a:ext cx="2376264" cy="2097476"/>
          </a:xfrm>
          <a:prstGeom prst="trapezoid">
            <a:avLst>
              <a:gd name="adj" fmla="val 183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981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Scarce Water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Not enough water to satisfy all users.</a:t>
            </a:r>
          </a:p>
          <a:p>
            <a:pPr lvl="1"/>
            <a:r>
              <a:rPr lang="en-CA" dirty="0" smtClean="0"/>
              <a:t>Drought.</a:t>
            </a:r>
          </a:p>
          <a:p>
            <a:pPr lvl="1"/>
            <a:r>
              <a:rPr lang="en-CA" dirty="0" smtClean="0"/>
              <a:t>Event (treatment failure, etc.)</a:t>
            </a:r>
          </a:p>
          <a:p>
            <a:r>
              <a:rPr lang="en-CA" dirty="0" smtClean="0"/>
              <a:t>How do we share what we have?</a:t>
            </a:r>
            <a:endParaRPr lang="en-CA" dirty="0"/>
          </a:p>
        </p:txBody>
      </p:sp>
      <p:pic>
        <p:nvPicPr>
          <p:cNvPr id="2050" name="Picture 2" descr="http://files.parsetfss.com/2d20bf85-1dbd-48b7-8083-9b43e7d1a8d7/tfss-60394057-b4c4-405b-8bb9-88b39c835589-kidsfigh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03474"/>
            <a:ext cx="5698159" cy="260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5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Scarce Water</a:t>
            </a:r>
            <a:endParaRPr lang="en-CA" dirty="0"/>
          </a:p>
        </p:txBody>
      </p:sp>
      <p:sp>
        <p:nvSpPr>
          <p:cNvPr id="5" name="Bent Arrow 4"/>
          <p:cNvSpPr/>
          <p:nvPr/>
        </p:nvSpPr>
        <p:spPr>
          <a:xfrm rot="5400000">
            <a:off x="2508998" y="4133540"/>
            <a:ext cx="522438" cy="1129582"/>
          </a:xfrm>
          <a:prstGeom prst="bentArrow">
            <a:avLst>
              <a:gd name="adj1" fmla="val 33097"/>
              <a:gd name="adj2" fmla="val 25000"/>
              <a:gd name="adj3" fmla="val 25000"/>
              <a:gd name="adj4" fmla="val 437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1026" name="Picture 2" descr="http://www.clipartbest.com/cliparts/niB/q7X/niBq7Xqi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78519"/>
            <a:ext cx="1583840" cy="15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artlord.com/wp-content/uploads/2013/01/hous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64" y="1484784"/>
            <a:ext cx="1143362" cy="152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ker.com/cliparts/Z/f/U/1/s/K/factory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61" y="5123838"/>
            <a:ext cx="1129583" cy="13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barge-clipart-boat-clip-art-1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39" y="2157906"/>
            <a:ext cx="1846195" cy="101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.istockimg.com/file_thumbview_approve/21874067/3/stock-illustration-21874067-cartoon-salm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46668"/>
            <a:ext cx="18097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s.clipartpanda.com/op-clipart-toilet-clip-art1-1-cop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00623"/>
            <a:ext cx="864777" cy="9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65" y="1682282"/>
            <a:ext cx="953587" cy="91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Bent Arrow 13"/>
          <p:cNvSpPr/>
          <p:nvPr/>
        </p:nvSpPr>
        <p:spPr>
          <a:xfrm rot="5400000">
            <a:off x="3381033" y="2419402"/>
            <a:ext cx="973456" cy="4144781"/>
          </a:xfrm>
          <a:prstGeom prst="bentArrow">
            <a:avLst>
              <a:gd name="adj1" fmla="val 43577"/>
              <a:gd name="adj2" fmla="val 25000"/>
              <a:gd name="adj3" fmla="val 25000"/>
              <a:gd name="adj4" fmla="val 437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6200000" flipV="1">
            <a:off x="4112243" y="16916"/>
            <a:ext cx="591089" cy="6953158"/>
          </a:xfrm>
          <a:prstGeom prst="bentArrow">
            <a:avLst>
              <a:gd name="adj1" fmla="val 42267"/>
              <a:gd name="adj2" fmla="val 25000"/>
              <a:gd name="adj3" fmla="val 25000"/>
              <a:gd name="adj4" fmla="val 437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5400000">
            <a:off x="4134462" y="567951"/>
            <a:ext cx="528815" cy="6970993"/>
          </a:xfrm>
          <a:prstGeom prst="bentArrow">
            <a:avLst>
              <a:gd name="adj1" fmla="val 42267"/>
              <a:gd name="adj2" fmla="val 26310"/>
              <a:gd name="adj3" fmla="val 25000"/>
              <a:gd name="adj4" fmla="val 437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6200000" flipV="1">
            <a:off x="2017920" y="1850605"/>
            <a:ext cx="615642" cy="2764321"/>
          </a:xfrm>
          <a:prstGeom prst="bentArrow">
            <a:avLst>
              <a:gd name="adj1" fmla="val 42267"/>
              <a:gd name="adj2" fmla="val 25000"/>
              <a:gd name="adj3" fmla="val 25000"/>
              <a:gd name="adj4" fmla="val 437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98870" y="2096987"/>
            <a:ext cx="533170" cy="323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ight Arrow 21"/>
          <p:cNvSpPr/>
          <p:nvPr/>
        </p:nvSpPr>
        <p:spPr>
          <a:xfrm rot="10800000">
            <a:off x="2362927" y="2087436"/>
            <a:ext cx="533170" cy="323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rapezoid 19"/>
          <p:cNvSpPr/>
          <p:nvPr/>
        </p:nvSpPr>
        <p:spPr>
          <a:xfrm rot="10800000">
            <a:off x="179512" y="2749192"/>
            <a:ext cx="2376264" cy="2097476"/>
          </a:xfrm>
          <a:prstGeom prst="trapezoid">
            <a:avLst>
              <a:gd name="adj" fmla="val 183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rapezoid 24"/>
          <p:cNvSpPr/>
          <p:nvPr/>
        </p:nvSpPr>
        <p:spPr>
          <a:xfrm rot="10800000">
            <a:off x="395535" y="4053443"/>
            <a:ext cx="1930203" cy="793221"/>
          </a:xfrm>
          <a:prstGeom prst="trapezoid">
            <a:avLst>
              <a:gd name="adj" fmla="val 183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rapezoid 9"/>
          <p:cNvSpPr/>
          <p:nvPr/>
        </p:nvSpPr>
        <p:spPr>
          <a:xfrm rot="10800000">
            <a:off x="179512" y="2749192"/>
            <a:ext cx="2376264" cy="2097476"/>
          </a:xfrm>
          <a:prstGeom prst="trapezoid">
            <a:avLst>
              <a:gd name="adj" fmla="val 183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5004048" y="3358733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latin typeface="Arial Black" pitchFamily="34" charset="0"/>
              </a:rPr>
              <a:t>?</a:t>
            </a:r>
            <a:endParaRPr lang="en-CA" sz="3600" b="1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0587" y="3068960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latin typeface="Arial Black" pitchFamily="34" charset="0"/>
              </a:rPr>
              <a:t>?</a:t>
            </a:r>
            <a:endParaRPr lang="en-CA" sz="3600" b="1" dirty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1760" y="4222829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latin typeface="Arial Black" pitchFamily="34" charset="0"/>
              </a:rPr>
              <a:t>?</a:t>
            </a:r>
            <a:endParaRPr lang="en-CA" sz="3600" b="1" dirty="0"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5166" y="3934797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latin typeface="Arial Black" pitchFamily="34" charset="0"/>
              </a:rPr>
              <a:t>?</a:t>
            </a:r>
            <a:endParaRPr lang="en-CA" sz="3600" b="1" dirty="0"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00192" y="3574757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latin typeface="Arial Black" pitchFamily="34" charset="0"/>
              </a:rPr>
              <a:t>?</a:t>
            </a:r>
            <a:endParaRPr lang="en-CA" sz="3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1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Water Sustainability Act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Licence Administration</a:t>
            </a:r>
          </a:p>
          <a:p>
            <a:pPr marL="914400" lvl="1" indent="-514350"/>
            <a:r>
              <a:rPr lang="en-CA" dirty="0" smtClean="0"/>
              <a:t>Application, conditions, enforcement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Shortage Management</a:t>
            </a:r>
          </a:p>
          <a:p>
            <a:pPr marL="914400" lvl="1" indent="-514350"/>
            <a:r>
              <a:rPr lang="en-CA" dirty="0" smtClean="0"/>
              <a:t>FITFIR, attenuated.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Alternative Shortage Management</a:t>
            </a:r>
          </a:p>
          <a:p>
            <a:pPr marL="914400" lvl="1" indent="-514350"/>
            <a:r>
              <a:rPr lang="en-CA" dirty="0" smtClean="0"/>
              <a:t>Water Sustainability Plans.</a:t>
            </a:r>
          </a:p>
          <a:p>
            <a:pPr marL="514350" indent="-514350"/>
            <a:r>
              <a:rPr lang="en-CA" dirty="0" smtClean="0"/>
              <a:t>Water Shortages Act?</a:t>
            </a:r>
          </a:p>
          <a:p>
            <a:pPr marL="914400" lvl="1" indent="-514350"/>
            <a:r>
              <a:rPr lang="en-CA" dirty="0" smtClean="0"/>
              <a:t>No need for act if no shortages!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98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24" y="3645024"/>
            <a:ext cx="3914076" cy="29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FITFIR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F</a:t>
            </a:r>
            <a:r>
              <a:rPr lang="en-CA" dirty="0" smtClean="0"/>
              <a:t>irst </a:t>
            </a:r>
            <a:r>
              <a:rPr lang="en-CA" b="1" u="sng" dirty="0" smtClean="0"/>
              <a:t>I</a:t>
            </a:r>
            <a:r>
              <a:rPr lang="en-CA" dirty="0" smtClean="0"/>
              <a:t>n </a:t>
            </a:r>
            <a:r>
              <a:rPr lang="en-CA" b="1" u="sng" dirty="0" smtClean="0"/>
              <a:t>T</a:t>
            </a:r>
            <a:r>
              <a:rPr lang="en-CA" dirty="0" smtClean="0"/>
              <a:t>ime, </a:t>
            </a:r>
            <a:r>
              <a:rPr lang="en-CA" b="1" u="sng" dirty="0" smtClean="0"/>
              <a:t>F</a:t>
            </a:r>
            <a:r>
              <a:rPr lang="en-CA" dirty="0" smtClean="0"/>
              <a:t>irst </a:t>
            </a:r>
            <a:r>
              <a:rPr lang="en-CA" b="1" u="sng" dirty="0" smtClean="0"/>
              <a:t>I</a:t>
            </a:r>
            <a:r>
              <a:rPr lang="en-CA" dirty="0" smtClean="0"/>
              <a:t>n </a:t>
            </a:r>
            <a:r>
              <a:rPr lang="en-CA" b="1" u="sng" dirty="0" smtClean="0"/>
              <a:t>R</a:t>
            </a:r>
            <a:r>
              <a:rPr lang="en-CA" dirty="0" smtClean="0"/>
              <a:t>ight.</a:t>
            </a:r>
          </a:p>
          <a:p>
            <a:pPr lvl="1"/>
            <a:r>
              <a:rPr lang="en-CA" dirty="0" smtClean="0"/>
              <a:t>Right based on date licence issued.</a:t>
            </a:r>
          </a:p>
          <a:p>
            <a:pPr lvl="1"/>
            <a:r>
              <a:rPr lang="en-CA" dirty="0" smtClean="0"/>
              <a:t>Lower priority, first cut off.</a:t>
            </a:r>
          </a:p>
          <a:p>
            <a:r>
              <a:rPr lang="en-CA" dirty="0" smtClean="0"/>
              <a:t>FITFIR is a water shortage plan!</a:t>
            </a:r>
          </a:p>
          <a:p>
            <a:pPr lvl="1"/>
            <a:r>
              <a:rPr lang="en-CA" dirty="0" smtClean="0"/>
              <a:t>In WSA, attenuated FITFIR.</a:t>
            </a:r>
          </a:p>
          <a:p>
            <a:r>
              <a:rPr lang="en-CA" dirty="0" smtClean="0"/>
              <a:t>Water Sustainability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Plan</a:t>
            </a:r>
            <a:endParaRPr lang="en-CA" dirty="0" smtClean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Alternative,        </a:t>
            </a:r>
            <a:r>
              <a:rPr lang="en-CA" dirty="0" smtClean="0"/>
              <a:t>all </a:t>
            </a:r>
            <a:r>
              <a:rPr lang="en-CA" dirty="0" smtClean="0"/>
              <a:t>buy in!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87822" y="4941168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0" b="1" dirty="0" smtClean="0">
                <a:latin typeface="Arial Narrow" pitchFamily="34" charset="0"/>
              </a:rPr>
              <a:t>IF</a:t>
            </a:r>
            <a:endParaRPr lang="en-CA" sz="8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FITFIR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118162"/>
              </p:ext>
            </p:extLst>
          </p:nvPr>
        </p:nvGraphicFramePr>
        <p:xfrm>
          <a:off x="539552" y="1772817"/>
          <a:ext cx="7920879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53256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Vernon Water District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3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3200" dirty="0">
                        <a:latin typeface="+mn-lt"/>
                      </a:endParaRPr>
                    </a:p>
                  </a:txBody>
                  <a:tcPr/>
                </a:tc>
              </a:tr>
              <a:tr h="981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Purpose</a:t>
                      </a:r>
                      <a:endParaRPr lang="en-CA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Volume (Ml)</a:t>
                      </a:r>
                      <a:endParaRPr lang="en-CA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Weighted Priority Date</a:t>
                      </a:r>
                      <a:endParaRPr lang="en-CA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32569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+mn-lt"/>
                        </a:rPr>
                        <a:t>Agriculture</a:t>
                      </a:r>
                      <a:endParaRPr lang="en-CA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276,207    </a:t>
                      </a:r>
                      <a:endParaRPr lang="en-CA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1924</a:t>
                      </a:r>
                      <a:endParaRPr lang="en-CA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32569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+mn-lt"/>
                        </a:rPr>
                        <a:t>Residential</a:t>
                      </a:r>
                      <a:endParaRPr lang="en-CA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196,492</a:t>
                      </a:r>
                      <a:endParaRPr lang="en-CA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1963</a:t>
                      </a:r>
                      <a:endParaRPr lang="en-CA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32569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+mn-lt"/>
                        </a:rPr>
                        <a:t>Industrial</a:t>
                      </a:r>
                      <a:endParaRPr lang="en-CA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  26,524</a:t>
                      </a:r>
                      <a:endParaRPr lang="en-CA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1969</a:t>
                      </a:r>
                      <a:endParaRPr lang="en-CA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32569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+mn-lt"/>
                        </a:rPr>
                        <a:t>Environment</a:t>
                      </a:r>
                      <a:endParaRPr lang="en-CA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  79,165</a:t>
                      </a:r>
                      <a:endParaRPr lang="en-CA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1972</a:t>
                      </a:r>
                      <a:endParaRPr lang="en-CA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32569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+mn-lt"/>
                        </a:rPr>
                        <a:t>First Nations</a:t>
                      </a:r>
                      <a:endParaRPr lang="en-CA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    5,918</a:t>
                      </a:r>
                      <a:endParaRPr lang="en-CA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1951</a:t>
                      </a:r>
                      <a:endParaRPr lang="en-CA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6165304"/>
            <a:ext cx="570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Power Generation and Land Improvement not included.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35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Attenuated FITFIR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Minimum Stream Flow requirements</a:t>
            </a:r>
          </a:p>
          <a:p>
            <a:pPr lvl="1"/>
            <a:r>
              <a:rPr lang="en-CA" dirty="0" smtClean="0"/>
              <a:t>Basic environmental needs </a:t>
            </a:r>
            <a:br>
              <a:rPr lang="en-CA" dirty="0" smtClean="0"/>
            </a:br>
            <a:r>
              <a:rPr lang="en-CA" dirty="0" smtClean="0"/>
              <a:t>have highest priority.</a:t>
            </a:r>
          </a:p>
          <a:p>
            <a:pPr lvl="1"/>
            <a:r>
              <a:rPr lang="en-CA" dirty="0" smtClean="0"/>
              <a:t>Arguing about what they are!</a:t>
            </a:r>
          </a:p>
          <a:p>
            <a:r>
              <a:rPr lang="en-CA" dirty="0" smtClean="0"/>
              <a:t>Essential Household Needs</a:t>
            </a:r>
          </a:p>
          <a:p>
            <a:pPr lvl="1"/>
            <a:r>
              <a:rPr lang="en-CA" dirty="0" smtClean="0"/>
              <a:t>Household needs and animals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for </a:t>
            </a:r>
            <a:r>
              <a:rPr lang="en-CA" dirty="0" smtClean="0"/>
              <a:t>household use.</a:t>
            </a:r>
          </a:p>
          <a:p>
            <a:r>
              <a:rPr lang="en-CA" dirty="0" smtClean="0"/>
              <a:t>Otherwise, FITFIR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20888"/>
            <a:ext cx="216408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0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C Theme1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UBC Theme1</Template>
  <TotalTime>5203</TotalTime>
  <Words>619</Words>
  <Application>Microsoft Office PowerPoint</Application>
  <PresentationFormat>On-screen Show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UBC Theme1</vt:lpstr>
      <vt:lpstr>Managing Water Shortages</vt:lpstr>
      <vt:lpstr>Abundant Water</vt:lpstr>
      <vt:lpstr>Abundant Water</vt:lpstr>
      <vt:lpstr>Scarce Water</vt:lpstr>
      <vt:lpstr>Scarce Water</vt:lpstr>
      <vt:lpstr>Water Sustainability Act</vt:lpstr>
      <vt:lpstr>FITFIR</vt:lpstr>
      <vt:lpstr>FITFIR</vt:lpstr>
      <vt:lpstr>Attenuated FITFIR</vt:lpstr>
      <vt:lpstr>Water Sustainability Plans</vt:lpstr>
      <vt:lpstr>Water Sustainability Plans</vt:lpstr>
      <vt:lpstr>Water Sustainability Plans</vt:lpstr>
      <vt:lpstr>Dealing with Shortages</vt:lpstr>
      <vt:lpstr>Compensation</vt:lpstr>
      <vt:lpstr>Mechanisms</vt:lpstr>
      <vt:lpstr>Mechanisms</vt:lpstr>
      <vt:lpstr>Mechanisms</vt:lpstr>
      <vt:lpstr>Mechanisms</vt:lpstr>
      <vt:lpstr>Conclusion</vt:lpstr>
    </vt:vector>
  </TitlesOfParts>
  <Company>UBC Okanagan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Water Shortages</dc:title>
  <dc:creator>John A Janmaat</dc:creator>
  <cp:lastModifiedBy>John A Janmaat</cp:lastModifiedBy>
  <cp:revision>32</cp:revision>
  <dcterms:created xsi:type="dcterms:W3CDTF">2015-04-10T03:14:22Z</dcterms:created>
  <dcterms:modified xsi:type="dcterms:W3CDTF">2015-04-13T23:11:39Z</dcterms:modified>
</cp:coreProperties>
</file>