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57" r:id="rId5"/>
    <p:sldId id="259" r:id="rId6"/>
    <p:sldId id="258" r:id="rId7"/>
    <p:sldId id="260" r:id="rId8"/>
    <p:sldId id="261" r:id="rId9"/>
    <p:sldId id="262" r:id="rId10"/>
    <p:sldId id="266" r:id="rId11"/>
    <p:sldId id="264" r:id="rId12"/>
    <p:sldId id="267" r:id="rId13"/>
    <p:sldId id="268" r:id="rId14"/>
    <p:sldId id="274" r:id="rId15"/>
    <p:sldId id="269" r:id="rId16"/>
    <p:sldId id="270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D345-D0DA-4CF2-AF8B-7FF09C420511}" type="datetimeFigureOut">
              <a:rPr lang="en-CA" smtClean="0"/>
              <a:pPr/>
              <a:t>2011-09-21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50F5-B408-495B-B14F-9E5C8C3B553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D345-D0DA-4CF2-AF8B-7FF09C420511}" type="datetimeFigureOut">
              <a:rPr lang="en-CA" smtClean="0"/>
              <a:pPr/>
              <a:t>2011-09-21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50F5-B408-495B-B14F-9E5C8C3B553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D345-D0DA-4CF2-AF8B-7FF09C420511}" type="datetimeFigureOut">
              <a:rPr lang="en-CA" smtClean="0"/>
              <a:pPr/>
              <a:t>2011-09-21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50F5-B408-495B-B14F-9E5C8C3B553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D345-D0DA-4CF2-AF8B-7FF09C420511}" type="datetimeFigureOut">
              <a:rPr lang="en-CA" smtClean="0"/>
              <a:pPr/>
              <a:t>2011-09-21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50F5-B408-495B-B14F-9E5C8C3B553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D345-D0DA-4CF2-AF8B-7FF09C420511}" type="datetimeFigureOut">
              <a:rPr lang="en-CA" smtClean="0"/>
              <a:pPr/>
              <a:t>2011-09-21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50F5-B408-495B-B14F-9E5C8C3B553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D345-D0DA-4CF2-AF8B-7FF09C420511}" type="datetimeFigureOut">
              <a:rPr lang="en-CA" smtClean="0"/>
              <a:pPr/>
              <a:t>2011-09-21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50F5-B408-495B-B14F-9E5C8C3B553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D345-D0DA-4CF2-AF8B-7FF09C420511}" type="datetimeFigureOut">
              <a:rPr lang="en-CA" smtClean="0"/>
              <a:pPr/>
              <a:t>2011-09-21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50F5-B408-495B-B14F-9E5C8C3B553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D345-D0DA-4CF2-AF8B-7FF09C420511}" type="datetimeFigureOut">
              <a:rPr lang="en-CA" smtClean="0"/>
              <a:pPr/>
              <a:t>2011-09-21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50F5-B408-495B-B14F-9E5C8C3B553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D345-D0DA-4CF2-AF8B-7FF09C420511}" type="datetimeFigureOut">
              <a:rPr lang="en-CA" smtClean="0"/>
              <a:pPr/>
              <a:t>2011-09-21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50F5-B408-495B-B14F-9E5C8C3B553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D345-D0DA-4CF2-AF8B-7FF09C420511}" type="datetimeFigureOut">
              <a:rPr lang="en-CA" smtClean="0"/>
              <a:pPr/>
              <a:t>2011-09-21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50F5-B408-495B-B14F-9E5C8C3B553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D345-D0DA-4CF2-AF8B-7FF09C420511}" type="datetimeFigureOut">
              <a:rPr lang="en-CA" smtClean="0"/>
              <a:pPr/>
              <a:t>2011-09-21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50F5-B408-495B-B14F-9E5C8C3B553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aspenlandscaping.ca/photos/irri.JPG"/>
          <p:cNvPicPr>
            <a:picLocks noChangeAspect="1" noChangeArrowheads="1"/>
          </p:cNvPicPr>
          <p:nvPr userDrawn="1"/>
        </p:nvPicPr>
        <p:blipFill>
          <a:blip r:embed="rId13" cstate="print">
            <a:lum bright="-25000" contrast="-25000"/>
          </a:blip>
          <a:srcRect/>
          <a:stretch>
            <a:fillRect/>
          </a:stretch>
        </p:blipFill>
        <p:spPr bwMode="auto">
          <a:xfrm>
            <a:off x="-1" y="1"/>
            <a:ext cx="9370711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AD345-D0DA-4CF2-AF8B-7FF09C420511}" type="datetimeFigureOut">
              <a:rPr lang="en-CA" smtClean="0"/>
              <a:pPr/>
              <a:t>2011-09-21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150F5-B408-495B-B14F-9E5C8C3B553D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>What People Say They Do</a:t>
            </a:r>
            <a:br>
              <a:rPr lang="en-US" dirty="0" smtClean="0"/>
            </a:br>
            <a:r>
              <a:rPr lang="en-US" b="1" i="1" u="sng" dirty="0" err="1" smtClean="0"/>
              <a:t>vs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they Do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8496944" cy="2783160"/>
          </a:xfrm>
        </p:spPr>
        <p:txBody>
          <a:bodyPr>
            <a:normAutofit/>
          </a:bodyPr>
          <a:lstStyle/>
          <a:p>
            <a:r>
              <a:rPr lang="en-US" dirty="0" smtClean="0"/>
              <a:t>John Janmaat</a:t>
            </a:r>
            <a:br>
              <a:rPr lang="en-US" dirty="0" smtClean="0"/>
            </a:br>
            <a:r>
              <a:rPr lang="en-US" dirty="0" smtClean="0"/>
              <a:t>Economics, IK Barber School of Arts and Science</a:t>
            </a:r>
            <a:br>
              <a:rPr lang="en-US" dirty="0" smtClean="0"/>
            </a:br>
            <a:r>
              <a:rPr lang="en-US" dirty="0" smtClean="0"/>
              <a:t>UBC Okanagan Campus</a:t>
            </a:r>
            <a:br>
              <a:rPr lang="en-US" dirty="0" smtClean="0"/>
            </a:br>
            <a:r>
              <a:rPr lang="en-US" dirty="0" smtClean="0"/>
              <a:t>Kelowna, BC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Water Purveyors</a:t>
            </a:r>
            <a:endParaRPr lang="en-C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250610"/>
            <a:ext cx="4248472" cy="55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loud 4"/>
          <p:cNvSpPr/>
          <p:nvPr/>
        </p:nvSpPr>
        <p:spPr>
          <a:xfrm>
            <a:off x="0" y="2348880"/>
            <a:ext cx="4211960" cy="30963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Does what you say you do have any relationship to who you get your water from?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Water Purveyors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Attitudes</a:t>
            </a:r>
          </a:p>
          <a:p>
            <a:pPr lvl="1"/>
            <a:r>
              <a:rPr lang="en-US" dirty="0" smtClean="0"/>
              <a:t>No difference in environmental attitudes.</a:t>
            </a:r>
          </a:p>
          <a:p>
            <a:pPr lvl="1"/>
            <a:r>
              <a:rPr lang="en-US" dirty="0" smtClean="0"/>
              <a:t>Same perspectives and knowledge about OK water issues</a:t>
            </a:r>
          </a:p>
          <a:p>
            <a:pPr lvl="2"/>
            <a:r>
              <a:rPr lang="en-US" dirty="0" smtClean="0"/>
              <a:t>Except in SEKID, more concerned with availability.</a:t>
            </a:r>
            <a:endParaRPr lang="en-CA" dirty="0" smtClean="0"/>
          </a:p>
          <a:p>
            <a:r>
              <a:rPr lang="en-US" dirty="0" smtClean="0"/>
              <a:t>Behaviors</a:t>
            </a:r>
          </a:p>
          <a:p>
            <a:pPr lvl="1"/>
            <a:r>
              <a:rPr lang="en-US" dirty="0" smtClean="0"/>
              <a:t>SEKID customers use other sources more.</a:t>
            </a:r>
          </a:p>
          <a:p>
            <a:pPr lvl="1"/>
            <a:r>
              <a:rPr lang="en-US" dirty="0" smtClean="0"/>
              <a:t>ID customers have more quality complaints.</a:t>
            </a:r>
          </a:p>
          <a:p>
            <a:pPr lvl="1"/>
            <a:r>
              <a:rPr lang="en-US" dirty="0" smtClean="0"/>
              <a:t>No difference in conservation behavior.</a:t>
            </a:r>
          </a:p>
        </p:txBody>
      </p:sp>
      <p:sp>
        <p:nvSpPr>
          <p:cNvPr id="4" name="Cloud 3"/>
          <p:cNvSpPr/>
          <p:nvPr/>
        </p:nvSpPr>
        <p:spPr>
          <a:xfrm>
            <a:off x="827584" y="1412776"/>
            <a:ext cx="7128792" cy="49685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Who your purveyor is doesn’t seem to matter.</a:t>
            </a:r>
          </a:p>
          <a:p>
            <a:pPr algn="ctr"/>
            <a:r>
              <a:rPr lang="en-US" sz="3200" b="1" u="sng" dirty="0" smtClean="0"/>
              <a:t>Therefore</a:t>
            </a:r>
          </a:p>
          <a:p>
            <a:pPr algn="ctr"/>
            <a:r>
              <a:rPr lang="en-US" sz="3200" dirty="0" smtClean="0"/>
              <a:t>Pricing differences between purveyors don’t seem to matter.</a:t>
            </a:r>
            <a:endParaRPr lang="en-CA" sz="3200" dirty="0"/>
          </a:p>
        </p:txBody>
      </p:sp>
      <p:sp>
        <p:nvSpPr>
          <p:cNvPr id="5" name="Explosion 2 4"/>
          <p:cNvSpPr/>
          <p:nvPr/>
        </p:nvSpPr>
        <p:spPr>
          <a:xfrm>
            <a:off x="1331640" y="1052736"/>
            <a:ext cx="6264696" cy="537321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Money 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Loses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!</a:t>
            </a:r>
            <a:endParaRPr lang="en-CA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Explaining Conservation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people with more pro-environmental values more likely to conserve?</a:t>
            </a:r>
          </a:p>
          <a:p>
            <a:pPr lvl="1"/>
            <a:r>
              <a:rPr lang="en-US" b="1" u="sng" dirty="0" smtClean="0"/>
              <a:t>Using NEP, no support!</a:t>
            </a:r>
          </a:p>
          <a:p>
            <a:r>
              <a:rPr lang="en-US" dirty="0" smtClean="0"/>
              <a:t>And awareness of Okanagan water issues?</a:t>
            </a:r>
          </a:p>
          <a:p>
            <a:pPr lvl="1"/>
            <a:r>
              <a:rPr lang="en-US" b="1" u="sng" dirty="0" smtClean="0"/>
              <a:t>Only for outdoor investments.</a:t>
            </a:r>
          </a:p>
          <a:p>
            <a:r>
              <a:rPr lang="en-US" dirty="0" smtClean="0"/>
              <a:t>And number of ways receive information about conservation?</a:t>
            </a:r>
          </a:p>
          <a:p>
            <a:pPr lvl="1"/>
            <a:r>
              <a:rPr lang="en-US" b="1" u="sng" dirty="0" smtClean="0"/>
              <a:t>Yes for all three types of conservation!</a:t>
            </a:r>
            <a:endParaRPr lang="en-CA" b="1" u="sng" dirty="0"/>
          </a:p>
        </p:txBody>
      </p:sp>
      <p:sp>
        <p:nvSpPr>
          <p:cNvPr id="4" name="Cloud 3"/>
          <p:cNvSpPr/>
          <p:nvPr/>
        </p:nvSpPr>
        <p:spPr>
          <a:xfrm>
            <a:off x="539552" y="1844824"/>
            <a:ext cx="7344816" cy="44644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Attitudes, values and knowledge are less important than just telling them as many ways as possible that they should conserve water.</a:t>
            </a:r>
            <a:endParaRPr lang="en-CA" sz="3200" dirty="0"/>
          </a:p>
        </p:txBody>
      </p:sp>
      <p:sp>
        <p:nvSpPr>
          <p:cNvPr id="6" name="Explosion 2 5"/>
          <p:cNvSpPr/>
          <p:nvPr/>
        </p:nvSpPr>
        <p:spPr>
          <a:xfrm>
            <a:off x="1331640" y="1052736"/>
            <a:ext cx="6264696" cy="537321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Morals 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Lose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!</a:t>
            </a:r>
            <a:endParaRPr lang="en-CA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Explaining Conservation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Combined and interaction effects.</a:t>
            </a:r>
          </a:p>
          <a:p>
            <a:pPr lvl="1"/>
            <a:r>
              <a:rPr lang="en-US" dirty="0" smtClean="0"/>
              <a:t>Outdoor investments explained best (&gt;10%)</a:t>
            </a:r>
          </a:p>
          <a:p>
            <a:pPr lvl="1"/>
            <a:r>
              <a:rPr lang="en-US" dirty="0" smtClean="0"/>
              <a:t>Indoor investment: messages, pro-environmental values and income.</a:t>
            </a:r>
          </a:p>
          <a:p>
            <a:pPr lvl="1"/>
            <a:r>
              <a:rPr lang="en-US" dirty="0" smtClean="0"/>
              <a:t>Outdoor investment: messages and income.</a:t>
            </a:r>
          </a:p>
          <a:p>
            <a:pPr lvl="1"/>
            <a:r>
              <a:rPr lang="en-US" dirty="0" smtClean="0"/>
              <a:t>Actions: messages, water conservation values, weakly education.</a:t>
            </a:r>
          </a:p>
          <a:p>
            <a:pPr lvl="1"/>
            <a:r>
              <a:rPr lang="en-US" dirty="0" smtClean="0"/>
              <a:t>Knowledge about Okanagan and belief Okanagan facing crisis never important!</a:t>
            </a:r>
          </a:p>
          <a:p>
            <a:pPr lvl="1"/>
            <a:endParaRPr lang="en-CA" dirty="0"/>
          </a:p>
        </p:txBody>
      </p:sp>
      <p:sp>
        <p:nvSpPr>
          <p:cNvPr id="4" name="Cloud 3"/>
          <p:cNvSpPr/>
          <p:nvPr/>
        </p:nvSpPr>
        <p:spPr>
          <a:xfrm>
            <a:off x="323528" y="1988840"/>
            <a:ext cx="8280920" cy="41764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People with more money (can) invest in water conservation.  However, constant is still the more you bug them, the more likely they are to conserve.</a:t>
            </a:r>
            <a:endParaRPr lang="en-CA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Qualifications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Neither one of money or morals is clearly dominant.</a:t>
            </a:r>
          </a:p>
          <a:p>
            <a:r>
              <a:rPr lang="en-US" dirty="0" smtClean="0"/>
              <a:t>Policy implications:</a:t>
            </a:r>
          </a:p>
          <a:p>
            <a:pPr lvl="1"/>
            <a:r>
              <a:rPr lang="en-US" dirty="0" smtClean="0"/>
              <a:t>Don’t expect metering and pricing by volume to result in huge savings.</a:t>
            </a:r>
          </a:p>
          <a:p>
            <a:pPr lvl="2"/>
            <a:r>
              <a:rPr lang="en-US" dirty="0" smtClean="0"/>
              <a:t>But it is a way of rewarding those who save!</a:t>
            </a:r>
          </a:p>
          <a:p>
            <a:pPr lvl="1"/>
            <a:r>
              <a:rPr lang="en-US" dirty="0" smtClean="0"/>
              <a:t>Doesn’t look like caring for the earth matters much to behavior.</a:t>
            </a:r>
          </a:p>
          <a:p>
            <a:pPr lvl="2"/>
            <a:r>
              <a:rPr lang="en-US" dirty="0" smtClean="0"/>
              <a:t>But those who care may vote for meters, etc.</a:t>
            </a:r>
            <a:endParaRPr lang="en-C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People Do.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Kelowna (and RWW) charge by volume.</a:t>
            </a:r>
            <a:endParaRPr lang="en-CA" dirty="0" smtClean="0"/>
          </a:p>
          <a:p>
            <a:r>
              <a:rPr lang="en-US" dirty="0" smtClean="0"/>
              <a:t>Data (for Kelowna):</a:t>
            </a:r>
          </a:p>
          <a:p>
            <a:pPr lvl="1"/>
            <a:r>
              <a:rPr lang="en-US" dirty="0" smtClean="0"/>
              <a:t>Monthly water meter measurements.</a:t>
            </a:r>
          </a:p>
          <a:p>
            <a:pPr lvl="1"/>
            <a:r>
              <a:rPr lang="en-US" dirty="0" smtClean="0"/>
              <a:t>Augmented with property data from </a:t>
            </a:r>
            <a:r>
              <a:rPr lang="en-US" dirty="0" err="1" smtClean="0"/>
              <a:t>Landcor</a:t>
            </a:r>
            <a:r>
              <a:rPr lang="en-US" dirty="0" smtClean="0"/>
              <a:t>™</a:t>
            </a:r>
          </a:p>
          <a:p>
            <a:pPr lvl="1"/>
            <a:r>
              <a:rPr lang="en-US" dirty="0" smtClean="0"/>
              <a:t>Augmented with spatial data using GIS.</a:t>
            </a:r>
          </a:p>
          <a:p>
            <a:r>
              <a:rPr lang="en-US" dirty="0" smtClean="0"/>
              <a:t>Analysis:</a:t>
            </a:r>
          </a:p>
          <a:p>
            <a:pPr lvl="1"/>
            <a:r>
              <a:rPr lang="en-US" dirty="0" smtClean="0"/>
              <a:t>Econometric model allowing for spatial lag and spatial error processes.</a:t>
            </a:r>
          </a:p>
        </p:txBody>
      </p:sp>
      <p:sp>
        <p:nvSpPr>
          <p:cNvPr id="4" name="Cloud 3"/>
          <p:cNvSpPr/>
          <p:nvPr/>
        </p:nvSpPr>
        <p:spPr>
          <a:xfrm>
            <a:off x="683568" y="1916832"/>
            <a:ext cx="6192688" cy="352839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smtClean="0"/>
              <a:t>Translation:</a:t>
            </a:r>
          </a:p>
          <a:p>
            <a:pPr algn="ctr"/>
            <a:r>
              <a:rPr lang="en-US" sz="3200" dirty="0" smtClean="0"/>
              <a:t>Is there any evidence that people act like their </a:t>
            </a:r>
            <a:r>
              <a:rPr lang="en-US" sz="3200" dirty="0" err="1" smtClean="0"/>
              <a:t>neighbours</a:t>
            </a:r>
            <a:r>
              <a:rPr lang="en-US" sz="3200" dirty="0" smtClean="0"/>
              <a:t>?</a:t>
            </a:r>
            <a:endParaRPr lang="en-CA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Patterns</a:t>
            </a:r>
            <a:endParaRPr lang="en-CA" dirty="0"/>
          </a:p>
        </p:txBody>
      </p:sp>
      <p:pic>
        <p:nvPicPr>
          <p:cNvPr id="4" name="Picture 3" descr="WaterSeaso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0206" y="1412776"/>
            <a:ext cx="6686457" cy="468052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1979712" y="1772816"/>
            <a:ext cx="5760640" cy="41764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Some use much more water than others.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Are they likely to be close together?</a:t>
            </a:r>
            <a:endParaRPr lang="en-CA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Patterns</a:t>
            </a:r>
            <a:endParaRPr lang="en-CA" dirty="0"/>
          </a:p>
        </p:txBody>
      </p:sp>
      <p:pic>
        <p:nvPicPr>
          <p:cNvPr id="4" name="Picture 3" descr="QuartileMa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3" y="1115109"/>
            <a:ext cx="6696744" cy="558062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179512" y="1916832"/>
            <a:ext cx="5616624" cy="47525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In Summer, people seem to act like their </a:t>
            </a:r>
            <a:r>
              <a:rPr lang="en-US" sz="3200" dirty="0" err="1" smtClean="0"/>
              <a:t>neighbours</a:t>
            </a:r>
            <a:r>
              <a:rPr lang="en-US" sz="3200" dirty="0" smtClean="0"/>
              <a:t>.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Are they </a:t>
            </a:r>
            <a:r>
              <a:rPr lang="en-US" sz="3200" dirty="0" err="1" smtClean="0"/>
              <a:t>mimicing</a:t>
            </a:r>
            <a:r>
              <a:rPr lang="en-US" sz="3200" dirty="0" smtClean="0"/>
              <a:t>, or are they just on similar lots?</a:t>
            </a:r>
            <a:endParaRPr lang="en-CA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Regression Results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US" dirty="0" smtClean="0"/>
              <a:t>Important variables:</a:t>
            </a:r>
          </a:p>
          <a:p>
            <a:pPr lvl="1"/>
            <a:r>
              <a:rPr lang="en-US" dirty="0" smtClean="0"/>
              <a:t>Lot size, building size, presence of pool, increase water use.</a:t>
            </a:r>
          </a:p>
          <a:p>
            <a:pPr lvl="1"/>
            <a:r>
              <a:rPr lang="en-US" dirty="0" smtClean="0"/>
              <a:t>Higher assessed value, more water use (income?).</a:t>
            </a:r>
            <a:endParaRPr lang="en-CA" dirty="0" smtClean="0"/>
          </a:p>
          <a:p>
            <a:r>
              <a:rPr lang="en-US" dirty="0" smtClean="0"/>
              <a:t>Spatial effect.</a:t>
            </a:r>
          </a:p>
          <a:p>
            <a:pPr lvl="1"/>
            <a:r>
              <a:rPr lang="en-US" dirty="0" smtClean="0"/>
              <a:t>Strong spatial lag.</a:t>
            </a:r>
          </a:p>
          <a:p>
            <a:pPr lvl="1"/>
            <a:r>
              <a:rPr lang="en-US" dirty="0" smtClean="0"/>
              <a:t>Implied spatial multiplier.</a:t>
            </a:r>
          </a:p>
          <a:p>
            <a:pPr lvl="1"/>
            <a:r>
              <a:rPr lang="en-US" dirty="0" smtClean="0"/>
              <a:t>Aggregate influence of innovations depends on location of innovations.</a:t>
            </a:r>
          </a:p>
        </p:txBody>
      </p:sp>
      <p:sp>
        <p:nvSpPr>
          <p:cNvPr id="4" name="Cloud 3"/>
          <p:cNvSpPr/>
          <p:nvPr/>
        </p:nvSpPr>
        <p:spPr>
          <a:xfrm>
            <a:off x="1547664" y="2060848"/>
            <a:ext cx="6192688" cy="33123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People seem to be influenced by what their </a:t>
            </a:r>
            <a:r>
              <a:rPr lang="en-US" sz="3200" dirty="0" err="1" smtClean="0"/>
              <a:t>neighbours</a:t>
            </a:r>
            <a:r>
              <a:rPr lang="en-US" sz="3200" dirty="0" smtClean="0"/>
              <a:t> do.</a:t>
            </a:r>
            <a:endParaRPr lang="en-CA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 rot="19535308">
            <a:off x="782838" y="2569301"/>
            <a:ext cx="717692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Conclusions</a:t>
            </a:r>
            <a:endParaRPr 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0" y="0"/>
            <a:ext cx="5220072" cy="422108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Money 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Loses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!</a:t>
            </a:r>
            <a:endParaRPr lang="en-CA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3923928" y="2708920"/>
            <a:ext cx="5220072" cy="414908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Morals 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Lose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!</a:t>
            </a:r>
            <a:endParaRPr lang="en-CA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Up Ribbon 8"/>
          <p:cNvSpPr/>
          <p:nvPr/>
        </p:nvSpPr>
        <p:spPr>
          <a:xfrm>
            <a:off x="179512" y="3861048"/>
            <a:ext cx="9144000" cy="2996952"/>
          </a:xfrm>
          <a:prstGeom prst="ribbon2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Recognize that people learn from their </a:t>
            </a:r>
            <a:r>
              <a:rPr lang="en-US" sz="4400" dirty="0" err="1" smtClean="0"/>
              <a:t>neighbours</a:t>
            </a:r>
            <a:r>
              <a:rPr lang="en-US" sz="4400" dirty="0" smtClean="0"/>
              <a:t>.</a:t>
            </a:r>
            <a:endParaRPr lang="en-CA" sz="4400" dirty="0"/>
          </a:p>
        </p:txBody>
      </p:sp>
      <p:sp>
        <p:nvSpPr>
          <p:cNvPr id="10" name="Down Ribbon 9"/>
          <p:cNvSpPr/>
          <p:nvPr/>
        </p:nvSpPr>
        <p:spPr>
          <a:xfrm>
            <a:off x="0" y="0"/>
            <a:ext cx="9144000" cy="3573016"/>
          </a:xfrm>
          <a:prstGeom prst="ribb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Keep telling people, as many ways as possible, to conserve water.</a:t>
            </a:r>
            <a:endParaRPr lang="en-CA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Conserve Water?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Moral considerations</a:t>
            </a:r>
          </a:p>
          <a:p>
            <a:pPr lvl="1"/>
            <a:r>
              <a:rPr lang="en-US" dirty="0" smtClean="0"/>
              <a:t>Conserve so others, now and tomorrow, can have.</a:t>
            </a:r>
          </a:p>
          <a:p>
            <a:pPr lvl="1"/>
            <a:r>
              <a:rPr lang="en-US" dirty="0" smtClean="0"/>
              <a:t>Limit our use for good of ecosystem.</a:t>
            </a:r>
          </a:p>
          <a:p>
            <a:r>
              <a:rPr lang="en-US" dirty="0" smtClean="0"/>
              <a:t>Economic considerations</a:t>
            </a:r>
          </a:p>
          <a:p>
            <a:pPr lvl="1"/>
            <a:r>
              <a:rPr lang="en-US" dirty="0" smtClean="0"/>
              <a:t>I save money if I use less water.</a:t>
            </a:r>
          </a:p>
          <a:p>
            <a:pPr lvl="1"/>
            <a:r>
              <a:rPr lang="en-US" dirty="0" smtClean="0"/>
              <a:t>My purveyor won’t have to expand and raise my rates as soon.</a:t>
            </a:r>
          </a:p>
          <a:p>
            <a:r>
              <a:rPr lang="en-US" dirty="0" smtClean="0"/>
              <a:t>Policy question</a:t>
            </a:r>
          </a:p>
          <a:p>
            <a:pPr lvl="1"/>
            <a:r>
              <a:rPr lang="en-US" dirty="0" smtClean="0"/>
              <a:t>Economics dominate, raise price to conserve.</a:t>
            </a:r>
          </a:p>
          <a:p>
            <a:pPr lvl="1"/>
            <a:r>
              <a:rPr lang="en-US" dirty="0" smtClean="0"/>
              <a:t>Morals dominate, educate and persuade.</a:t>
            </a:r>
          </a:p>
          <a:p>
            <a:pPr lvl="1"/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Reprise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no magic bullet!</a:t>
            </a:r>
          </a:p>
          <a:p>
            <a:r>
              <a:rPr lang="en-US" dirty="0" smtClean="0"/>
              <a:t>Metering and volumetric pricing provide people with information and reward water savings.</a:t>
            </a:r>
          </a:p>
          <a:p>
            <a:r>
              <a:rPr lang="en-US" dirty="0" smtClean="0"/>
              <a:t>Subsidies for water savings investments offsets income effect – poor can afford it.</a:t>
            </a:r>
          </a:p>
          <a:p>
            <a:r>
              <a:rPr lang="en-US" dirty="0" smtClean="0"/>
              <a:t>Changes in values may open people to support </a:t>
            </a:r>
            <a:r>
              <a:rPr lang="en-US" smtClean="0"/>
              <a:t>conservation policies.</a:t>
            </a:r>
            <a:endParaRPr lang="en-C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People Say They Do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of Kelowna households.</a:t>
            </a:r>
          </a:p>
          <a:p>
            <a:pPr lvl="1"/>
            <a:r>
              <a:rPr lang="en-US" dirty="0" smtClean="0"/>
              <a:t>516 responses , telephone, internet and mail.</a:t>
            </a:r>
          </a:p>
          <a:p>
            <a:pPr lvl="1"/>
            <a:r>
              <a:rPr lang="en-US" dirty="0" smtClean="0"/>
              <a:t>Began summer 2009, telephone and internet.</a:t>
            </a:r>
          </a:p>
          <a:p>
            <a:pPr lvl="1"/>
            <a:r>
              <a:rPr lang="en-US" dirty="0" smtClean="0"/>
              <a:t>Concluded summer 2010, mail and internet.</a:t>
            </a:r>
          </a:p>
          <a:p>
            <a:pPr lvl="1"/>
            <a:r>
              <a:rPr lang="en-US" dirty="0" smtClean="0"/>
              <a:t>Sample designed to focus on boundary areas between purveyors.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People Say They Do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Actions:</a:t>
            </a:r>
          </a:p>
          <a:p>
            <a:pPr lvl="1"/>
            <a:r>
              <a:rPr lang="en-US" dirty="0" smtClean="0"/>
              <a:t>Changes in behavior to reduce water use</a:t>
            </a:r>
          </a:p>
          <a:p>
            <a:r>
              <a:rPr lang="en-US" dirty="0" smtClean="0"/>
              <a:t>Investments:</a:t>
            </a:r>
          </a:p>
          <a:p>
            <a:pPr lvl="1"/>
            <a:r>
              <a:rPr lang="en-US" dirty="0" smtClean="0"/>
              <a:t>Purchase and installation of equipment that reduces water use, even absent behavior change.</a:t>
            </a:r>
          </a:p>
          <a:p>
            <a:r>
              <a:rPr lang="en-US" dirty="0" smtClean="0"/>
              <a:t>Questions:</a:t>
            </a:r>
          </a:p>
          <a:p>
            <a:pPr lvl="1"/>
            <a:r>
              <a:rPr lang="en-US" dirty="0" smtClean="0"/>
              <a:t>What actions and investments are being made?</a:t>
            </a:r>
          </a:p>
          <a:p>
            <a:pPr lvl="1"/>
            <a:r>
              <a:rPr lang="en-US" dirty="0" smtClean="0"/>
              <a:t>What influences these?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Reported Indoor Investments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458" y="1600200"/>
            <a:ext cx="7245084" cy="4525963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Reported Outdoor Investments</a:t>
            </a:r>
            <a:endParaRPr lang="en-CA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458" y="1600200"/>
            <a:ext cx="7245084" cy="4525963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Cloud 6"/>
          <p:cNvSpPr/>
          <p:nvPr/>
        </p:nvSpPr>
        <p:spPr>
          <a:xfrm>
            <a:off x="1979712" y="3789040"/>
            <a:ext cx="5616624" cy="28803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But does timed irrigation reduce water use?</a:t>
            </a:r>
            <a:endParaRPr lang="en-CA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Reported Behaviors</a:t>
            </a:r>
            <a:endParaRPr lang="en-C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458" y="1600200"/>
            <a:ext cx="7245084" cy="4525963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Cloud 4"/>
          <p:cNvSpPr/>
          <p:nvPr/>
        </p:nvSpPr>
        <p:spPr>
          <a:xfrm>
            <a:off x="899592" y="3429000"/>
            <a:ext cx="6480720" cy="28083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People seem to be getting the ‘turn of the tap when soaping / brushing’ message</a:t>
            </a:r>
            <a:endParaRPr lang="en-CA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Choice Relationships</a:t>
            </a:r>
            <a:endParaRPr lang="en-C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28"/>
            <a:ext cx="6552728" cy="549058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4048" y="1556792"/>
            <a:ext cx="3816424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In</a:t>
            </a:r>
            <a:r>
              <a:rPr lang="en-US" dirty="0" smtClean="0"/>
              <a:t> = 1.70 + 0.33 </a:t>
            </a:r>
            <a:r>
              <a:rPr lang="en-US" b="1" i="1" dirty="0" smtClean="0"/>
              <a:t>Out</a:t>
            </a:r>
            <a:r>
              <a:rPr lang="en-US" dirty="0" smtClean="0"/>
              <a:t>,       R</a:t>
            </a:r>
            <a:r>
              <a:rPr lang="en-US" baseline="30000" dirty="0" smtClean="0"/>
              <a:t>2</a:t>
            </a:r>
            <a:r>
              <a:rPr lang="en-US" dirty="0" smtClean="0"/>
              <a:t> = 0.14</a:t>
            </a:r>
          </a:p>
          <a:p>
            <a:r>
              <a:rPr lang="en-US" b="1" i="1" dirty="0" smtClean="0"/>
              <a:t>In</a:t>
            </a:r>
            <a:r>
              <a:rPr lang="en-US" dirty="0" smtClean="0"/>
              <a:t> = 1.12 + 0.35 </a:t>
            </a:r>
            <a:r>
              <a:rPr lang="en-US" b="1" i="1" dirty="0" smtClean="0"/>
              <a:t>Act</a:t>
            </a:r>
            <a:r>
              <a:rPr lang="en-US" dirty="0" smtClean="0"/>
              <a:t>,        R</a:t>
            </a:r>
            <a:r>
              <a:rPr lang="en-US" baseline="30000" dirty="0" smtClean="0"/>
              <a:t>2</a:t>
            </a:r>
            <a:r>
              <a:rPr lang="en-US" dirty="0" smtClean="0"/>
              <a:t> = 0.12</a:t>
            </a:r>
          </a:p>
          <a:p>
            <a:r>
              <a:rPr lang="en-US" b="1" i="1" dirty="0" smtClean="0"/>
              <a:t>Out</a:t>
            </a:r>
            <a:r>
              <a:rPr lang="en-US" dirty="0" smtClean="0"/>
              <a:t> = 0.81 + 0.43 </a:t>
            </a:r>
            <a:r>
              <a:rPr lang="en-US" b="1" i="1" dirty="0" smtClean="0"/>
              <a:t>Act</a:t>
            </a:r>
            <a:r>
              <a:rPr lang="en-US" dirty="0" smtClean="0"/>
              <a:t>,     R</a:t>
            </a:r>
            <a:r>
              <a:rPr lang="en-US" baseline="30000" dirty="0" smtClean="0"/>
              <a:t>2</a:t>
            </a:r>
            <a:r>
              <a:rPr lang="en-US" dirty="0" smtClean="0"/>
              <a:t> = 0.14</a:t>
            </a:r>
          </a:p>
          <a:p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467544" y="2492896"/>
            <a:ext cx="7272808" cy="39604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Looks like people who invest indoors may not invest outdoors, and neither type really changes behavior.</a:t>
            </a:r>
            <a:endParaRPr lang="en-CA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Water Purveyors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Kelowna, five water purveyors.</a:t>
            </a:r>
          </a:p>
          <a:p>
            <a:pPr lvl="1"/>
            <a:r>
              <a:rPr lang="en-US" dirty="0" smtClean="0"/>
              <a:t>City and RWW customers pay by volume used.</a:t>
            </a:r>
          </a:p>
          <a:p>
            <a:pPr lvl="1"/>
            <a:r>
              <a:rPr lang="en-US" dirty="0" smtClean="0"/>
              <a:t>SEKID, BMID, GEID customers pay by connection.</a:t>
            </a:r>
          </a:p>
          <a:p>
            <a:r>
              <a:rPr lang="en-US" dirty="0" smtClean="0"/>
              <a:t>Explaining conservation.</a:t>
            </a:r>
          </a:p>
          <a:p>
            <a:pPr lvl="1"/>
            <a:r>
              <a:rPr lang="en-US" dirty="0" smtClean="0"/>
              <a:t>If price dominant, City and RWW customers should do more to conserve water.</a:t>
            </a:r>
          </a:p>
          <a:p>
            <a:pPr lvl="1"/>
            <a:r>
              <a:rPr lang="en-US" dirty="0" smtClean="0"/>
              <a:t>If moral considerations dominant </a:t>
            </a:r>
            <a:r>
              <a:rPr lang="en-US" b="1" u="sng" dirty="0" smtClean="0"/>
              <a:t>and</a:t>
            </a:r>
            <a:r>
              <a:rPr lang="en-US" dirty="0" smtClean="0"/>
              <a:t> no difference in moral inclination, no difference.</a:t>
            </a:r>
            <a:endParaRPr lang="en-CA" dirty="0"/>
          </a:p>
        </p:txBody>
      </p:sp>
      <p:sp>
        <p:nvSpPr>
          <p:cNvPr id="4" name="Cloud 3"/>
          <p:cNvSpPr/>
          <p:nvPr/>
        </p:nvSpPr>
        <p:spPr>
          <a:xfrm>
            <a:off x="1331640" y="1412776"/>
            <a:ext cx="6336704" cy="44644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Place your bets!</a:t>
            </a:r>
          </a:p>
          <a:p>
            <a:pPr algn="ctr"/>
            <a:endParaRPr lang="en-US" sz="3200" dirty="0"/>
          </a:p>
          <a:p>
            <a:pPr algn="ctr"/>
            <a:r>
              <a:rPr lang="en-US" sz="3600" b="1" dirty="0" smtClean="0"/>
              <a:t>Money</a:t>
            </a:r>
          </a:p>
          <a:p>
            <a:pPr algn="ctr"/>
            <a:r>
              <a:rPr lang="en-US" sz="3200" b="1" u="sng" dirty="0" err="1" smtClean="0"/>
              <a:t>vs</a:t>
            </a:r>
            <a:endParaRPr lang="en-US" sz="3200" b="1" u="sng" dirty="0" smtClean="0"/>
          </a:p>
          <a:p>
            <a:pPr algn="ctr"/>
            <a:r>
              <a:rPr lang="en-US" sz="3600" b="1" dirty="0" smtClean="0"/>
              <a:t>Morals</a:t>
            </a:r>
            <a:endParaRPr lang="en-CA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3019</TotalTime>
  <Words>865</Words>
  <Application>Microsoft Office PowerPoint</Application>
  <PresentationFormat>On-screen Show (4:3)</PresentationFormat>
  <Paragraphs>124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What People Say They Do vs What they Do</vt:lpstr>
      <vt:lpstr>Why Conserve Water?</vt:lpstr>
      <vt:lpstr>What People Say They Do</vt:lpstr>
      <vt:lpstr>What People Say They Do</vt:lpstr>
      <vt:lpstr>Reported Indoor Investments</vt:lpstr>
      <vt:lpstr>Reported Outdoor Investments</vt:lpstr>
      <vt:lpstr>Reported Behaviors</vt:lpstr>
      <vt:lpstr>Conservation Choice Relationships</vt:lpstr>
      <vt:lpstr>Comparing Water Purveyors</vt:lpstr>
      <vt:lpstr>Comparing Water Purveyors</vt:lpstr>
      <vt:lpstr>Comparing Water Purveyors</vt:lpstr>
      <vt:lpstr>Explaining Conservation</vt:lpstr>
      <vt:lpstr>Explaining Conservation</vt:lpstr>
      <vt:lpstr>Qualifications</vt:lpstr>
      <vt:lpstr>What People Do.</vt:lpstr>
      <vt:lpstr>Temporal Patterns</vt:lpstr>
      <vt:lpstr>Spatial Patterns</vt:lpstr>
      <vt:lpstr>Spatial Regression Results</vt:lpstr>
      <vt:lpstr>Slide 19</vt:lpstr>
      <vt:lpstr>Reprise</vt:lpstr>
    </vt:vector>
  </TitlesOfParts>
  <Company>UBC Okanagan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People Say They Do vs What they Do</dc:title>
  <dc:creator>John Janmaat</dc:creator>
  <cp:lastModifiedBy>John Janmaat</cp:lastModifiedBy>
  <cp:revision>91</cp:revision>
  <dcterms:created xsi:type="dcterms:W3CDTF">2011-09-12T17:11:14Z</dcterms:created>
  <dcterms:modified xsi:type="dcterms:W3CDTF">2011-09-21T13:15:55Z</dcterms:modified>
</cp:coreProperties>
</file>