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84" r:id="rId2"/>
    <p:sldId id="297" r:id="rId3"/>
    <p:sldId id="290" r:id="rId4"/>
    <p:sldId id="291" r:id="rId5"/>
    <p:sldId id="303" r:id="rId6"/>
    <p:sldId id="280" r:id="rId7"/>
    <p:sldId id="302" r:id="rId8"/>
    <p:sldId id="305" r:id="rId9"/>
    <p:sldId id="304" r:id="rId10"/>
    <p:sldId id="306" r:id="rId11"/>
    <p:sldId id="292" r:id="rId12"/>
    <p:sldId id="301" r:id="rId13"/>
    <p:sldId id="293" r:id="rId14"/>
    <p:sldId id="294" r:id="rId15"/>
    <p:sldId id="309" r:id="rId16"/>
    <p:sldId id="287" r:id="rId17"/>
    <p:sldId id="296" r:id="rId18"/>
    <p:sldId id="298" r:id="rId19"/>
    <p:sldId id="288" r:id="rId20"/>
    <p:sldId id="299" r:id="rId21"/>
    <p:sldId id="289" r:id="rId22"/>
    <p:sldId id="300"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158B"/>
    <a:srgbClr val="341B5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523" autoAdjust="0"/>
  </p:normalViewPr>
  <p:slideViewPr>
    <p:cSldViewPr snapToGrid="0" snapToObjects="1">
      <p:cViewPr>
        <p:scale>
          <a:sx n="100" d="100"/>
          <a:sy n="100" d="100"/>
        </p:scale>
        <p:origin x="-516" y="6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85641B-9F1E-B34A-814C-D91304AE8532}" type="datetimeFigureOut">
              <a:rPr lang="en-US" smtClean="0"/>
              <a:t>11/17/2015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D0BF97-8EAB-AC48-82AA-21297F04FA0C}" type="slidenum">
              <a:rPr lang="en-US" smtClean="0"/>
              <a:t>‹#›</a:t>
            </a:fld>
            <a:endParaRPr lang="en-US"/>
          </a:p>
        </p:txBody>
      </p:sp>
    </p:spTree>
    <p:extLst>
      <p:ext uri="{BB962C8B-B14F-4D97-AF65-F5344CB8AC3E}">
        <p14:creationId xmlns:p14="http://schemas.microsoft.com/office/powerpoint/2010/main" val="9896777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lots of ways to Go Global. </a:t>
            </a:r>
          </a:p>
          <a:p>
            <a:pPr marL="171450" indent="-171450">
              <a:buFontTx/>
              <a:buChar char="-"/>
            </a:pPr>
            <a:r>
              <a:rPr lang="en-US" baseline="0" dirty="0" smtClean="0"/>
              <a:t>Most people know about exchange, but it’s just one of the ways. </a:t>
            </a:r>
          </a:p>
          <a:p>
            <a:pPr marL="171450" indent="-171450">
              <a:buFontTx/>
              <a:buChar char="-"/>
            </a:pPr>
            <a:r>
              <a:rPr lang="en-US" baseline="0" dirty="0" smtClean="0"/>
              <a:t>The different programs </a:t>
            </a:r>
            <a:endParaRPr lang="en-US" dirty="0"/>
          </a:p>
        </p:txBody>
      </p:sp>
      <p:sp>
        <p:nvSpPr>
          <p:cNvPr id="4" name="Slide Number Placeholder 3"/>
          <p:cNvSpPr>
            <a:spLocks noGrp="1"/>
          </p:cNvSpPr>
          <p:nvPr>
            <p:ph type="sldNum" sz="quarter" idx="10"/>
          </p:nvPr>
        </p:nvSpPr>
        <p:spPr/>
        <p:txBody>
          <a:bodyPr/>
          <a:lstStyle/>
          <a:p>
            <a:fld id="{27D0BF97-8EAB-AC48-82AA-21297F04FA0C}" type="slidenum">
              <a:rPr lang="en-US" smtClean="0"/>
              <a:t>1</a:t>
            </a:fld>
            <a:endParaRPr lang="en-US"/>
          </a:p>
        </p:txBody>
      </p:sp>
    </p:spTree>
    <p:extLst>
      <p:ext uri="{BB962C8B-B14F-4D97-AF65-F5344CB8AC3E}">
        <p14:creationId xmlns:p14="http://schemas.microsoft.com/office/powerpoint/2010/main" val="3171057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does this mean?</a:t>
            </a:r>
          </a:p>
          <a:p>
            <a:r>
              <a:rPr lang="en-US" dirty="0" smtClean="0"/>
              <a:t>Pre-articulated courses, the department has worked with Go Global to recommend</a:t>
            </a:r>
            <a:r>
              <a:rPr lang="en-US" baseline="0" dirty="0" smtClean="0"/>
              <a:t> these schools as academically relevant for psych students</a:t>
            </a:r>
            <a:endParaRPr lang="en-US" dirty="0"/>
          </a:p>
        </p:txBody>
      </p:sp>
      <p:sp>
        <p:nvSpPr>
          <p:cNvPr id="4" name="Slide Number Placeholder 3"/>
          <p:cNvSpPr>
            <a:spLocks noGrp="1"/>
          </p:cNvSpPr>
          <p:nvPr>
            <p:ph type="sldNum" sz="quarter" idx="10"/>
          </p:nvPr>
        </p:nvSpPr>
        <p:spPr/>
        <p:txBody>
          <a:bodyPr/>
          <a:lstStyle/>
          <a:p>
            <a:fld id="{27D0BF97-8EAB-AC48-82AA-21297F04FA0C}" type="slidenum">
              <a:rPr lang="en-US" smtClean="0"/>
              <a:t>12</a:t>
            </a:fld>
            <a:endParaRPr lang="en-US"/>
          </a:p>
        </p:txBody>
      </p:sp>
    </p:spTree>
    <p:extLst>
      <p:ext uri="{BB962C8B-B14F-4D97-AF65-F5344CB8AC3E}">
        <p14:creationId xmlns:p14="http://schemas.microsoft.com/office/powerpoint/2010/main" val="3137221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access student reports from the</a:t>
            </a:r>
            <a:r>
              <a:rPr lang="en-US" baseline="0" dirty="0" smtClean="0"/>
              <a:t> overview section of each partner page (the purple button takes you right to the reports for that partner)</a:t>
            </a:r>
            <a:endParaRPr lang="en-US" dirty="0"/>
          </a:p>
        </p:txBody>
      </p:sp>
      <p:sp>
        <p:nvSpPr>
          <p:cNvPr id="4" name="Slide Number Placeholder 3"/>
          <p:cNvSpPr>
            <a:spLocks noGrp="1"/>
          </p:cNvSpPr>
          <p:nvPr>
            <p:ph type="sldNum" sz="quarter" idx="10"/>
          </p:nvPr>
        </p:nvSpPr>
        <p:spPr/>
        <p:txBody>
          <a:bodyPr/>
          <a:lstStyle/>
          <a:p>
            <a:fld id="{27D0BF97-8EAB-AC48-82AA-21297F04FA0C}" type="slidenum">
              <a:rPr lang="en-US" smtClean="0"/>
              <a:t>14</a:t>
            </a:fld>
            <a:endParaRPr lang="en-US"/>
          </a:p>
        </p:txBody>
      </p:sp>
    </p:spTree>
    <p:extLst>
      <p:ext uri="{BB962C8B-B14F-4D97-AF65-F5344CB8AC3E}">
        <p14:creationId xmlns:p14="http://schemas.microsoft.com/office/powerpoint/2010/main" val="2394219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Receive credit at UBC for academic courses you take at the partner university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Your program advisor determines how the credit will be applied to your degree requirements.</a:t>
            </a:r>
          </a:p>
          <a:p>
            <a:endParaRPr lang="en-US" dirty="0" smtClean="0"/>
          </a:p>
          <a:p>
            <a:r>
              <a:rPr lang="en-US" dirty="0" smtClean="0"/>
              <a:t>Pre-approving your courses</a:t>
            </a:r>
          </a:p>
          <a:p>
            <a:r>
              <a:rPr lang="en-US" dirty="0" smtClean="0"/>
              <a:t>Required for Applied Science, Land &amp; Food Systems, Forestry, and Human Kinetics</a:t>
            </a:r>
          </a:p>
          <a:p>
            <a:r>
              <a:rPr lang="en-US" dirty="0" smtClean="0"/>
              <a:t>Recommended for Arts and Science students seeking credit for a specific course</a:t>
            </a:r>
          </a:p>
          <a:p>
            <a:endParaRPr lang="en-US" dirty="0"/>
          </a:p>
        </p:txBody>
      </p:sp>
      <p:sp>
        <p:nvSpPr>
          <p:cNvPr id="4" name="Slide Number Placeholder 3"/>
          <p:cNvSpPr>
            <a:spLocks noGrp="1"/>
          </p:cNvSpPr>
          <p:nvPr>
            <p:ph type="sldNum" sz="quarter" idx="10"/>
          </p:nvPr>
        </p:nvSpPr>
        <p:spPr/>
        <p:txBody>
          <a:bodyPr/>
          <a:lstStyle/>
          <a:p>
            <a:fld id="{27D0BF97-8EAB-AC48-82AA-21297F04FA0C}" type="slidenum">
              <a:rPr lang="en-US" smtClean="0"/>
              <a:t>16</a:t>
            </a:fld>
            <a:endParaRPr lang="en-US"/>
          </a:p>
        </p:txBody>
      </p:sp>
    </p:spTree>
    <p:extLst>
      <p:ext uri="{BB962C8B-B14F-4D97-AF65-F5344CB8AC3E}">
        <p14:creationId xmlns:p14="http://schemas.microsoft.com/office/powerpoint/2010/main" val="659206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Term 2	  	</a:t>
            </a:r>
          </a:p>
          <a:p>
            <a:r>
              <a:rPr lang="en-US" dirty="0" smtClean="0"/>
              <a:t>Split year       	February – November</a:t>
            </a:r>
          </a:p>
          <a:p>
            <a:r>
              <a:rPr lang="en-US" dirty="0" smtClean="0"/>
              <a:t>Application deadlines for full year, Term 1, and summer will be announced in September</a:t>
            </a:r>
          </a:p>
          <a:p>
            <a:r>
              <a:rPr lang="en-US" dirty="0" smtClean="0"/>
              <a:t>Dates vary depending on the partner university. </a:t>
            </a:r>
          </a:p>
          <a:p>
            <a:endParaRPr lang="en-US" dirty="0"/>
          </a:p>
        </p:txBody>
      </p:sp>
      <p:sp>
        <p:nvSpPr>
          <p:cNvPr id="4" name="Slide Number Placeholder 3"/>
          <p:cNvSpPr>
            <a:spLocks noGrp="1"/>
          </p:cNvSpPr>
          <p:nvPr>
            <p:ph type="sldNum" sz="quarter" idx="10"/>
          </p:nvPr>
        </p:nvSpPr>
        <p:spPr/>
        <p:txBody>
          <a:bodyPr/>
          <a:lstStyle/>
          <a:p>
            <a:fld id="{27D0BF97-8EAB-AC48-82AA-21297F04FA0C}" type="slidenum">
              <a:rPr lang="en-US" smtClean="0"/>
              <a:t>18</a:t>
            </a:fld>
            <a:endParaRPr lang="en-US"/>
          </a:p>
        </p:txBody>
      </p:sp>
    </p:spTree>
    <p:extLst>
      <p:ext uri="{BB962C8B-B14F-4D97-AF65-F5344CB8AC3E}">
        <p14:creationId xmlns:p14="http://schemas.microsoft.com/office/powerpoint/2010/main" val="1120936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Questions</a:t>
            </a:r>
            <a:endParaRPr lang="en-US" dirty="0"/>
          </a:p>
        </p:txBody>
      </p:sp>
      <p:sp>
        <p:nvSpPr>
          <p:cNvPr id="4" name="Slide Number Placeholder 3"/>
          <p:cNvSpPr>
            <a:spLocks noGrp="1"/>
          </p:cNvSpPr>
          <p:nvPr>
            <p:ph type="sldNum" sz="quarter" idx="10"/>
          </p:nvPr>
        </p:nvSpPr>
        <p:spPr/>
        <p:txBody>
          <a:bodyPr/>
          <a:lstStyle/>
          <a:p>
            <a:fld id="{27D0BF97-8EAB-AC48-82AA-21297F04FA0C}" type="slidenum">
              <a:rPr lang="en-US" smtClean="0"/>
              <a:t>22</a:t>
            </a:fld>
            <a:endParaRPr lang="en-US"/>
          </a:p>
        </p:txBody>
      </p:sp>
    </p:spTree>
    <p:extLst>
      <p:ext uri="{BB962C8B-B14F-4D97-AF65-F5344CB8AC3E}">
        <p14:creationId xmlns:p14="http://schemas.microsoft.com/office/powerpoint/2010/main" val="156946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a:t>
            </a:r>
            <a:r>
              <a:rPr lang="en-US" baseline="0" dirty="0" smtClean="0"/>
              <a:t> story/experience</a:t>
            </a:r>
            <a:endParaRPr lang="en-US" dirty="0"/>
          </a:p>
        </p:txBody>
      </p:sp>
      <p:sp>
        <p:nvSpPr>
          <p:cNvPr id="4" name="Slide Number Placeholder 3"/>
          <p:cNvSpPr>
            <a:spLocks noGrp="1"/>
          </p:cNvSpPr>
          <p:nvPr>
            <p:ph type="sldNum" sz="quarter" idx="10"/>
          </p:nvPr>
        </p:nvSpPr>
        <p:spPr/>
        <p:txBody>
          <a:bodyPr/>
          <a:lstStyle/>
          <a:p>
            <a:fld id="{27D0BF97-8EAB-AC48-82AA-21297F04FA0C}" type="slidenum">
              <a:rPr lang="en-US" smtClean="0"/>
              <a:t>4</a:t>
            </a:fld>
            <a:endParaRPr lang="en-US"/>
          </a:p>
        </p:txBody>
      </p:sp>
    </p:spTree>
    <p:extLst>
      <p:ext uri="{BB962C8B-B14F-4D97-AF65-F5344CB8AC3E}">
        <p14:creationId xmlns:p14="http://schemas.microsoft.com/office/powerpoint/2010/main" val="439524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spcAft>
                <a:spcPct val="0"/>
              </a:spcAft>
            </a:pPr>
            <a:endParaRPr lang="en-US" dirty="0">
              <a:latin typeface="Verdana" charset="0"/>
            </a:endParaRPr>
          </a:p>
        </p:txBody>
      </p:sp>
      <p:sp>
        <p:nvSpPr>
          <p:cNvPr id="4" name="Slide Number Placeholder 3"/>
          <p:cNvSpPr>
            <a:spLocks noGrp="1"/>
          </p:cNvSpPr>
          <p:nvPr>
            <p:ph type="sldNum" sz="quarter" idx="10"/>
          </p:nvPr>
        </p:nvSpPr>
        <p:spPr/>
        <p:txBody>
          <a:bodyPr/>
          <a:lstStyle/>
          <a:p>
            <a:fld id="{27D0BF97-8EAB-AC48-82AA-21297F04FA0C}" type="slidenum">
              <a:rPr lang="en-US" smtClean="0"/>
              <a:t>5</a:t>
            </a:fld>
            <a:endParaRPr lang="en-US"/>
          </a:p>
        </p:txBody>
      </p:sp>
    </p:spTree>
    <p:extLst>
      <p:ext uri="{BB962C8B-B14F-4D97-AF65-F5344CB8AC3E}">
        <p14:creationId xmlns:p14="http://schemas.microsoft.com/office/powerpoint/2010/main" val="3790990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spcAft>
                <a:spcPct val="0"/>
              </a:spcAft>
            </a:pPr>
            <a:endParaRPr lang="en-US" dirty="0">
              <a:latin typeface="Verdana" charset="0"/>
            </a:endParaRPr>
          </a:p>
        </p:txBody>
      </p:sp>
      <p:sp>
        <p:nvSpPr>
          <p:cNvPr id="4" name="Slide Number Placeholder 3"/>
          <p:cNvSpPr>
            <a:spLocks noGrp="1"/>
          </p:cNvSpPr>
          <p:nvPr>
            <p:ph type="sldNum" sz="quarter" idx="10"/>
          </p:nvPr>
        </p:nvSpPr>
        <p:spPr/>
        <p:txBody>
          <a:bodyPr/>
          <a:lstStyle/>
          <a:p>
            <a:fld id="{27D0BF97-8EAB-AC48-82AA-21297F04FA0C}" type="slidenum">
              <a:rPr lang="en-US" smtClean="0"/>
              <a:t>6</a:t>
            </a:fld>
            <a:endParaRPr lang="en-US"/>
          </a:p>
        </p:txBody>
      </p:sp>
    </p:spTree>
    <p:extLst>
      <p:ext uri="{BB962C8B-B14F-4D97-AF65-F5344CB8AC3E}">
        <p14:creationId xmlns:p14="http://schemas.microsoft.com/office/powerpoint/2010/main" val="3790990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spcAft>
                <a:spcPct val="0"/>
              </a:spcAft>
            </a:pPr>
            <a:endParaRPr lang="en-US" dirty="0">
              <a:latin typeface="Verdana" charset="0"/>
            </a:endParaRPr>
          </a:p>
        </p:txBody>
      </p:sp>
      <p:sp>
        <p:nvSpPr>
          <p:cNvPr id="4" name="Slide Number Placeholder 3"/>
          <p:cNvSpPr>
            <a:spLocks noGrp="1"/>
          </p:cNvSpPr>
          <p:nvPr>
            <p:ph type="sldNum" sz="quarter" idx="10"/>
          </p:nvPr>
        </p:nvSpPr>
        <p:spPr/>
        <p:txBody>
          <a:bodyPr/>
          <a:lstStyle/>
          <a:p>
            <a:fld id="{27D0BF97-8EAB-AC48-82AA-21297F04FA0C}" type="slidenum">
              <a:rPr lang="en-US" smtClean="0"/>
              <a:t>7</a:t>
            </a:fld>
            <a:endParaRPr lang="en-US"/>
          </a:p>
        </p:txBody>
      </p:sp>
    </p:spTree>
    <p:extLst>
      <p:ext uri="{BB962C8B-B14F-4D97-AF65-F5344CB8AC3E}">
        <p14:creationId xmlns:p14="http://schemas.microsoft.com/office/powerpoint/2010/main" val="3790990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spcAft>
                <a:spcPct val="0"/>
              </a:spcAft>
            </a:pPr>
            <a:endParaRPr lang="en-US" dirty="0">
              <a:latin typeface="Verdana" charset="0"/>
            </a:endParaRPr>
          </a:p>
        </p:txBody>
      </p:sp>
      <p:sp>
        <p:nvSpPr>
          <p:cNvPr id="4" name="Slide Number Placeholder 3"/>
          <p:cNvSpPr>
            <a:spLocks noGrp="1"/>
          </p:cNvSpPr>
          <p:nvPr>
            <p:ph type="sldNum" sz="quarter" idx="10"/>
          </p:nvPr>
        </p:nvSpPr>
        <p:spPr/>
        <p:txBody>
          <a:bodyPr/>
          <a:lstStyle/>
          <a:p>
            <a:fld id="{27D0BF97-8EAB-AC48-82AA-21297F04FA0C}" type="slidenum">
              <a:rPr lang="en-US" smtClean="0"/>
              <a:t>8</a:t>
            </a:fld>
            <a:endParaRPr lang="en-US"/>
          </a:p>
        </p:txBody>
      </p:sp>
    </p:spTree>
    <p:extLst>
      <p:ext uri="{BB962C8B-B14F-4D97-AF65-F5344CB8AC3E}">
        <p14:creationId xmlns:p14="http://schemas.microsoft.com/office/powerpoint/2010/main" val="3790990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spcAft>
                <a:spcPct val="0"/>
              </a:spcAft>
            </a:pPr>
            <a:endParaRPr lang="en-US" dirty="0">
              <a:latin typeface="Verdana" charset="0"/>
            </a:endParaRPr>
          </a:p>
        </p:txBody>
      </p:sp>
      <p:sp>
        <p:nvSpPr>
          <p:cNvPr id="4" name="Slide Number Placeholder 3"/>
          <p:cNvSpPr>
            <a:spLocks noGrp="1"/>
          </p:cNvSpPr>
          <p:nvPr>
            <p:ph type="sldNum" sz="quarter" idx="10"/>
          </p:nvPr>
        </p:nvSpPr>
        <p:spPr/>
        <p:txBody>
          <a:bodyPr/>
          <a:lstStyle/>
          <a:p>
            <a:fld id="{27D0BF97-8EAB-AC48-82AA-21297F04FA0C}" type="slidenum">
              <a:rPr lang="en-US" smtClean="0"/>
              <a:t>9</a:t>
            </a:fld>
            <a:endParaRPr lang="en-US"/>
          </a:p>
        </p:txBody>
      </p:sp>
    </p:spTree>
    <p:extLst>
      <p:ext uri="{BB962C8B-B14F-4D97-AF65-F5344CB8AC3E}">
        <p14:creationId xmlns:p14="http://schemas.microsoft.com/office/powerpoint/2010/main" val="3790990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spcAft>
                <a:spcPct val="0"/>
              </a:spcAft>
            </a:pPr>
            <a:endParaRPr lang="en-US" dirty="0">
              <a:latin typeface="Verdana" charset="0"/>
            </a:endParaRPr>
          </a:p>
        </p:txBody>
      </p:sp>
      <p:sp>
        <p:nvSpPr>
          <p:cNvPr id="4" name="Slide Number Placeholder 3"/>
          <p:cNvSpPr>
            <a:spLocks noGrp="1"/>
          </p:cNvSpPr>
          <p:nvPr>
            <p:ph type="sldNum" sz="quarter" idx="10"/>
          </p:nvPr>
        </p:nvSpPr>
        <p:spPr/>
        <p:txBody>
          <a:bodyPr/>
          <a:lstStyle/>
          <a:p>
            <a:fld id="{27D0BF97-8EAB-AC48-82AA-21297F04FA0C}" type="slidenum">
              <a:rPr lang="en-US" smtClean="0"/>
              <a:t>10</a:t>
            </a:fld>
            <a:endParaRPr lang="en-US"/>
          </a:p>
        </p:txBody>
      </p:sp>
    </p:spTree>
    <p:extLst>
      <p:ext uri="{BB962C8B-B14F-4D97-AF65-F5344CB8AC3E}">
        <p14:creationId xmlns:p14="http://schemas.microsoft.com/office/powerpoint/2010/main" val="3790990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latin typeface="Calibri" charset="0"/>
              </a:rPr>
              <a:t>This is your own personalize map to guide you as you navigate through the decision making process of picking a university </a:t>
            </a:r>
          </a:p>
          <a:p>
            <a:endParaRPr lang="en-CA" dirty="0" smtClean="0">
              <a:latin typeface="Calibri" charset="0"/>
            </a:endParaRPr>
          </a:p>
          <a:p>
            <a:pPr>
              <a:lnSpc>
                <a:spcPct val="90000"/>
              </a:lnSpc>
            </a:pPr>
            <a:r>
              <a:rPr lang="en-CA" dirty="0" smtClean="0">
                <a:latin typeface="Calibri" charset="0"/>
              </a:rPr>
              <a:t>You’ve all had pretty significant experiential learning experiences already. Think back to your first year at UBC or maybe this is your first year. Beginning university is jam-packed with experiential learning opportunities. Ex. Learning at university v. learning in high school. </a:t>
            </a:r>
          </a:p>
          <a:p>
            <a:pPr>
              <a:lnSpc>
                <a:spcPct val="90000"/>
              </a:lnSpc>
            </a:pPr>
            <a:r>
              <a:rPr lang="en-CA" dirty="0" smtClean="0">
                <a:latin typeface="Calibri" charset="0"/>
              </a:rPr>
              <a:t>Think about some examples in your own life where you have learned from experience. In other words, you have lived through something that enable you to see things differently and as a result, changed your perspective and future actions. An international learning experience is one of those unique learning opportunities that are also jam-packed with opportunities for growth and learning through experience…</a:t>
            </a:r>
          </a:p>
          <a:p>
            <a:pPr>
              <a:lnSpc>
                <a:spcPct val="90000"/>
              </a:lnSpc>
            </a:pPr>
            <a:endParaRPr lang="en-CA" dirty="0" smtClean="0">
              <a:latin typeface="Calibri" charset="0"/>
            </a:endParaRPr>
          </a:p>
          <a:p>
            <a:pPr>
              <a:lnSpc>
                <a:spcPct val="90000"/>
              </a:lnSpc>
            </a:pPr>
            <a:r>
              <a:rPr lang="en-CA" dirty="0" smtClean="0">
                <a:latin typeface="Calibri" charset="0"/>
              </a:rPr>
              <a:t>Walk through Cycle</a:t>
            </a:r>
          </a:p>
          <a:p>
            <a:pPr>
              <a:lnSpc>
                <a:spcPct val="90000"/>
              </a:lnSpc>
            </a:pPr>
            <a:endParaRPr lang="en-CA" dirty="0" smtClean="0">
              <a:latin typeface="Calibri" charset="0"/>
            </a:endParaRPr>
          </a:p>
          <a:p>
            <a:pPr>
              <a:lnSpc>
                <a:spcPct val="90000"/>
              </a:lnSpc>
            </a:pPr>
            <a:r>
              <a:rPr lang="en-CA" dirty="0" smtClean="0">
                <a:latin typeface="Calibri" charset="0"/>
              </a:rPr>
              <a:t>Your learning experience does not begin when you get on or off the plane. It begins right now as your are exploring  your options, continues through your preparation and beyond your return home as you make sense of that experience. </a:t>
            </a:r>
          </a:p>
          <a:p>
            <a:pPr>
              <a:lnSpc>
                <a:spcPct val="90000"/>
              </a:lnSpc>
            </a:pPr>
            <a:endParaRPr lang="en-CA" dirty="0" smtClean="0">
              <a:latin typeface="Calibri" charset="0"/>
            </a:endParaRPr>
          </a:p>
          <a:p>
            <a:pPr>
              <a:lnSpc>
                <a:spcPct val="90000"/>
              </a:lnSpc>
            </a:pPr>
            <a:r>
              <a:rPr lang="en-CA" dirty="0" smtClean="0">
                <a:latin typeface="Calibri" charset="0"/>
              </a:rPr>
              <a:t>As a Go Global exchange students you will participate in a pre-departure program designed to prepare you for not only logistical preparation but your learning experience. On your return, student leaders will offer you a range of options to reconnect and continue your exchange through the returned student program. </a:t>
            </a:r>
            <a:endParaRPr lang="en-US" dirty="0" smtClean="0">
              <a:latin typeface="Calibri" charset="0"/>
            </a:endParaRPr>
          </a:p>
          <a:p>
            <a:endParaRPr lang="en-US" smtClean="0"/>
          </a:p>
          <a:p>
            <a:endParaRPr lang="en-CA" dirty="0">
              <a:latin typeface="Calibri" charset="0"/>
            </a:endParaRPr>
          </a:p>
        </p:txBody>
      </p:sp>
      <p:sp>
        <p:nvSpPr>
          <p:cNvPr id="4" name="Slide Number Placeholder 3"/>
          <p:cNvSpPr>
            <a:spLocks noGrp="1"/>
          </p:cNvSpPr>
          <p:nvPr>
            <p:ph type="sldNum" sz="quarter" idx="10"/>
          </p:nvPr>
        </p:nvSpPr>
        <p:spPr/>
        <p:txBody>
          <a:bodyPr/>
          <a:lstStyle/>
          <a:p>
            <a:fld id="{27D0BF97-8EAB-AC48-82AA-21297F04FA0C}" type="slidenum">
              <a:rPr lang="en-US" smtClean="0"/>
              <a:t>11</a:t>
            </a:fld>
            <a:endParaRPr lang="en-US"/>
          </a:p>
        </p:txBody>
      </p:sp>
    </p:spTree>
    <p:extLst>
      <p:ext uri="{BB962C8B-B14F-4D97-AF65-F5344CB8AC3E}">
        <p14:creationId xmlns:p14="http://schemas.microsoft.com/office/powerpoint/2010/main" val="1461606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A6EC6C17-180A-C448-9136-3F266D109E8E}" type="datetimeFigureOut">
              <a:rPr lang="en-US" smtClean="0"/>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D0A9E-D3C2-834A-9D9F-B1F7F3D4D3C4}" type="slidenum">
              <a:rPr lang="en-US" smtClean="0"/>
              <a:t>‹#›</a:t>
            </a:fld>
            <a:endParaRPr lang="en-US"/>
          </a:p>
        </p:txBody>
      </p:sp>
    </p:spTree>
    <p:extLst>
      <p:ext uri="{BB962C8B-B14F-4D97-AF65-F5344CB8AC3E}">
        <p14:creationId xmlns:p14="http://schemas.microsoft.com/office/powerpoint/2010/main" val="2395289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A6EC6C17-180A-C448-9136-3F266D109E8E}" type="datetimeFigureOut">
              <a:rPr lang="en-US" smtClean="0"/>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D0A9E-D3C2-834A-9D9F-B1F7F3D4D3C4}" type="slidenum">
              <a:rPr lang="en-US" smtClean="0"/>
              <a:t>‹#›</a:t>
            </a:fld>
            <a:endParaRPr lang="en-US"/>
          </a:p>
        </p:txBody>
      </p:sp>
    </p:spTree>
    <p:extLst>
      <p:ext uri="{BB962C8B-B14F-4D97-AF65-F5344CB8AC3E}">
        <p14:creationId xmlns:p14="http://schemas.microsoft.com/office/powerpoint/2010/main" val="143197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A6EC6C17-180A-C448-9136-3F266D109E8E}" type="datetimeFigureOut">
              <a:rPr lang="en-US" smtClean="0"/>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D0A9E-D3C2-834A-9D9F-B1F7F3D4D3C4}" type="slidenum">
              <a:rPr lang="en-US" smtClean="0"/>
              <a:t>‹#›</a:t>
            </a:fld>
            <a:endParaRPr lang="en-US"/>
          </a:p>
        </p:txBody>
      </p:sp>
    </p:spTree>
    <p:extLst>
      <p:ext uri="{BB962C8B-B14F-4D97-AF65-F5344CB8AC3E}">
        <p14:creationId xmlns:p14="http://schemas.microsoft.com/office/powerpoint/2010/main" val="2385255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4650018" y="5489692"/>
            <a:ext cx="449705" cy="457200"/>
          </a:xfrm>
          <a:prstGeom prst="rect">
            <a:avLst/>
          </a:prstGeom>
        </p:spPr>
      </p:pic>
      <p:pic>
        <p:nvPicPr>
          <p:cNvPr id="7" name="Picture 6" descr="UBCGoGlobal-wordmark-B-blue-CMYK.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257666" y="984948"/>
            <a:ext cx="3200400" cy="1371600"/>
          </a:xfrm>
          <a:prstGeom prst="rect">
            <a:avLst/>
          </a:prstGeom>
        </p:spPr>
      </p:pic>
      <p:pic>
        <p:nvPicPr>
          <p:cNvPr id="10" name="Picture 9"/>
          <p:cNvPicPr>
            <a:picLocks noChangeAspect="1"/>
          </p:cNvPicPr>
          <p:nvPr userDrawn="1"/>
        </p:nvPicPr>
        <p:blipFill>
          <a:blip r:embed="rId4"/>
          <a:stretch>
            <a:fillRect/>
          </a:stretch>
        </p:blipFill>
        <p:spPr>
          <a:xfrm rot="16200000">
            <a:off x="6799056" y="4715973"/>
            <a:ext cx="404075" cy="3322394"/>
          </a:xfrm>
          <a:prstGeom prst="rect">
            <a:avLst/>
          </a:prstGeom>
        </p:spPr>
      </p:pic>
      <p:pic>
        <p:nvPicPr>
          <p:cNvPr id="12" name="Picture 11"/>
          <p:cNvPicPr>
            <a:picLocks noChangeAspect="1"/>
          </p:cNvPicPr>
          <p:nvPr userDrawn="1"/>
        </p:nvPicPr>
        <p:blipFill>
          <a:blip r:embed="rId5"/>
          <a:stretch>
            <a:fillRect/>
          </a:stretch>
        </p:blipFill>
        <p:spPr>
          <a:xfrm rot="16200000">
            <a:off x="6691551" y="4063710"/>
            <a:ext cx="544757" cy="3396723"/>
          </a:xfrm>
          <a:prstGeom prst="rect">
            <a:avLst/>
          </a:prstGeom>
        </p:spPr>
      </p:pic>
      <p:sp>
        <p:nvSpPr>
          <p:cNvPr id="13" name="Rectangle 12"/>
          <p:cNvSpPr/>
          <p:nvPr userDrawn="1"/>
        </p:nvSpPr>
        <p:spPr>
          <a:xfrm>
            <a:off x="411761" y="2944392"/>
            <a:ext cx="2586197" cy="369332"/>
          </a:xfrm>
          <a:prstGeom prst="rect">
            <a:avLst/>
          </a:prstGeom>
        </p:spPr>
        <p:txBody>
          <a:bodyPr wrap="square">
            <a:spAutoFit/>
          </a:bodyPr>
          <a:lstStyle/>
          <a:p>
            <a:r>
              <a:rPr lang="en-US" dirty="0" err="1" smtClean="0"/>
              <a:t>students.ubc.ca</a:t>
            </a:r>
            <a:r>
              <a:rPr lang="en-US" dirty="0" smtClean="0"/>
              <a:t>/career</a:t>
            </a:r>
            <a:endParaRPr lang="en-US" dirty="0"/>
          </a:p>
        </p:txBody>
      </p:sp>
    </p:spTree>
    <p:extLst>
      <p:ext uri="{BB962C8B-B14F-4D97-AF65-F5344CB8AC3E}">
        <p14:creationId xmlns:p14="http://schemas.microsoft.com/office/powerpoint/2010/main" val="2800398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26" name="Group 25"/>
          <p:cNvGrpSpPr/>
          <p:nvPr userDrawn="1"/>
        </p:nvGrpSpPr>
        <p:grpSpPr>
          <a:xfrm>
            <a:off x="1" y="6105649"/>
            <a:ext cx="9144000" cy="832559"/>
            <a:chOff x="1" y="6105649"/>
            <a:chExt cx="9144000" cy="832559"/>
          </a:xfrm>
        </p:grpSpPr>
        <p:sp>
          <p:nvSpPr>
            <p:cNvPr id="24" name="Rectangle 23"/>
            <p:cNvSpPr/>
            <p:nvPr userDrawn="1"/>
          </p:nvSpPr>
          <p:spPr>
            <a:xfrm>
              <a:off x="1" y="6105649"/>
              <a:ext cx="9144000" cy="832559"/>
            </a:xfrm>
            <a:prstGeom prst="rect">
              <a:avLst/>
            </a:prstGeom>
            <a:solidFill>
              <a:schemeClr val="bg1">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2"/>
            <a:stretch>
              <a:fillRect/>
            </a:stretch>
          </p:blipFill>
          <p:spPr>
            <a:xfrm rot="16200000">
              <a:off x="4862102" y="5610498"/>
              <a:ext cx="212963" cy="1751030"/>
            </a:xfrm>
            <a:prstGeom prst="rect">
              <a:avLst/>
            </a:prstGeom>
          </p:spPr>
        </p:pic>
        <p:cxnSp>
          <p:nvCxnSpPr>
            <p:cNvPr id="21" name="Straight Connector 20"/>
            <p:cNvCxnSpPr/>
            <p:nvPr userDrawn="1"/>
          </p:nvCxnSpPr>
          <p:spPr>
            <a:xfrm>
              <a:off x="3855008" y="6330428"/>
              <a:ext cx="0" cy="355422"/>
            </a:xfrm>
            <a:prstGeom prst="line">
              <a:avLst/>
            </a:prstGeom>
            <a:ln>
              <a:solidFill>
                <a:srgbClr val="50158B"/>
              </a:solidFill>
            </a:ln>
            <a:effectLst/>
          </p:spPr>
          <p:style>
            <a:lnRef idx="2">
              <a:schemeClr val="accent1"/>
            </a:lnRef>
            <a:fillRef idx="0">
              <a:schemeClr val="accent1"/>
            </a:fillRef>
            <a:effectRef idx="1">
              <a:schemeClr val="accent1"/>
            </a:effectRef>
            <a:fontRef idx="minor">
              <a:schemeClr val="tx1"/>
            </a:fontRef>
          </p:style>
        </p:cxnSp>
        <p:grpSp>
          <p:nvGrpSpPr>
            <p:cNvPr id="18" name="Group 17"/>
            <p:cNvGrpSpPr/>
            <p:nvPr userDrawn="1"/>
          </p:nvGrpSpPr>
          <p:grpSpPr>
            <a:xfrm>
              <a:off x="637897" y="6274303"/>
              <a:ext cx="5426039" cy="400110"/>
              <a:chOff x="4381622" y="6308501"/>
              <a:chExt cx="5426039" cy="400110"/>
            </a:xfrm>
          </p:grpSpPr>
          <p:sp>
            <p:nvSpPr>
              <p:cNvPr id="19" name="Rectangle 18"/>
              <p:cNvSpPr/>
              <p:nvPr userDrawn="1"/>
            </p:nvSpPr>
            <p:spPr>
              <a:xfrm>
                <a:off x="4657995" y="6308501"/>
                <a:ext cx="5149666" cy="400110"/>
              </a:xfrm>
              <a:prstGeom prst="rect">
                <a:avLst/>
              </a:prstGeom>
            </p:spPr>
            <p:txBody>
              <a:bodyPr wrap="square">
                <a:spAutoFit/>
              </a:bodyPr>
              <a:lstStyle/>
              <a:p>
                <a:r>
                  <a:rPr lang="en-US" sz="2000" b="0" dirty="0" smtClean="0">
                    <a:solidFill>
                      <a:srgbClr val="50158B"/>
                    </a:solidFill>
                    <a:latin typeface="Arial"/>
                    <a:cs typeface="Arial"/>
                  </a:rPr>
                  <a:t>students.ubc.ca/</a:t>
                </a:r>
                <a:r>
                  <a:rPr lang="en-US" sz="2000" b="1" dirty="0" smtClean="0">
                    <a:solidFill>
                      <a:srgbClr val="50158B"/>
                    </a:solidFill>
                    <a:latin typeface="Arial"/>
                    <a:cs typeface="Arial"/>
                  </a:rPr>
                  <a:t>career</a:t>
                </a:r>
                <a:endParaRPr lang="en-US" sz="2000" b="1" dirty="0">
                  <a:solidFill>
                    <a:srgbClr val="50158B"/>
                  </a:solidFill>
                  <a:latin typeface="Arial"/>
                  <a:cs typeface="Arial"/>
                </a:endParaRPr>
              </a:p>
            </p:txBody>
          </p:sp>
          <p:pic>
            <p:nvPicPr>
              <p:cNvPr id="20" name="Picture 19"/>
              <p:cNvPicPr>
                <a:picLocks noChangeAspect="1"/>
              </p:cNvPicPr>
              <p:nvPr userDrawn="1"/>
            </p:nvPicPr>
            <p:blipFill>
              <a:blip r:embed="rId3"/>
              <a:stretch>
                <a:fillRect/>
              </a:stretch>
            </p:blipFill>
            <p:spPr>
              <a:xfrm>
                <a:off x="4381622" y="6323800"/>
                <a:ext cx="291674" cy="318191"/>
              </a:xfrm>
              <a:prstGeom prst="rect">
                <a:avLst/>
              </a:prstGeom>
            </p:spPr>
          </p:pic>
        </p:grpSp>
      </p:grpSp>
      <p:sp>
        <p:nvSpPr>
          <p:cNvPr id="28" name="Picture Placeholder 27"/>
          <p:cNvSpPr>
            <a:spLocks noGrp="1"/>
          </p:cNvSpPr>
          <p:nvPr>
            <p:ph type="pic" sz="quarter" idx="10"/>
          </p:nvPr>
        </p:nvSpPr>
        <p:spPr>
          <a:xfrm>
            <a:off x="0" y="-13368"/>
            <a:ext cx="9144000" cy="2700421"/>
          </a:xfrm>
        </p:spPr>
        <p:txBody>
          <a:bodyPr/>
          <a:lstStyle/>
          <a:p>
            <a:endParaRPr lang="en-US"/>
          </a:p>
        </p:txBody>
      </p:sp>
      <p:sp>
        <p:nvSpPr>
          <p:cNvPr id="34" name="Text Placeholder 33"/>
          <p:cNvSpPr>
            <a:spLocks noGrp="1"/>
          </p:cNvSpPr>
          <p:nvPr>
            <p:ph type="body" sz="quarter" idx="12" hasCustomPrompt="1"/>
          </p:nvPr>
        </p:nvSpPr>
        <p:spPr>
          <a:xfrm>
            <a:off x="517525" y="2954421"/>
            <a:ext cx="7356475" cy="3261880"/>
          </a:xfrm>
        </p:spPr>
        <p:txBody>
          <a:bodyPr>
            <a:normAutofit/>
          </a:bodyPr>
          <a:lstStyle>
            <a:lvl1pPr marL="0" indent="0">
              <a:buFont typeface="Arial"/>
              <a:buNone/>
              <a:defRPr sz="1700">
                <a:solidFill>
                  <a:schemeClr val="tx1">
                    <a:lumMod val="75000"/>
                    <a:lumOff val="25000"/>
                  </a:schemeClr>
                </a:solidFill>
                <a:latin typeface="Arial"/>
                <a:cs typeface="Arial"/>
              </a:defRPr>
            </a:lvl1pPr>
            <a:lvl2pPr marL="914400" indent="-457200">
              <a:buFont typeface="Arial"/>
              <a:buChar char="•"/>
              <a:defRPr sz="1700">
                <a:solidFill>
                  <a:schemeClr val="tx1">
                    <a:lumMod val="75000"/>
                    <a:lumOff val="25000"/>
                  </a:schemeClr>
                </a:solidFill>
                <a:latin typeface="Arial"/>
                <a:cs typeface="Arial"/>
              </a:defRPr>
            </a:lvl2pPr>
            <a:lvl3pPr marL="914400" indent="0">
              <a:buNone/>
              <a:defRPr/>
            </a:lvl3pPr>
          </a:lstStyle>
          <a:p>
            <a:pPr lvl="0"/>
            <a:r>
              <a:rPr lang="en-CA" dirty="0" smtClean="0"/>
              <a:t>Third level</a:t>
            </a:r>
          </a:p>
          <a:p>
            <a:pPr lvl="1"/>
            <a:r>
              <a:rPr lang="en-CA" dirty="0" smtClean="0"/>
              <a:t>bullet</a:t>
            </a:r>
          </a:p>
        </p:txBody>
      </p:sp>
      <p:sp>
        <p:nvSpPr>
          <p:cNvPr id="30" name="Text Placeholder 29"/>
          <p:cNvSpPr>
            <a:spLocks noGrp="1"/>
          </p:cNvSpPr>
          <p:nvPr>
            <p:ph type="body" sz="quarter" idx="11" hasCustomPrompt="1"/>
          </p:nvPr>
        </p:nvSpPr>
        <p:spPr>
          <a:xfrm>
            <a:off x="517525" y="1737882"/>
            <a:ext cx="7356475" cy="708528"/>
          </a:xfrm>
        </p:spPr>
        <p:txBody>
          <a:bodyPr>
            <a:noAutofit/>
          </a:bodyPr>
          <a:lstStyle>
            <a:lvl1pPr marL="0" indent="0">
              <a:buFontTx/>
              <a:buNone/>
              <a:defRPr sz="6000" b="1" baseline="0">
                <a:solidFill>
                  <a:srgbClr val="FFFFFF"/>
                </a:solidFill>
                <a:latin typeface="Arial"/>
                <a:cs typeface="Arial"/>
              </a:defRPr>
            </a:lvl1pPr>
          </a:lstStyle>
          <a:p>
            <a:pPr lvl="0"/>
            <a:r>
              <a:rPr lang="en-CA" dirty="0" smtClean="0"/>
              <a:t>Slide heading</a:t>
            </a:r>
          </a:p>
        </p:txBody>
      </p:sp>
    </p:spTree>
    <p:extLst>
      <p:ext uri="{BB962C8B-B14F-4D97-AF65-F5344CB8AC3E}">
        <p14:creationId xmlns:p14="http://schemas.microsoft.com/office/powerpoint/2010/main" val="602181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7" name="Rectangle 16"/>
          <p:cNvSpPr/>
          <p:nvPr userDrawn="1"/>
        </p:nvSpPr>
        <p:spPr>
          <a:xfrm>
            <a:off x="1" y="6025441"/>
            <a:ext cx="9144000" cy="832559"/>
          </a:xfrm>
          <a:prstGeom prst="rect">
            <a:avLst/>
          </a:prstGeom>
          <a:solidFill>
            <a:schemeClr val="bg1">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a:stretch>
            <a:fillRect/>
          </a:stretch>
        </p:blipFill>
        <p:spPr>
          <a:xfrm rot="16200000">
            <a:off x="4862102" y="5490186"/>
            <a:ext cx="212963" cy="1751030"/>
          </a:xfrm>
          <a:prstGeom prst="rect">
            <a:avLst/>
          </a:prstGeom>
        </p:spPr>
      </p:pic>
      <p:grpSp>
        <p:nvGrpSpPr>
          <p:cNvPr id="4" name="Group 3"/>
          <p:cNvGrpSpPr/>
          <p:nvPr userDrawn="1"/>
        </p:nvGrpSpPr>
        <p:grpSpPr>
          <a:xfrm>
            <a:off x="637897" y="6153991"/>
            <a:ext cx="5426039" cy="400110"/>
            <a:chOff x="4381622" y="6308501"/>
            <a:chExt cx="5426039" cy="400110"/>
          </a:xfrm>
        </p:grpSpPr>
        <p:sp>
          <p:nvSpPr>
            <p:cNvPr id="13" name="Rectangle 12"/>
            <p:cNvSpPr/>
            <p:nvPr userDrawn="1"/>
          </p:nvSpPr>
          <p:spPr>
            <a:xfrm>
              <a:off x="4657995" y="6308501"/>
              <a:ext cx="5149666" cy="400110"/>
            </a:xfrm>
            <a:prstGeom prst="rect">
              <a:avLst/>
            </a:prstGeom>
          </p:spPr>
          <p:txBody>
            <a:bodyPr wrap="square">
              <a:spAutoFit/>
            </a:bodyPr>
            <a:lstStyle/>
            <a:p>
              <a:r>
                <a:rPr lang="en-US" sz="2000" b="0" dirty="0" smtClean="0">
                  <a:solidFill>
                    <a:srgbClr val="50158B"/>
                  </a:solidFill>
                  <a:latin typeface="Arial"/>
                  <a:cs typeface="Arial"/>
                </a:rPr>
                <a:t>students.ubc.ca/</a:t>
              </a:r>
              <a:r>
                <a:rPr lang="en-US" sz="2000" b="1" dirty="0" smtClean="0">
                  <a:solidFill>
                    <a:srgbClr val="50158B"/>
                  </a:solidFill>
                  <a:latin typeface="Arial"/>
                  <a:cs typeface="Arial"/>
                </a:rPr>
                <a:t>career</a:t>
              </a:r>
              <a:endParaRPr lang="en-US" sz="2000" b="1" dirty="0">
                <a:solidFill>
                  <a:srgbClr val="50158B"/>
                </a:solidFill>
                <a:latin typeface="Arial"/>
                <a:cs typeface="Arial"/>
              </a:endParaRPr>
            </a:p>
          </p:txBody>
        </p:sp>
        <p:pic>
          <p:nvPicPr>
            <p:cNvPr id="2" name="Picture 1"/>
            <p:cNvPicPr>
              <a:picLocks noChangeAspect="1"/>
            </p:cNvPicPr>
            <p:nvPr userDrawn="1"/>
          </p:nvPicPr>
          <p:blipFill>
            <a:blip r:embed="rId3"/>
            <a:stretch>
              <a:fillRect/>
            </a:stretch>
          </p:blipFill>
          <p:spPr>
            <a:xfrm>
              <a:off x="4381622" y="6323800"/>
              <a:ext cx="291674" cy="318191"/>
            </a:xfrm>
            <a:prstGeom prst="rect">
              <a:avLst/>
            </a:prstGeom>
          </p:spPr>
        </p:pic>
      </p:grpSp>
      <p:cxnSp>
        <p:nvCxnSpPr>
          <p:cNvPr id="14" name="Straight Connector 13"/>
          <p:cNvCxnSpPr/>
          <p:nvPr userDrawn="1"/>
        </p:nvCxnSpPr>
        <p:spPr>
          <a:xfrm>
            <a:off x="3855008" y="6183380"/>
            <a:ext cx="0" cy="355422"/>
          </a:xfrm>
          <a:prstGeom prst="line">
            <a:avLst/>
          </a:prstGeom>
          <a:ln>
            <a:solidFill>
              <a:srgbClr val="50158B"/>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2" name="Text Placeholder 2"/>
          <p:cNvSpPr>
            <a:spLocks noGrp="1"/>
          </p:cNvSpPr>
          <p:nvPr>
            <p:ph idx="11"/>
          </p:nvPr>
        </p:nvSpPr>
        <p:spPr>
          <a:xfrm>
            <a:off x="4384464" y="734374"/>
            <a:ext cx="3984946" cy="4650455"/>
          </a:xfrm>
          <a:prstGeom prst="rect">
            <a:avLst/>
          </a:prstGeom>
        </p:spPr>
        <p:txBody>
          <a:bodyPr vert="horz" lIns="91440" tIns="45720" rIns="91440" bIns="45720" rtlCol="0">
            <a:normAutofit/>
          </a:bodyPr>
          <a:lstStyle>
            <a:lvl1pPr marL="0" indent="0">
              <a:buNone/>
              <a:defRPr sz="2500">
                <a:latin typeface="Arial"/>
                <a:cs typeface="Arial"/>
              </a:defRPr>
            </a:lvl1pPr>
            <a:lvl2pPr marL="914400" indent="-457200">
              <a:buFont typeface="Arial"/>
              <a:buChar char="•"/>
              <a:defRPr/>
            </a:lvl2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15" name="Picture Placeholder 2"/>
          <p:cNvSpPr>
            <a:spLocks noGrp="1"/>
          </p:cNvSpPr>
          <p:nvPr>
            <p:ph type="pic" idx="12"/>
          </p:nvPr>
        </p:nvSpPr>
        <p:spPr>
          <a:xfrm>
            <a:off x="637897" y="3166994"/>
            <a:ext cx="3486900" cy="22178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6" name="Picture Placeholder 2"/>
          <p:cNvSpPr>
            <a:spLocks noGrp="1"/>
          </p:cNvSpPr>
          <p:nvPr>
            <p:ph type="pic" idx="13"/>
          </p:nvPr>
        </p:nvSpPr>
        <p:spPr>
          <a:xfrm>
            <a:off x="637897" y="734374"/>
            <a:ext cx="3486900" cy="22178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90137102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A6EC6C17-180A-C448-9136-3F266D109E8E}" type="datetimeFigureOut">
              <a:rPr lang="en-US" smtClean="0"/>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D0A9E-D3C2-834A-9D9F-B1F7F3D4D3C4}" type="slidenum">
              <a:rPr lang="en-US" smtClean="0"/>
              <a:t>‹#›</a:t>
            </a:fld>
            <a:endParaRPr lang="en-US"/>
          </a:p>
        </p:txBody>
      </p:sp>
    </p:spTree>
    <p:extLst>
      <p:ext uri="{BB962C8B-B14F-4D97-AF65-F5344CB8AC3E}">
        <p14:creationId xmlns:p14="http://schemas.microsoft.com/office/powerpoint/2010/main" val="4088658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A6EC6C17-180A-C448-9136-3F266D109E8E}" type="datetimeFigureOut">
              <a:rPr lang="en-US" smtClean="0"/>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D0A9E-D3C2-834A-9D9F-B1F7F3D4D3C4}" type="slidenum">
              <a:rPr lang="en-US" smtClean="0"/>
              <a:t>‹#›</a:t>
            </a:fld>
            <a:endParaRPr lang="en-US"/>
          </a:p>
        </p:txBody>
      </p:sp>
    </p:spTree>
    <p:extLst>
      <p:ext uri="{BB962C8B-B14F-4D97-AF65-F5344CB8AC3E}">
        <p14:creationId xmlns:p14="http://schemas.microsoft.com/office/powerpoint/2010/main" val="2787064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A6EC6C17-180A-C448-9136-3F266D109E8E}" type="datetimeFigureOut">
              <a:rPr lang="en-US" smtClean="0"/>
              <a:t>11/17/2015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D0A9E-D3C2-834A-9D9F-B1F7F3D4D3C4}" type="slidenum">
              <a:rPr lang="en-US" smtClean="0"/>
              <a:t>‹#›</a:t>
            </a:fld>
            <a:endParaRPr lang="en-US"/>
          </a:p>
        </p:txBody>
      </p:sp>
    </p:spTree>
    <p:extLst>
      <p:ext uri="{BB962C8B-B14F-4D97-AF65-F5344CB8AC3E}">
        <p14:creationId xmlns:p14="http://schemas.microsoft.com/office/powerpoint/2010/main" val="2703106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A6EC6C17-180A-C448-9136-3F266D109E8E}" type="datetimeFigureOut">
              <a:rPr lang="en-US" smtClean="0"/>
              <a:t>11/17/2015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AD0A9E-D3C2-834A-9D9F-B1F7F3D4D3C4}" type="slidenum">
              <a:rPr lang="en-US" smtClean="0"/>
              <a:t>‹#›</a:t>
            </a:fld>
            <a:endParaRPr lang="en-US"/>
          </a:p>
        </p:txBody>
      </p:sp>
    </p:spTree>
    <p:extLst>
      <p:ext uri="{BB962C8B-B14F-4D97-AF65-F5344CB8AC3E}">
        <p14:creationId xmlns:p14="http://schemas.microsoft.com/office/powerpoint/2010/main" val="4254224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A6EC6C17-180A-C448-9136-3F266D109E8E}" type="datetimeFigureOut">
              <a:rPr lang="en-US" smtClean="0"/>
              <a:t>11/17/2015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D0A9E-D3C2-834A-9D9F-B1F7F3D4D3C4}" type="slidenum">
              <a:rPr lang="en-US" smtClean="0"/>
              <a:t>‹#›</a:t>
            </a:fld>
            <a:endParaRPr lang="en-US"/>
          </a:p>
        </p:txBody>
      </p:sp>
    </p:spTree>
    <p:extLst>
      <p:ext uri="{BB962C8B-B14F-4D97-AF65-F5344CB8AC3E}">
        <p14:creationId xmlns:p14="http://schemas.microsoft.com/office/powerpoint/2010/main" val="2894382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EC6C17-180A-C448-9136-3F266D109E8E}" type="datetimeFigureOut">
              <a:rPr lang="en-US" smtClean="0"/>
              <a:t>11/17/2015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D0A9E-D3C2-834A-9D9F-B1F7F3D4D3C4}" type="slidenum">
              <a:rPr lang="en-US" smtClean="0"/>
              <a:t>‹#›</a:t>
            </a:fld>
            <a:endParaRPr lang="en-US"/>
          </a:p>
        </p:txBody>
      </p:sp>
    </p:spTree>
    <p:extLst>
      <p:ext uri="{BB962C8B-B14F-4D97-AF65-F5344CB8AC3E}">
        <p14:creationId xmlns:p14="http://schemas.microsoft.com/office/powerpoint/2010/main" val="244579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A6EC6C17-180A-C448-9136-3F266D109E8E}" type="datetimeFigureOut">
              <a:rPr lang="en-US" smtClean="0"/>
              <a:t>11/17/2015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D0A9E-D3C2-834A-9D9F-B1F7F3D4D3C4}" type="slidenum">
              <a:rPr lang="en-US" smtClean="0"/>
              <a:t>‹#›</a:t>
            </a:fld>
            <a:endParaRPr lang="en-US"/>
          </a:p>
        </p:txBody>
      </p:sp>
    </p:spTree>
    <p:extLst>
      <p:ext uri="{BB962C8B-B14F-4D97-AF65-F5344CB8AC3E}">
        <p14:creationId xmlns:p14="http://schemas.microsoft.com/office/powerpoint/2010/main" val="222259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A6EC6C17-180A-C448-9136-3F266D109E8E}" type="datetimeFigureOut">
              <a:rPr lang="en-US" smtClean="0"/>
              <a:t>11/17/2015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D0A9E-D3C2-834A-9D9F-B1F7F3D4D3C4}" type="slidenum">
              <a:rPr lang="en-US" smtClean="0"/>
              <a:t>‹#›</a:t>
            </a:fld>
            <a:endParaRPr lang="en-US"/>
          </a:p>
        </p:txBody>
      </p:sp>
    </p:spTree>
    <p:extLst>
      <p:ext uri="{BB962C8B-B14F-4D97-AF65-F5344CB8AC3E}">
        <p14:creationId xmlns:p14="http://schemas.microsoft.com/office/powerpoint/2010/main" val="2776362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EC6C17-180A-C448-9136-3F266D109E8E}" type="datetimeFigureOut">
              <a:rPr lang="en-US" smtClean="0"/>
              <a:t>11/17/2015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D0A9E-D3C2-834A-9D9F-B1F7F3D4D3C4}" type="slidenum">
              <a:rPr lang="en-US" smtClean="0"/>
              <a:t>‹#›</a:t>
            </a:fld>
            <a:endParaRPr lang="en-US"/>
          </a:p>
        </p:txBody>
      </p:sp>
    </p:spTree>
    <p:extLst>
      <p:ext uri="{BB962C8B-B14F-4D97-AF65-F5344CB8AC3E}">
        <p14:creationId xmlns:p14="http://schemas.microsoft.com/office/powerpoint/2010/main" val="3439005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2.emf"/></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hyperlink" Target="http://students.ubc.ca/career/international-experiences/exchange-research-study-abroad/university-new-south-wales"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hyperlink" Target="http://students.ubc.ca/career/international-experiences/exchange-research-study-abroad/university-college-dublin" TargetMode="External"/><Relationship Id="rId5" Type="http://schemas.openxmlformats.org/officeDocument/2006/relationships/hyperlink" Target="http://students.ubc.ca/career/international-experiences/exchange-research-study-abroad/national-taiwan-university" TargetMode="Externa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oci.ubc.ca/community/go-global-with-ubc-sociology/" TargetMode="Externa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0.emf"/></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emf"/><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5.emf"/></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emf"/><Relationship Id="rId1" Type="http://schemas.openxmlformats.org/officeDocument/2006/relationships/slideLayout" Target="../slideLayouts/slideLayout13.xml"/><Relationship Id="rId4" Type="http://schemas.openxmlformats.org/officeDocument/2006/relationships/image" Target="../media/image38.emf"/></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emf"/><Relationship Id="rId7" Type="http://schemas.openxmlformats.org/officeDocument/2006/relationships/image" Target="../media/image12.emf"/><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emf"/><Relationship Id="rId4" Type="http://schemas.openxmlformats.org/officeDocument/2006/relationships/image" Target="../media/image9.jpeg"/><Relationship Id="rId9" Type="http://schemas.openxmlformats.org/officeDocument/2006/relationships/image" Target="../media/image14.emf"/></Relationships>
</file>

<file path=ppt/slides/_rels/slide2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8.emf"/><Relationship Id="rId4" Type="http://schemas.openxmlformats.org/officeDocument/2006/relationships/image" Target="../media/image17.emf"/></Relationships>
</file>

<file path=ppt/slides/_rels/slide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emf"/><Relationship Id="rId5" Type="http://schemas.openxmlformats.org/officeDocument/2006/relationships/image" Target="../media/image19.jpg"/><Relationship Id="rId4" Type="http://schemas.openxmlformats.org/officeDocument/2006/relationships/image" Target="../media/image18.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40669" y="-82604"/>
            <a:ext cx="9842736" cy="6993523"/>
          </a:xfrm>
          <a:prstGeom prst="rect">
            <a:avLst/>
          </a:prstGeom>
        </p:spPr>
      </p:pic>
    </p:spTree>
    <p:extLst>
      <p:ext uri="{BB962C8B-B14F-4D97-AF65-F5344CB8AC3E}">
        <p14:creationId xmlns:p14="http://schemas.microsoft.com/office/powerpoint/2010/main" val="23252232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084864447"/>
              </p:ext>
            </p:extLst>
          </p:nvPr>
        </p:nvGraphicFramePr>
        <p:xfrm>
          <a:off x="359216" y="434336"/>
          <a:ext cx="8338968" cy="5577590"/>
        </p:xfrm>
        <a:graphic>
          <a:graphicData uri="http://schemas.openxmlformats.org/drawingml/2006/table">
            <a:tbl>
              <a:tblPr firstRow="1" bandRow="1">
                <a:tableStyleId>{5C22544A-7EE6-4342-B048-85BDC9FD1C3A}</a:tableStyleId>
              </a:tblPr>
              <a:tblGrid>
                <a:gridCol w="987685"/>
                <a:gridCol w="1523299"/>
                <a:gridCol w="1594356"/>
                <a:gridCol w="1347064"/>
                <a:gridCol w="1308576"/>
                <a:gridCol w="1577988"/>
              </a:tblGrid>
              <a:tr h="809947">
                <a:tc>
                  <a:txBody>
                    <a:bodyPr/>
                    <a:lstStyle/>
                    <a:p>
                      <a:pPr algn="ctr"/>
                      <a:endParaRPr lang="en-US" dirty="0">
                        <a:solidFill>
                          <a:schemeClr val="bg1"/>
                        </a:solidFill>
                      </a:endParaRPr>
                    </a:p>
                  </a:txBody>
                  <a:tcPr>
                    <a:lnL w="12700" cmpd="sng">
                      <a:noFill/>
                    </a:lnL>
                    <a:lnR w="3175" cap="flat" cmpd="sng" algn="ctr">
                      <a:solidFill>
                        <a:prstClr val="white">
                          <a:lumMod val="65000"/>
                        </a:prstClr>
                      </a:solidFill>
                      <a:prstDash val="solid"/>
                      <a:round/>
                      <a:headEnd type="none" w="med" len="med"/>
                      <a:tailEnd type="none" w="med" len="med"/>
                    </a:lnR>
                    <a:lnT w="12700" cmpd="sng">
                      <a:noFill/>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smtClean="0">
                          <a:solidFill>
                            <a:schemeClr val="bg1"/>
                          </a:solidFill>
                        </a:rPr>
                        <a:t>Exchange</a:t>
                      </a:r>
                      <a:endParaRPr lang="en-US" sz="1600" dirty="0">
                        <a:solidFill>
                          <a:schemeClr val="bg1"/>
                        </a:solidFill>
                      </a:endParaRPr>
                    </a:p>
                  </a:txBody>
                  <a:tcPr anchor="ctr">
                    <a:lnL w="3175" cap="flat" cmpd="sng" algn="ctr">
                      <a:solidFill>
                        <a:prstClr val="white">
                          <a:lumMod val="65000"/>
                        </a:prstClr>
                      </a:solidFill>
                      <a:prstDash val="solid"/>
                      <a:round/>
                      <a:headEnd type="none" w="med" len="med"/>
                      <a:tailEnd type="none" w="med" len="med"/>
                    </a:lnL>
                    <a:lnB w="3175" cap="flat" cmpd="sng" algn="ctr">
                      <a:solidFill>
                        <a:prstClr val="white">
                          <a:lumMod val="65000"/>
                        </a:prstClr>
                      </a:solidFill>
                      <a:prstDash val="solid"/>
                      <a:round/>
                      <a:headEnd type="none" w="med" len="med"/>
                      <a:tailEnd type="none" w="med" len="med"/>
                    </a:lnB>
                    <a:solidFill>
                      <a:srgbClr val="50158B"/>
                    </a:solidFill>
                  </a:tcPr>
                </a:tc>
                <a:tc>
                  <a:txBody>
                    <a:bodyPr/>
                    <a:lstStyle/>
                    <a:p>
                      <a:pPr algn="ctr"/>
                      <a:r>
                        <a:rPr lang="en-US" sz="1600" dirty="0" smtClean="0">
                          <a:solidFill>
                            <a:schemeClr val="bg1"/>
                          </a:solidFill>
                        </a:rPr>
                        <a:t>Study Abroad</a:t>
                      </a:r>
                      <a:endParaRPr lang="en-US" sz="1600" dirty="0">
                        <a:solidFill>
                          <a:schemeClr val="bg1"/>
                        </a:solidFill>
                      </a:endParaRPr>
                    </a:p>
                  </a:txBody>
                  <a:tcPr anchor="ctr">
                    <a:lnB w="3175" cap="flat" cmpd="sng" algn="ctr">
                      <a:solidFill>
                        <a:prstClr val="white">
                          <a:lumMod val="65000"/>
                        </a:prstClr>
                      </a:solidFill>
                      <a:prstDash val="solid"/>
                      <a:round/>
                      <a:headEnd type="none" w="med" len="med"/>
                      <a:tailEnd type="none" w="med" len="med"/>
                    </a:lnB>
                    <a:solidFill>
                      <a:srgbClr val="50158B"/>
                    </a:solidFill>
                  </a:tcPr>
                </a:tc>
                <a:tc>
                  <a:txBody>
                    <a:bodyPr/>
                    <a:lstStyle/>
                    <a:p>
                      <a:pPr algn="ctr"/>
                      <a:r>
                        <a:rPr lang="en-US" sz="1600" dirty="0" smtClean="0">
                          <a:solidFill>
                            <a:schemeClr val="bg1"/>
                          </a:solidFill>
                        </a:rPr>
                        <a:t>Research Abroad</a:t>
                      </a:r>
                      <a:endParaRPr lang="en-US" sz="1600" dirty="0">
                        <a:solidFill>
                          <a:schemeClr val="bg1"/>
                        </a:solidFill>
                      </a:endParaRPr>
                    </a:p>
                  </a:txBody>
                  <a:tcPr anchor="ctr">
                    <a:lnB w="3175" cap="flat" cmpd="sng" algn="ctr">
                      <a:solidFill>
                        <a:prstClr val="white">
                          <a:lumMod val="65000"/>
                        </a:prstClr>
                      </a:solidFill>
                      <a:prstDash val="solid"/>
                      <a:round/>
                      <a:headEnd type="none" w="med" len="med"/>
                      <a:tailEnd type="none" w="med" len="med"/>
                    </a:lnB>
                    <a:solidFill>
                      <a:srgbClr val="50158B"/>
                    </a:solidFill>
                  </a:tcPr>
                </a:tc>
                <a:tc>
                  <a:txBody>
                    <a:bodyPr/>
                    <a:lstStyle/>
                    <a:p>
                      <a:pPr algn="ctr"/>
                      <a:r>
                        <a:rPr lang="en-US" sz="1600" dirty="0" smtClean="0">
                          <a:solidFill>
                            <a:schemeClr val="bg1"/>
                          </a:solidFill>
                        </a:rPr>
                        <a:t>International Internships</a:t>
                      </a:r>
                      <a:endParaRPr lang="en-US" sz="1600" dirty="0">
                        <a:solidFill>
                          <a:schemeClr val="bg1"/>
                        </a:solidFill>
                      </a:endParaRPr>
                    </a:p>
                  </a:txBody>
                  <a:tcPr anchor="ctr">
                    <a:lnB w="3175" cap="flat" cmpd="sng" algn="ctr">
                      <a:solidFill>
                        <a:prstClr val="white">
                          <a:lumMod val="65000"/>
                        </a:prstClr>
                      </a:solidFill>
                      <a:prstDash val="solid"/>
                      <a:round/>
                      <a:headEnd type="none" w="med" len="med"/>
                      <a:tailEnd type="none" w="med" len="med"/>
                    </a:lnB>
                    <a:solidFill>
                      <a:srgbClr val="50158B"/>
                    </a:solidFill>
                  </a:tcPr>
                </a:tc>
                <a:tc>
                  <a:txBody>
                    <a:bodyPr/>
                    <a:lstStyle/>
                    <a:p>
                      <a:pPr algn="ctr"/>
                      <a:r>
                        <a:rPr lang="en-US" sz="1600" dirty="0" smtClean="0">
                          <a:solidFill>
                            <a:schemeClr val="bg1"/>
                          </a:solidFill>
                        </a:rPr>
                        <a:t>Global Seminars</a:t>
                      </a:r>
                    </a:p>
                  </a:txBody>
                  <a:tcPr anchor="ctr">
                    <a:lnB w="3175" cap="flat" cmpd="sng" algn="ctr">
                      <a:solidFill>
                        <a:prstClr val="white">
                          <a:lumMod val="65000"/>
                        </a:prstClr>
                      </a:solidFill>
                      <a:prstDash val="solid"/>
                      <a:round/>
                      <a:headEnd type="none" w="med" len="med"/>
                      <a:tailEnd type="none" w="med" len="med"/>
                    </a:lnB>
                    <a:solidFill>
                      <a:srgbClr val="50158B"/>
                    </a:solidFill>
                  </a:tcPr>
                </a:tc>
              </a:tr>
              <a:tr h="1269940">
                <a:tc>
                  <a:txBody>
                    <a:bodyPr/>
                    <a:lstStyle/>
                    <a:p>
                      <a:pPr algn="ctr"/>
                      <a:r>
                        <a:rPr lang="en-US" sz="1600" b="1" dirty="0" smtClean="0">
                          <a:solidFill>
                            <a:schemeClr val="tx1">
                              <a:lumMod val="65000"/>
                              <a:lumOff val="35000"/>
                            </a:schemeClr>
                          </a:solidFill>
                        </a:rPr>
                        <a:t>What</a:t>
                      </a:r>
                    </a:p>
                    <a:p>
                      <a:pPr algn="ctr"/>
                      <a:endParaRPr lang="en-US" sz="1600" b="1" dirty="0">
                        <a:solidFill>
                          <a:schemeClr val="tx1">
                            <a:lumMod val="65000"/>
                            <a:lumOff val="35000"/>
                          </a:schemeClr>
                        </a:solidFill>
                      </a:endParaRPr>
                    </a:p>
                  </a:txBody>
                  <a:tcPr>
                    <a:lnL w="12700" cmpd="sng">
                      <a:noFill/>
                    </a:lnL>
                    <a:lnR w="3175" cap="flat" cmpd="sng" algn="ctr">
                      <a:solidFill>
                        <a:prstClr val="white">
                          <a:lumMod val="65000"/>
                        </a:prstClr>
                      </a:solid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chemeClr val="tx1"/>
                          </a:solidFill>
                        </a:rPr>
                        <a:t>Study at another</a:t>
                      </a:r>
                      <a:r>
                        <a:rPr lang="en-US" sz="1200" baseline="0" dirty="0" smtClean="0">
                          <a:solidFill>
                            <a:schemeClr val="tx1"/>
                          </a:solidFill>
                        </a:rPr>
                        <a:t> school in the world. </a:t>
                      </a:r>
                    </a:p>
                    <a:p>
                      <a:endParaRPr lang="en-US" sz="1200" baseline="0" dirty="0" smtClean="0">
                        <a:solidFill>
                          <a:schemeClr val="tx1"/>
                        </a:solidFill>
                      </a:endParaRPr>
                    </a:p>
                    <a:p>
                      <a:r>
                        <a:rPr lang="en-US" sz="1200" baseline="0" dirty="0" smtClean="0">
                          <a:solidFill>
                            <a:schemeClr val="tx1"/>
                          </a:solidFill>
                        </a:rPr>
                        <a:t>Transfer credits back</a:t>
                      </a:r>
                      <a:endParaRPr lang="en-US" sz="1200" dirty="0">
                        <a:solidFill>
                          <a:schemeClr val="tx1"/>
                        </a:solidFill>
                      </a:endParaRPr>
                    </a:p>
                  </a:txBody>
                  <a:tcPr>
                    <a:lnL w="3175" cap="flat" cmpd="sng" algn="ctr">
                      <a:solidFill>
                        <a:prstClr val="white">
                          <a:lumMod val="65000"/>
                        </a:prstClr>
                      </a:solidFill>
                      <a:prstDash val="solid"/>
                      <a:round/>
                      <a:headEnd type="none" w="med" len="med"/>
                      <a:tailEnd type="none" w="med" len="med"/>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Study at another</a:t>
                      </a:r>
                      <a:r>
                        <a:rPr lang="en-US" sz="1200" baseline="0" dirty="0" smtClean="0">
                          <a:solidFill>
                            <a:schemeClr val="tx1"/>
                          </a:solidFill>
                        </a:rPr>
                        <a:t> school in the world.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Transfer credits back.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Often a set of courses as part of a program</a:t>
                      </a:r>
                      <a:endParaRPr lang="en-US" sz="1200" dirty="0" smtClean="0">
                        <a:solidFill>
                          <a:schemeClr val="tx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chemeClr val="tx1"/>
                          </a:solidFill>
                        </a:rPr>
                        <a:t>Self-directed</a:t>
                      </a:r>
                      <a:r>
                        <a:rPr lang="en-US" sz="1200" baseline="0" dirty="0" smtClean="0">
                          <a:solidFill>
                            <a:schemeClr val="tx1"/>
                          </a:solidFill>
                        </a:rPr>
                        <a:t> or structured programs based on area of study</a:t>
                      </a:r>
                      <a:endParaRPr lang="en-US" sz="1200" dirty="0">
                        <a:solidFill>
                          <a:schemeClr val="tx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1200" dirty="0" smtClean="0">
                          <a:solidFill>
                            <a:schemeClr val="tx1"/>
                          </a:solidFill>
                        </a:rPr>
                        <a:t>Work</a:t>
                      </a:r>
                      <a:r>
                        <a:rPr lang="en-US" sz="1200" baseline="0" dirty="0" smtClean="0">
                          <a:solidFill>
                            <a:schemeClr val="tx1"/>
                          </a:solidFill>
                        </a:rPr>
                        <a:t> experience placements with organizations and universities around the world</a:t>
                      </a:r>
                      <a:endParaRPr lang="en-US" sz="1200" dirty="0">
                        <a:solidFill>
                          <a:schemeClr val="tx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chemeClr val="tx1"/>
                          </a:solidFill>
                        </a:rPr>
                        <a:t>A UBC course</a:t>
                      </a:r>
                      <a:r>
                        <a:rPr lang="en-US" sz="1200" baseline="0" dirty="0" smtClean="0">
                          <a:solidFill>
                            <a:schemeClr val="tx1"/>
                          </a:solidFill>
                        </a:rPr>
                        <a:t> taught by a UBC prof in a location that highlights the content. </a:t>
                      </a:r>
                    </a:p>
                    <a:p>
                      <a:endParaRPr lang="en-US" sz="1200" baseline="0" dirty="0" smtClean="0">
                        <a:solidFill>
                          <a:schemeClr val="tx1"/>
                        </a:solidFill>
                      </a:endParaRPr>
                    </a:p>
                    <a:p>
                      <a:r>
                        <a:rPr lang="en-US" sz="1200" baseline="0" dirty="0" smtClean="0">
                          <a:solidFill>
                            <a:schemeClr val="tx1"/>
                          </a:solidFill>
                        </a:rPr>
                        <a:t>Get UBC credit</a:t>
                      </a:r>
                      <a:endParaRPr lang="en-US" sz="1200" dirty="0">
                        <a:solidFill>
                          <a:schemeClr val="tx1"/>
                        </a:solidFill>
                      </a:endParaRPr>
                    </a:p>
                  </a:txBody>
                  <a:tcPr>
                    <a:lnL w="12700" cmpd="sng">
                      <a:noFill/>
                    </a:lnL>
                    <a:lnR w="12700" cap="flat" cmpd="sng" algn="ctr">
                      <a:no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r h="1098925">
                <a:tc>
                  <a:txBody>
                    <a:bodyPr/>
                    <a:lstStyle/>
                    <a:p>
                      <a:pPr algn="ctr"/>
                      <a:r>
                        <a:rPr lang="en-US" sz="1600" b="1" dirty="0" smtClean="0">
                          <a:solidFill>
                            <a:schemeClr val="tx1">
                              <a:lumMod val="65000"/>
                              <a:lumOff val="35000"/>
                            </a:schemeClr>
                          </a:solidFill>
                        </a:rPr>
                        <a:t>Timing</a:t>
                      </a:r>
                    </a:p>
                    <a:p>
                      <a:pPr algn="ctr"/>
                      <a:endParaRPr lang="en-US" sz="1600" b="1" dirty="0" smtClean="0">
                        <a:solidFill>
                          <a:schemeClr val="tx1">
                            <a:lumMod val="65000"/>
                            <a:lumOff val="35000"/>
                          </a:schemeClr>
                        </a:solidFill>
                      </a:endParaRPr>
                    </a:p>
                  </a:txBody>
                  <a:tcPr>
                    <a:lnL w="12700" cmpd="sng">
                      <a:noFill/>
                    </a:lnL>
                    <a:lnR w="3175" cap="flat" cmpd="sng" algn="ctr">
                      <a:solidFill>
                        <a:prstClr val="white">
                          <a:lumMod val="65000"/>
                        </a:prstClr>
                      </a:solid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chemeClr val="tx1"/>
                          </a:solidFill>
                        </a:rPr>
                        <a:t>1</a:t>
                      </a:r>
                      <a:r>
                        <a:rPr lang="en-US" sz="1200" baseline="0" dirty="0" smtClean="0">
                          <a:solidFill>
                            <a:schemeClr val="tx1"/>
                          </a:solidFill>
                        </a:rPr>
                        <a:t> term, 2 terms or summer options</a:t>
                      </a:r>
                      <a:endParaRPr lang="en-US" sz="1200" dirty="0">
                        <a:solidFill>
                          <a:schemeClr val="tx1"/>
                        </a:solidFill>
                      </a:endParaRPr>
                    </a:p>
                  </a:txBody>
                  <a:tcPr>
                    <a:lnL w="3175" cap="flat" cmpd="sng" algn="ctr">
                      <a:solidFill>
                        <a:prstClr val="white">
                          <a:lumMod val="65000"/>
                        </a:prstClr>
                      </a:solidFill>
                      <a:prstDash val="solid"/>
                      <a:round/>
                      <a:headEnd type="none" w="med" len="med"/>
                      <a:tailEnd type="none" w="med" len="med"/>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1200" baseline="0" dirty="0" smtClean="0">
                          <a:solidFill>
                            <a:schemeClr val="tx1"/>
                          </a:solidFill>
                        </a:rPr>
                        <a:t>Lots of summer options, and 1 and/or 2 terms </a:t>
                      </a:r>
                      <a:endParaRPr lang="en-US" sz="1200" dirty="0">
                        <a:solidFill>
                          <a:schemeClr val="tx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chemeClr val="tx1"/>
                          </a:solidFill>
                        </a:rPr>
                        <a:t>1</a:t>
                      </a:r>
                      <a:r>
                        <a:rPr lang="en-US" sz="1200" baseline="0" dirty="0" smtClean="0">
                          <a:solidFill>
                            <a:schemeClr val="tx1"/>
                          </a:solidFill>
                        </a:rPr>
                        <a:t> term, 2 terms or summer options</a:t>
                      </a:r>
                      <a:endParaRPr lang="en-US" sz="1200" dirty="0">
                        <a:solidFill>
                          <a:schemeClr val="tx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1200" dirty="0" smtClean="0">
                          <a:solidFill>
                            <a:schemeClr val="tx1"/>
                          </a:solidFill>
                        </a:rPr>
                        <a:t>Summer</a:t>
                      </a:r>
                      <a:endParaRPr lang="en-US" sz="1200" dirty="0">
                        <a:solidFill>
                          <a:schemeClr val="tx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chemeClr val="tx1"/>
                          </a:solidFill>
                        </a:rPr>
                        <a:t>Mostly</a:t>
                      </a:r>
                      <a:r>
                        <a:rPr lang="en-US" sz="1200" baseline="0" dirty="0" smtClean="0">
                          <a:solidFill>
                            <a:schemeClr val="tx1"/>
                          </a:solidFill>
                        </a:rPr>
                        <a:t> seminars run in the summer</a:t>
                      </a:r>
                      <a:endParaRPr lang="en-US" sz="1200" dirty="0">
                        <a:solidFill>
                          <a:schemeClr val="tx1"/>
                        </a:solidFill>
                      </a:endParaRPr>
                    </a:p>
                  </a:txBody>
                  <a:tcPr>
                    <a:lnL w="12700" cmpd="sng">
                      <a:noFill/>
                    </a:lnL>
                    <a:lnR w="12700" cap="flat" cmpd="sng" algn="ctr">
                      <a:no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r h="1108398">
                <a:tc>
                  <a:txBody>
                    <a:bodyPr/>
                    <a:lstStyle/>
                    <a:p>
                      <a:pPr algn="ctr"/>
                      <a:r>
                        <a:rPr lang="en-US" sz="1600" b="1" dirty="0" smtClean="0">
                          <a:solidFill>
                            <a:schemeClr val="tx1">
                              <a:lumMod val="65000"/>
                              <a:lumOff val="35000"/>
                            </a:schemeClr>
                          </a:solidFill>
                        </a:rPr>
                        <a:t>Costs</a:t>
                      </a:r>
                      <a:endParaRPr lang="en-US" sz="1600" b="1" dirty="0">
                        <a:solidFill>
                          <a:schemeClr val="tx1">
                            <a:lumMod val="65000"/>
                            <a:lumOff val="35000"/>
                          </a:schemeClr>
                        </a:solidFill>
                      </a:endParaRPr>
                    </a:p>
                  </a:txBody>
                  <a:tcPr>
                    <a:lnL w="12700" cmpd="sng">
                      <a:noFill/>
                    </a:lnL>
                    <a:lnR w="3175" cap="flat" cmpd="sng" algn="ctr">
                      <a:solidFill>
                        <a:prstClr val="white">
                          <a:lumMod val="65000"/>
                        </a:prstClr>
                      </a:solid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chemeClr val="tx1"/>
                          </a:solidFill>
                        </a:rPr>
                        <a:t>You pay UBC tuition rates</a:t>
                      </a:r>
                      <a:r>
                        <a:rPr lang="en-US" sz="1200" baseline="0" dirty="0" smtClean="0">
                          <a:solidFill>
                            <a:schemeClr val="tx1"/>
                          </a:solidFill>
                        </a:rPr>
                        <a:t> for a full course load</a:t>
                      </a:r>
                      <a:endParaRPr lang="en-US" sz="1200" dirty="0">
                        <a:solidFill>
                          <a:schemeClr val="tx1"/>
                        </a:solidFill>
                      </a:endParaRPr>
                    </a:p>
                  </a:txBody>
                  <a:tcPr>
                    <a:lnL w="3175" cap="flat" cmpd="sng" algn="ctr">
                      <a:solidFill>
                        <a:prstClr val="white">
                          <a:lumMod val="65000"/>
                        </a:prstClr>
                      </a:solidFill>
                      <a:prstDash val="solid"/>
                      <a:round/>
                      <a:headEnd type="none" w="med" len="med"/>
                      <a:tailEnd type="none" w="med" len="med"/>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1200" dirty="0" smtClean="0">
                          <a:solidFill>
                            <a:schemeClr val="tx1"/>
                          </a:solidFill>
                        </a:rPr>
                        <a:t>You pay fees and tuition</a:t>
                      </a:r>
                      <a:r>
                        <a:rPr lang="en-US" sz="1200" baseline="0" dirty="0" smtClean="0">
                          <a:solidFill>
                            <a:schemeClr val="tx1"/>
                          </a:solidFill>
                        </a:rPr>
                        <a:t> to the partner university</a:t>
                      </a:r>
                      <a:endParaRPr lang="en-US" sz="1200" dirty="0">
                        <a:solidFill>
                          <a:schemeClr val="tx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dirty="0" smtClean="0">
                          <a:solidFill>
                            <a:schemeClr val="tx1"/>
                          </a:solidFill>
                        </a:rPr>
                        <a:t>You</a:t>
                      </a:r>
                      <a:r>
                        <a:rPr lang="en-US" sz="1200" baseline="0" dirty="0" smtClean="0">
                          <a:solidFill>
                            <a:schemeClr val="tx1"/>
                          </a:solidFill>
                        </a:rPr>
                        <a:t> pay fees directly to the partner university</a:t>
                      </a:r>
                      <a:endParaRPr lang="en-US" sz="1200" dirty="0">
                        <a:solidFill>
                          <a:schemeClr val="tx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Costs</a:t>
                      </a:r>
                      <a:r>
                        <a:rPr lang="en-US" sz="1200" baseline="0" dirty="0" smtClean="0">
                          <a:solidFill>
                            <a:schemeClr val="tx1"/>
                          </a:solidFill>
                        </a:rPr>
                        <a:t> vary. Depends on location, and whether housing is included</a:t>
                      </a:r>
                      <a:endParaRPr lang="en-US" sz="1200" dirty="0">
                        <a:solidFill>
                          <a:schemeClr val="tx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chemeClr val="tx1"/>
                          </a:solidFill>
                        </a:rPr>
                        <a:t>You pay</a:t>
                      </a:r>
                      <a:r>
                        <a:rPr lang="en-US" sz="1200" baseline="0" dirty="0" smtClean="0">
                          <a:solidFill>
                            <a:schemeClr val="tx1"/>
                          </a:solidFill>
                        </a:rPr>
                        <a:t> program fees to UBC. Varies between programs, check what they include and exclude</a:t>
                      </a:r>
                      <a:endParaRPr lang="en-US" sz="1200" dirty="0">
                        <a:solidFill>
                          <a:schemeClr val="tx1"/>
                        </a:solidFill>
                      </a:endParaRPr>
                    </a:p>
                  </a:txBody>
                  <a:tcPr>
                    <a:lnL w="12700" cmpd="sng">
                      <a:noFill/>
                    </a:lnL>
                    <a:lnR w="12700" cap="flat" cmpd="sng" algn="ctr">
                      <a:no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r h="1077525">
                <a:tc>
                  <a:txBody>
                    <a:bodyPr/>
                    <a:lstStyle/>
                    <a:p>
                      <a:pPr algn="ctr"/>
                      <a:r>
                        <a:rPr lang="en-US" sz="1600" b="1" dirty="0" smtClean="0">
                          <a:solidFill>
                            <a:schemeClr val="tx1">
                              <a:lumMod val="65000"/>
                              <a:lumOff val="35000"/>
                            </a:schemeClr>
                          </a:solidFill>
                        </a:rPr>
                        <a:t>Awards</a:t>
                      </a:r>
                      <a:endParaRPr lang="en-US" sz="1600" b="1" dirty="0">
                        <a:solidFill>
                          <a:schemeClr val="tx1">
                            <a:lumMod val="65000"/>
                            <a:lumOff val="35000"/>
                          </a:schemeClr>
                        </a:solidFill>
                      </a:endParaRPr>
                    </a:p>
                  </a:txBody>
                  <a:tcPr>
                    <a:lnL w="12700" cmpd="sng">
                      <a:noFill/>
                    </a:lnL>
                    <a:lnR w="3175" cap="flat" cmpd="sng" algn="ctr">
                      <a:solidFill>
                        <a:prstClr val="white">
                          <a:lumMod val="65000"/>
                        </a:prstClr>
                      </a:solid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chemeClr val="tx1"/>
                          </a:solidFill>
                        </a:rPr>
                        <a:t>Automatically considered for the Go Global award. Eligible</a:t>
                      </a:r>
                      <a:r>
                        <a:rPr lang="en-US" sz="1200" baseline="0" dirty="0" smtClean="0">
                          <a:solidFill>
                            <a:schemeClr val="tx1"/>
                          </a:solidFill>
                        </a:rPr>
                        <a:t> to apply for other awards.</a:t>
                      </a:r>
                      <a:endParaRPr lang="en-US" sz="1200" dirty="0">
                        <a:solidFill>
                          <a:schemeClr val="tx1"/>
                        </a:solidFill>
                      </a:endParaRPr>
                    </a:p>
                  </a:txBody>
                  <a:tcPr>
                    <a:lnL w="3175" cap="flat" cmpd="sng" algn="ctr">
                      <a:solidFill>
                        <a:prstClr val="white">
                          <a:lumMod val="65000"/>
                        </a:prstClr>
                      </a:solidFill>
                      <a:prstDash val="solid"/>
                      <a:round/>
                      <a:headEnd type="none" w="med" len="med"/>
                      <a:tailEnd type="none" w="med" len="med"/>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Automatically considered for the Go Global award. Eligible</a:t>
                      </a:r>
                      <a:r>
                        <a:rPr lang="en-US" sz="1200" baseline="0" dirty="0" smtClean="0">
                          <a:solidFill>
                            <a:schemeClr val="tx1"/>
                          </a:solidFill>
                        </a:rPr>
                        <a:t> to apply for other awards.</a:t>
                      </a:r>
                      <a:endParaRPr lang="en-US" sz="1200" dirty="0" smtClean="0">
                        <a:solidFill>
                          <a:schemeClr val="tx1"/>
                        </a:solidFill>
                      </a:endParaRPr>
                    </a:p>
                    <a:p>
                      <a:endParaRPr lang="en-US" sz="1200" dirty="0">
                        <a:solidFill>
                          <a:schemeClr val="tx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Automatically considered for the Go Global award. Eligible</a:t>
                      </a:r>
                      <a:r>
                        <a:rPr lang="en-US" sz="1200" baseline="0" dirty="0" smtClean="0">
                          <a:solidFill>
                            <a:schemeClr val="tx1"/>
                          </a:solidFill>
                        </a:rPr>
                        <a:t> to apply for other awards.</a:t>
                      </a:r>
                      <a:endParaRPr lang="en-US" sz="1200" dirty="0" smtClean="0">
                        <a:solidFill>
                          <a:schemeClr val="tx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Automatically considered for the Go Global award. Eligible</a:t>
                      </a:r>
                      <a:r>
                        <a:rPr lang="en-US" sz="1200" baseline="0" dirty="0" smtClean="0">
                          <a:solidFill>
                            <a:schemeClr val="tx1"/>
                          </a:solidFill>
                        </a:rPr>
                        <a:t> to apply for other awards.</a:t>
                      </a:r>
                      <a:endParaRPr lang="en-US" sz="1200" dirty="0" smtClean="0">
                        <a:solidFill>
                          <a:schemeClr val="tx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Automatically considered for the Go Global award. Eligible</a:t>
                      </a:r>
                      <a:r>
                        <a:rPr lang="en-US" sz="1200" baseline="0" dirty="0" smtClean="0">
                          <a:solidFill>
                            <a:schemeClr val="tx1"/>
                          </a:solidFill>
                        </a:rPr>
                        <a:t> to apply for other awards.</a:t>
                      </a:r>
                      <a:endParaRPr lang="en-US" sz="1200" dirty="0" smtClean="0">
                        <a:solidFill>
                          <a:schemeClr val="tx1"/>
                        </a:solidFill>
                      </a:endParaRPr>
                    </a:p>
                  </a:txBody>
                  <a:tcPr>
                    <a:lnL w="12700" cmpd="sng">
                      <a:noFill/>
                    </a:lnL>
                    <a:lnR w="12700" cap="flat" cmpd="sng" algn="ctr">
                      <a:no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bl>
          </a:graphicData>
        </a:graphic>
      </p:graphicFrame>
    </p:spTree>
    <p:extLst>
      <p:ext uri="{BB962C8B-B14F-4D97-AF65-F5344CB8AC3E}">
        <p14:creationId xmlns:p14="http://schemas.microsoft.com/office/powerpoint/2010/main" val="15372212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kcave2.jpeg"/>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44721" b="8029"/>
          <a:stretch/>
        </p:blipFill>
        <p:spPr/>
      </p:pic>
      <p:sp>
        <p:nvSpPr>
          <p:cNvPr id="3" name="Text Placeholder 2"/>
          <p:cNvSpPr>
            <a:spLocks noGrp="1"/>
          </p:cNvSpPr>
          <p:nvPr>
            <p:ph type="body" sz="quarter" idx="12"/>
          </p:nvPr>
        </p:nvSpPr>
        <p:spPr/>
        <p:txBody>
          <a:bodyPr/>
          <a:lstStyle/>
          <a:p>
            <a:pPr>
              <a:lnSpc>
                <a:spcPct val="120000"/>
              </a:lnSpc>
            </a:pPr>
            <a:r>
              <a:rPr lang="en-US" dirty="0" smtClean="0"/>
              <a:t>A PERSONAL GUIDE</a:t>
            </a:r>
          </a:p>
          <a:p>
            <a:pPr>
              <a:lnSpc>
                <a:spcPct val="120000"/>
              </a:lnSpc>
            </a:pPr>
            <a:endParaRPr lang="en-US" dirty="0"/>
          </a:p>
          <a:p>
            <a:pPr>
              <a:lnSpc>
                <a:spcPct val="120000"/>
              </a:lnSpc>
            </a:pPr>
            <a:r>
              <a:rPr lang="en-US" dirty="0" smtClean="0"/>
              <a:t>What do you want to learn from exchange? List:</a:t>
            </a:r>
          </a:p>
          <a:p>
            <a:pPr marL="342900" indent="-342900">
              <a:lnSpc>
                <a:spcPct val="120000"/>
              </a:lnSpc>
              <a:buFont typeface="Arial"/>
              <a:buChar char="•"/>
            </a:pPr>
            <a:r>
              <a:rPr lang="en-US" dirty="0" smtClean="0"/>
              <a:t>What do you want to see, learn and experience?</a:t>
            </a:r>
          </a:p>
          <a:p>
            <a:pPr>
              <a:lnSpc>
                <a:spcPct val="120000"/>
              </a:lnSpc>
            </a:pPr>
            <a:endParaRPr lang="en-US" dirty="0" smtClean="0"/>
          </a:p>
          <a:p>
            <a:pPr>
              <a:lnSpc>
                <a:spcPct val="120000"/>
              </a:lnSpc>
            </a:pPr>
            <a:r>
              <a:rPr lang="en-US" dirty="0" smtClean="0"/>
              <a:t>What about your goals beyond exchange? </a:t>
            </a:r>
          </a:p>
          <a:p>
            <a:pPr marL="285750" indent="-285750">
              <a:lnSpc>
                <a:spcPct val="120000"/>
              </a:lnSpc>
              <a:buFont typeface="Arial"/>
              <a:buChar char="•"/>
            </a:pPr>
            <a:r>
              <a:rPr lang="en-US" dirty="0" smtClean="0"/>
              <a:t>How do these fit?</a:t>
            </a:r>
            <a:endParaRPr lang="en-US" dirty="0"/>
          </a:p>
          <a:p>
            <a:endParaRPr lang="en-US" dirty="0"/>
          </a:p>
        </p:txBody>
      </p:sp>
      <p:pic>
        <p:nvPicPr>
          <p:cNvPr id="7" name="Picture 6"/>
          <p:cNvPicPr>
            <a:picLocks noChangeAspect="1"/>
          </p:cNvPicPr>
          <p:nvPr/>
        </p:nvPicPr>
        <p:blipFill>
          <a:blip r:embed="rId4"/>
          <a:stretch>
            <a:fillRect/>
          </a:stretch>
        </p:blipFill>
        <p:spPr>
          <a:xfrm>
            <a:off x="517524" y="1753330"/>
            <a:ext cx="6687503" cy="768884"/>
          </a:xfrm>
          <a:prstGeom prst="rect">
            <a:avLst/>
          </a:prstGeom>
        </p:spPr>
      </p:pic>
    </p:spTree>
    <p:extLst>
      <p:ext uri="{BB962C8B-B14F-4D97-AF65-F5344CB8AC3E}">
        <p14:creationId xmlns:p14="http://schemas.microsoft.com/office/powerpoint/2010/main" val="32817358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vngo3.jpg"/>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colorTemperature colorTemp="5300"/>
                    </a14:imgEffect>
                    <a14:imgEffect>
                      <a14:brightnessContrast bright="-40000" contrast="40000"/>
                    </a14:imgEffect>
                  </a14:imgLayer>
                </a14:imgProps>
              </a:ext>
              <a:ext uri="{28A0092B-C50C-407E-A947-70E740481C1C}">
                <a14:useLocalDpi xmlns:a14="http://schemas.microsoft.com/office/drawing/2010/main" val="0"/>
              </a:ext>
            </a:extLst>
          </a:blip>
          <a:srcRect t="21355" b="21355"/>
          <a:stretch>
            <a:fillRect/>
          </a:stretch>
        </p:blipFill>
        <p:spPr/>
      </p:pic>
      <p:sp>
        <p:nvSpPr>
          <p:cNvPr id="2" name="TextBox 1"/>
          <p:cNvSpPr txBox="1"/>
          <p:nvPr/>
        </p:nvSpPr>
        <p:spPr>
          <a:xfrm>
            <a:off x="200025" y="1014143"/>
            <a:ext cx="8877300" cy="1754327"/>
          </a:xfrm>
          <a:prstGeom prst="rect">
            <a:avLst/>
          </a:prstGeom>
          <a:noFill/>
        </p:spPr>
        <p:txBody>
          <a:bodyPr wrap="square" rtlCol="0">
            <a:spAutoFit/>
          </a:bodyPr>
          <a:lstStyle/>
          <a:p>
            <a:r>
              <a:rPr lang="en-US" sz="5400" dirty="0" smtClean="0">
                <a:solidFill>
                  <a:schemeClr val="bg1"/>
                </a:solidFill>
              </a:rPr>
              <a:t>SOCI </a:t>
            </a:r>
            <a:r>
              <a:rPr lang="en-US" sz="5400" dirty="0" smtClean="0">
                <a:solidFill>
                  <a:schemeClr val="bg1"/>
                </a:solidFill>
              </a:rPr>
              <a:t>recommended schools for exchange</a:t>
            </a:r>
            <a:endParaRPr lang="en-US" sz="5400" dirty="0">
              <a:solidFill>
                <a:schemeClr val="bg1"/>
              </a:solidFill>
            </a:endParaRPr>
          </a:p>
        </p:txBody>
      </p:sp>
      <p:sp>
        <p:nvSpPr>
          <p:cNvPr id="8" name="Text Placeholder 2"/>
          <p:cNvSpPr>
            <a:spLocks noGrp="1"/>
          </p:cNvSpPr>
          <p:nvPr>
            <p:ph type="body" sz="quarter" idx="12"/>
          </p:nvPr>
        </p:nvSpPr>
        <p:spPr>
          <a:xfrm>
            <a:off x="555626" y="2914817"/>
            <a:ext cx="3858618" cy="3261880"/>
          </a:xfrm>
        </p:spPr>
        <p:txBody>
          <a:bodyPr>
            <a:normAutofit fontScale="92500" lnSpcReduction="20000"/>
          </a:bodyPr>
          <a:lstStyle/>
          <a:p>
            <a:r>
              <a:rPr lang="en-US" b="1" dirty="0"/>
              <a:t>Asia</a:t>
            </a:r>
            <a:endParaRPr lang="en-US" dirty="0"/>
          </a:p>
          <a:p>
            <a:r>
              <a:rPr lang="en-US" dirty="0" smtClean="0"/>
              <a:t>Ewha Woman’s University</a:t>
            </a:r>
          </a:p>
          <a:p>
            <a:r>
              <a:rPr lang="en-US" dirty="0" smtClean="0"/>
              <a:t>Korea University</a:t>
            </a:r>
          </a:p>
          <a:p>
            <a:r>
              <a:rPr lang="en-US" dirty="0" smtClean="0"/>
              <a:t>National University of Singapore</a:t>
            </a:r>
          </a:p>
          <a:p>
            <a:r>
              <a:rPr lang="en-US" dirty="0" err="1" smtClean="0"/>
              <a:t>Ritsumeikan</a:t>
            </a:r>
            <a:r>
              <a:rPr lang="en-US" dirty="0" smtClean="0"/>
              <a:t> University</a:t>
            </a:r>
          </a:p>
          <a:p>
            <a:r>
              <a:rPr lang="en-US" dirty="0" smtClean="0"/>
              <a:t>University of Hong Kong</a:t>
            </a:r>
            <a:endParaRPr lang="en-US" dirty="0"/>
          </a:p>
          <a:p>
            <a:r>
              <a:rPr lang="pl-PL" b="1" dirty="0" smtClean="0"/>
              <a:t>Europe</a:t>
            </a:r>
            <a:endParaRPr lang="pl-PL" b="1" dirty="0">
              <a:hlinkClick r:id="rId5"/>
            </a:endParaRPr>
          </a:p>
          <a:p>
            <a:r>
              <a:rPr lang="en-US" dirty="0" smtClean="0"/>
              <a:t>Koc University</a:t>
            </a:r>
          </a:p>
          <a:p>
            <a:r>
              <a:rPr lang="en-US" dirty="0" err="1" smtClean="0"/>
              <a:t>Lunds</a:t>
            </a:r>
            <a:r>
              <a:rPr lang="en-US" dirty="0" smtClean="0"/>
              <a:t> </a:t>
            </a:r>
            <a:r>
              <a:rPr lang="en-US" dirty="0" err="1" smtClean="0"/>
              <a:t>Universitet</a:t>
            </a:r>
            <a:endParaRPr lang="en-US" dirty="0" smtClean="0"/>
          </a:p>
          <a:p>
            <a:r>
              <a:rPr lang="en-US" dirty="0" smtClean="0"/>
              <a:t>Sciences Po Paris</a:t>
            </a:r>
          </a:p>
          <a:p>
            <a:r>
              <a:rPr lang="en-US" dirty="0" err="1" smtClean="0"/>
              <a:t>Universita</a:t>
            </a:r>
            <a:r>
              <a:rPr lang="en-US" dirty="0" smtClean="0"/>
              <a:t> di Bologna</a:t>
            </a:r>
          </a:p>
          <a:p>
            <a:r>
              <a:rPr lang="en-US" dirty="0" smtClean="0"/>
              <a:t>University of Amsterdam</a:t>
            </a:r>
          </a:p>
          <a:p>
            <a:r>
              <a:rPr lang="en-US" dirty="0" smtClean="0"/>
              <a:t>University of Copenhagen </a:t>
            </a:r>
          </a:p>
          <a:p>
            <a:endParaRPr lang="en-US" dirty="0" smtClean="0">
              <a:hlinkClick r:id="rId6"/>
            </a:endParaRPr>
          </a:p>
          <a:p>
            <a:endParaRPr lang="en-US" dirty="0">
              <a:hlinkClick r:id="rId6"/>
            </a:endParaRPr>
          </a:p>
          <a:p>
            <a:endParaRPr lang="nl-NL" dirty="0"/>
          </a:p>
        </p:txBody>
      </p:sp>
      <p:sp>
        <p:nvSpPr>
          <p:cNvPr id="10" name="Text Placeholder 2"/>
          <p:cNvSpPr>
            <a:spLocks noGrp="1"/>
          </p:cNvSpPr>
          <p:nvPr>
            <p:ph type="body" sz="quarter" idx="12"/>
          </p:nvPr>
        </p:nvSpPr>
        <p:spPr>
          <a:xfrm>
            <a:off x="4708526" y="2944896"/>
            <a:ext cx="3858618" cy="3261880"/>
          </a:xfrm>
        </p:spPr>
        <p:txBody>
          <a:bodyPr>
            <a:normAutofit fontScale="92500" lnSpcReduction="10000"/>
          </a:bodyPr>
          <a:lstStyle/>
          <a:p>
            <a:r>
              <a:rPr lang="nl-NL" b="1" dirty="0"/>
              <a:t>Australia / New </a:t>
            </a:r>
            <a:r>
              <a:rPr lang="nl-NL" b="1" dirty="0" err="1"/>
              <a:t>Zealand</a:t>
            </a:r>
            <a:endParaRPr lang="en-US" b="1" u="sng" dirty="0">
              <a:hlinkClick r:id="rId7"/>
            </a:endParaRPr>
          </a:p>
          <a:p>
            <a:r>
              <a:rPr lang="en-US" dirty="0" smtClean="0"/>
              <a:t>Macquarie University</a:t>
            </a:r>
          </a:p>
          <a:p>
            <a:r>
              <a:rPr lang="en-US" dirty="0" smtClean="0"/>
              <a:t>University of Auckland</a:t>
            </a:r>
          </a:p>
          <a:p>
            <a:r>
              <a:rPr lang="en-US" dirty="0" smtClean="0"/>
              <a:t>University of Melbourne</a:t>
            </a:r>
          </a:p>
          <a:p>
            <a:r>
              <a:rPr lang="en-US" dirty="0" smtClean="0"/>
              <a:t>University of New South Wales</a:t>
            </a:r>
            <a:endParaRPr lang="en-US" dirty="0"/>
          </a:p>
          <a:p>
            <a:endParaRPr lang="en-US" dirty="0" smtClean="0"/>
          </a:p>
          <a:p>
            <a:r>
              <a:rPr lang="en-US" b="1" dirty="0" smtClean="0"/>
              <a:t>England/ United Kingdom</a:t>
            </a:r>
          </a:p>
          <a:p>
            <a:r>
              <a:rPr lang="en-US" dirty="0" smtClean="0"/>
              <a:t>University of Bristol</a:t>
            </a:r>
          </a:p>
          <a:p>
            <a:r>
              <a:rPr lang="en-US" dirty="0" smtClean="0"/>
              <a:t>University of Edinburgh</a:t>
            </a:r>
          </a:p>
          <a:p>
            <a:r>
              <a:rPr lang="en-US" dirty="0" smtClean="0"/>
              <a:t>University of Manchester</a:t>
            </a:r>
          </a:p>
          <a:p>
            <a:r>
              <a:rPr lang="en-US" dirty="0" smtClean="0"/>
              <a:t>University of Nottingham</a:t>
            </a:r>
          </a:p>
          <a:p>
            <a:r>
              <a:rPr lang="en-US" dirty="0" smtClean="0"/>
              <a:t>University of Sussex</a:t>
            </a:r>
            <a:endParaRPr lang="en-US" dirty="0" smtClean="0"/>
          </a:p>
          <a:p>
            <a:endParaRPr lang="en-US" dirty="0"/>
          </a:p>
        </p:txBody>
      </p:sp>
    </p:spTree>
    <p:extLst>
      <p:ext uri="{BB962C8B-B14F-4D97-AF65-F5344CB8AC3E}">
        <p14:creationId xmlns:p14="http://schemas.microsoft.com/office/powerpoint/2010/main" val="657297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21218" y="735955"/>
            <a:ext cx="2662122" cy="880702"/>
          </a:xfrm>
          <a:prstGeom prst="rect">
            <a:avLst/>
          </a:prstGeom>
        </p:spPr>
      </p:pic>
      <p:pic>
        <p:nvPicPr>
          <p:cNvPr id="5" name="Picture 4" descr="Screen Shot 2014-10-03 at 12.13.4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7477" y="1875353"/>
            <a:ext cx="5094358" cy="3484047"/>
          </a:xfrm>
          <a:prstGeom prst="rect">
            <a:avLst/>
          </a:prstGeom>
          <a:ln>
            <a:solidFill>
              <a:srgbClr val="000000"/>
            </a:solidFill>
          </a:ln>
        </p:spPr>
      </p:pic>
    </p:spTree>
    <p:extLst>
      <p:ext uri="{BB962C8B-B14F-4D97-AF65-F5344CB8AC3E}">
        <p14:creationId xmlns:p14="http://schemas.microsoft.com/office/powerpoint/2010/main" val="31157562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21218" y="1035423"/>
            <a:ext cx="3133706" cy="869925"/>
          </a:xfrm>
          <a:prstGeom prst="rect">
            <a:avLst/>
          </a:prstGeom>
        </p:spPr>
      </p:pic>
      <p:pic>
        <p:nvPicPr>
          <p:cNvPr id="3" name="Picture 2" descr="Screen Shot 2014-08-06 at 10.45.0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8239" y="1337733"/>
            <a:ext cx="4277314" cy="4022474"/>
          </a:xfrm>
          <a:prstGeom prst="rect">
            <a:avLst/>
          </a:prstGeom>
          <a:ln>
            <a:solidFill>
              <a:srgbClr val="000000"/>
            </a:solidFill>
          </a:ln>
        </p:spPr>
      </p:pic>
    </p:spTree>
    <p:extLst>
      <p:ext uri="{BB962C8B-B14F-4D97-AF65-F5344CB8AC3E}">
        <p14:creationId xmlns:p14="http://schemas.microsoft.com/office/powerpoint/2010/main" val="33534583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336550" y="1700538"/>
            <a:ext cx="3825875" cy="3261880"/>
          </a:xfrm>
        </p:spPr>
        <p:txBody>
          <a:bodyPr/>
          <a:lstStyle/>
          <a:p>
            <a:r>
              <a:rPr lang="en-US" dirty="0">
                <a:hlinkClick r:id="rId2"/>
              </a:rPr>
              <a:t>http://soci.ubc.ca/community/go-global-with-ubc-sociology</a:t>
            </a:r>
            <a:r>
              <a:rPr lang="en-US" dirty="0" smtClean="0">
                <a:hlinkClick r:id="rId2"/>
              </a:rPr>
              <a:t>/</a:t>
            </a:r>
            <a:r>
              <a:rPr lang="en-US" dirty="0" smtClean="0"/>
              <a:t> </a:t>
            </a:r>
            <a:endParaRPr lang="en-US" dirty="0"/>
          </a:p>
        </p:txBody>
      </p:sp>
      <p:sp>
        <p:nvSpPr>
          <p:cNvPr id="4" name="Text Placeholder 3"/>
          <p:cNvSpPr>
            <a:spLocks noGrp="1"/>
          </p:cNvSpPr>
          <p:nvPr>
            <p:ph type="body" sz="quarter" idx="11"/>
          </p:nvPr>
        </p:nvSpPr>
        <p:spPr>
          <a:xfrm>
            <a:off x="336550" y="481992"/>
            <a:ext cx="5397500" cy="1437621"/>
          </a:xfrm>
        </p:spPr>
        <p:txBody>
          <a:bodyPr/>
          <a:lstStyle/>
          <a:p>
            <a:pPr>
              <a:lnSpc>
                <a:spcPts val="3000"/>
              </a:lnSpc>
            </a:pPr>
            <a:r>
              <a:rPr lang="en-CA" sz="3200" b="0" dirty="0" smtClean="0">
                <a:solidFill>
                  <a:srgbClr val="50158B"/>
                </a:solidFill>
                <a:latin typeface="+mn-lt"/>
              </a:rPr>
              <a:t>Resource: </a:t>
            </a:r>
          </a:p>
          <a:p>
            <a:pPr>
              <a:lnSpc>
                <a:spcPts val="3000"/>
              </a:lnSpc>
            </a:pPr>
            <a:r>
              <a:rPr lang="en-CA" sz="3200" b="0" dirty="0" smtClean="0">
                <a:solidFill>
                  <a:srgbClr val="50158B"/>
                </a:solidFill>
                <a:latin typeface="+mn-lt"/>
              </a:rPr>
              <a:t>Psychology Go Global Webpage</a:t>
            </a:r>
            <a:endParaRPr lang="en-US" sz="3200" b="0" dirty="0">
              <a:solidFill>
                <a:srgbClr val="50158B"/>
              </a:solidFill>
              <a:latin typeface="+mn-lt"/>
            </a:endParaRPr>
          </a:p>
        </p:txBody>
      </p:sp>
      <p:pic>
        <p:nvPicPr>
          <p:cNvPr id="5" name="Picture 4"/>
          <p:cNvPicPr/>
          <p:nvPr/>
        </p:nvPicPr>
        <p:blipFill rotWithShape="1">
          <a:blip r:embed="rId3"/>
          <a:srcRect t="4979" r="53436" b="3320"/>
          <a:stretch/>
        </p:blipFill>
        <p:spPr bwMode="auto">
          <a:xfrm>
            <a:off x="3571876" y="1700539"/>
            <a:ext cx="4714874" cy="412876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16985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travel writing in france.JPG"/>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20312" b="938"/>
          <a:stretch/>
        </p:blipFill>
        <p:spPr/>
      </p:pic>
      <p:sp>
        <p:nvSpPr>
          <p:cNvPr id="3" name="Text Placeholder 2"/>
          <p:cNvSpPr>
            <a:spLocks noGrp="1"/>
          </p:cNvSpPr>
          <p:nvPr>
            <p:ph type="body" sz="quarter" idx="12"/>
          </p:nvPr>
        </p:nvSpPr>
        <p:spPr>
          <a:xfrm>
            <a:off x="517525" y="2954421"/>
            <a:ext cx="8512175" cy="3261880"/>
          </a:xfrm>
        </p:spPr>
        <p:txBody>
          <a:bodyPr>
            <a:normAutofit fontScale="92500"/>
          </a:bodyPr>
          <a:lstStyle/>
          <a:p>
            <a:pPr marL="285750" indent="-285750">
              <a:lnSpc>
                <a:spcPct val="120000"/>
              </a:lnSpc>
              <a:buFont typeface="Arial"/>
              <a:buChar char="•"/>
            </a:pPr>
            <a:r>
              <a:rPr lang="en-US" dirty="0" smtClean="0">
                <a:solidFill>
                  <a:srgbClr val="800000"/>
                </a:solidFill>
              </a:rPr>
              <a:t>Exchange credit can transfer as:</a:t>
            </a:r>
          </a:p>
          <a:p>
            <a:pPr marL="1200150" lvl="1" indent="-285750">
              <a:lnSpc>
                <a:spcPct val="120000"/>
              </a:lnSpc>
            </a:pPr>
            <a:r>
              <a:rPr lang="en-US" dirty="0" smtClean="0">
                <a:solidFill>
                  <a:srgbClr val="800000"/>
                </a:solidFill>
              </a:rPr>
              <a:t>Unassigned faculty credit (e.g., third-year ARTS) </a:t>
            </a:r>
          </a:p>
          <a:p>
            <a:pPr marL="1200150" lvl="1" indent="-285750">
              <a:lnSpc>
                <a:spcPct val="120000"/>
              </a:lnSpc>
            </a:pPr>
            <a:r>
              <a:rPr lang="en-US" dirty="0" smtClean="0">
                <a:solidFill>
                  <a:srgbClr val="800000"/>
                </a:solidFill>
              </a:rPr>
              <a:t>Unassigned dpt. credit (e.g., </a:t>
            </a:r>
            <a:r>
              <a:rPr lang="en-US" dirty="0" smtClean="0">
                <a:solidFill>
                  <a:srgbClr val="800000"/>
                </a:solidFill>
              </a:rPr>
              <a:t>third-year SOCI) </a:t>
            </a:r>
            <a:endParaRPr lang="en-US" dirty="0" smtClean="0">
              <a:solidFill>
                <a:srgbClr val="800000"/>
              </a:solidFill>
            </a:endParaRPr>
          </a:p>
          <a:p>
            <a:pPr marL="1200150" lvl="1" indent="-285750">
              <a:lnSpc>
                <a:spcPct val="120000"/>
              </a:lnSpc>
            </a:pPr>
            <a:r>
              <a:rPr lang="en-US" dirty="0" smtClean="0">
                <a:solidFill>
                  <a:srgbClr val="800000"/>
                </a:solidFill>
              </a:rPr>
              <a:t>Specific course credit (e.g., </a:t>
            </a:r>
            <a:r>
              <a:rPr lang="en-US" dirty="0" smtClean="0">
                <a:solidFill>
                  <a:srgbClr val="800000"/>
                </a:solidFill>
              </a:rPr>
              <a:t>SOCI </a:t>
            </a:r>
            <a:r>
              <a:rPr lang="en-US" dirty="0" smtClean="0">
                <a:solidFill>
                  <a:srgbClr val="800000"/>
                </a:solidFill>
              </a:rPr>
              <a:t>358) </a:t>
            </a:r>
          </a:p>
          <a:p>
            <a:pPr marL="285750" indent="-285750">
              <a:lnSpc>
                <a:spcPct val="110000"/>
              </a:lnSpc>
              <a:buFont typeface="Arial"/>
              <a:buChar char="•"/>
            </a:pPr>
            <a:r>
              <a:rPr lang="en-US" dirty="0" smtClean="0">
                <a:solidFill>
                  <a:srgbClr val="800000"/>
                </a:solidFill>
              </a:rPr>
              <a:t>You are expected to take the equivalent full-time course load at the partner university </a:t>
            </a:r>
            <a:br>
              <a:rPr lang="en-US" dirty="0" smtClean="0">
                <a:solidFill>
                  <a:srgbClr val="800000"/>
                </a:solidFill>
              </a:rPr>
            </a:br>
            <a:r>
              <a:rPr lang="en-US" dirty="0" smtClean="0">
                <a:solidFill>
                  <a:srgbClr val="800000"/>
                </a:solidFill>
              </a:rPr>
              <a:t>and will be assessed for a full UBC 15 credits worth of tuition.</a:t>
            </a:r>
          </a:p>
          <a:p>
            <a:pPr marL="285750" indent="-285750">
              <a:lnSpc>
                <a:spcPct val="120000"/>
              </a:lnSpc>
              <a:buFont typeface="Arial"/>
              <a:buChar char="•"/>
            </a:pPr>
            <a:r>
              <a:rPr lang="en-US" dirty="0" smtClean="0">
                <a:solidFill>
                  <a:srgbClr val="800000"/>
                </a:solidFill>
              </a:rPr>
              <a:t>Exchange grades transfer as Pass/Fail, but transcripts with specific grades </a:t>
            </a:r>
            <a:br>
              <a:rPr lang="en-US" dirty="0" smtClean="0">
                <a:solidFill>
                  <a:srgbClr val="800000"/>
                </a:solidFill>
              </a:rPr>
            </a:br>
            <a:r>
              <a:rPr lang="en-US" dirty="0" smtClean="0">
                <a:solidFill>
                  <a:srgbClr val="800000"/>
                </a:solidFill>
              </a:rPr>
              <a:t>considered for scholarships or post-graduate programs</a:t>
            </a:r>
          </a:p>
          <a:p>
            <a:pPr marL="285750" indent="-285750">
              <a:lnSpc>
                <a:spcPct val="120000"/>
              </a:lnSpc>
              <a:buFont typeface="Arial"/>
              <a:buChar char="•"/>
            </a:pPr>
            <a:r>
              <a:rPr lang="en-US" dirty="0" smtClean="0">
                <a:solidFill>
                  <a:srgbClr val="800000"/>
                </a:solidFill>
              </a:rPr>
              <a:t>Check out the Credit Equivalency Database on our website for guidelines on how courses transfer &amp; talk to your PSYC program advisor once you’ve created a study plan.</a:t>
            </a:r>
          </a:p>
          <a:p>
            <a:endParaRPr lang="en-US" dirty="0"/>
          </a:p>
        </p:txBody>
      </p:sp>
      <p:pic>
        <p:nvPicPr>
          <p:cNvPr id="6" name="Picture 5"/>
          <p:cNvPicPr>
            <a:picLocks noChangeAspect="1"/>
          </p:cNvPicPr>
          <p:nvPr/>
        </p:nvPicPr>
        <p:blipFill>
          <a:blip r:embed="rId4"/>
          <a:stretch>
            <a:fillRect/>
          </a:stretch>
        </p:blipFill>
        <p:spPr>
          <a:xfrm>
            <a:off x="517525" y="1799304"/>
            <a:ext cx="5459983" cy="630691"/>
          </a:xfrm>
          <a:prstGeom prst="rect">
            <a:avLst/>
          </a:prstGeom>
        </p:spPr>
      </p:pic>
    </p:spTree>
    <p:extLst>
      <p:ext uri="{BB962C8B-B14F-4D97-AF65-F5344CB8AC3E}">
        <p14:creationId xmlns:p14="http://schemas.microsoft.com/office/powerpoint/2010/main" val="32616730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21218" y="735955"/>
            <a:ext cx="2662122" cy="880702"/>
          </a:xfrm>
          <a:prstGeom prst="rect">
            <a:avLst/>
          </a:prstGeom>
        </p:spPr>
      </p:pic>
      <p:pic>
        <p:nvPicPr>
          <p:cNvPr id="3" name="Picture 2" descr="Screen Shot 2014-10-03 at 12.11.0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7377" y="550332"/>
            <a:ext cx="2914384" cy="2049596"/>
          </a:xfrm>
          <a:prstGeom prst="rect">
            <a:avLst/>
          </a:prstGeom>
          <a:ln>
            <a:solidFill>
              <a:srgbClr val="000000"/>
            </a:solidFill>
          </a:ln>
        </p:spPr>
      </p:pic>
      <p:pic>
        <p:nvPicPr>
          <p:cNvPr id="4" name="Picture 3" descr="Screen Shot 2014-10-03 at 12.11.4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7584" y="1778000"/>
            <a:ext cx="3869031" cy="2158999"/>
          </a:xfrm>
          <a:prstGeom prst="rect">
            <a:avLst/>
          </a:prstGeom>
          <a:ln>
            <a:solidFill>
              <a:schemeClr val="tx1"/>
            </a:solidFill>
          </a:ln>
        </p:spPr>
      </p:pic>
      <p:pic>
        <p:nvPicPr>
          <p:cNvPr id="7" name="Picture 6" descr="Screen Shot 2014-10-03 at 12.11.4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7378" y="2785931"/>
            <a:ext cx="4402722" cy="3109829"/>
          </a:xfrm>
          <a:prstGeom prst="rect">
            <a:avLst/>
          </a:prstGeom>
          <a:ln>
            <a:solidFill>
              <a:srgbClr val="000000"/>
            </a:solidFill>
          </a:ln>
        </p:spPr>
      </p:pic>
    </p:spTree>
    <p:extLst>
      <p:ext uri="{BB962C8B-B14F-4D97-AF65-F5344CB8AC3E}">
        <p14:creationId xmlns:p14="http://schemas.microsoft.com/office/powerpoint/2010/main" val="95489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cDeol(3).jpg"/>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b="37442"/>
          <a:stretch/>
        </p:blipFill>
        <p:spPr>
          <a:xfrm>
            <a:off x="0" y="-13368"/>
            <a:ext cx="9144000" cy="2700421"/>
          </a:xfrm>
        </p:spPr>
      </p:pic>
      <p:sp>
        <p:nvSpPr>
          <p:cNvPr id="3" name="Text Placeholder 2"/>
          <p:cNvSpPr>
            <a:spLocks noGrp="1"/>
          </p:cNvSpPr>
          <p:nvPr>
            <p:ph type="body" sz="quarter" idx="12"/>
          </p:nvPr>
        </p:nvSpPr>
        <p:spPr/>
        <p:txBody>
          <a:bodyPr>
            <a:normAutofit/>
          </a:bodyPr>
          <a:lstStyle/>
          <a:p>
            <a:pPr marL="285750" indent="-285750">
              <a:lnSpc>
                <a:spcPct val="120000"/>
              </a:lnSpc>
              <a:buFont typeface="Arial"/>
              <a:buChar char="•"/>
            </a:pPr>
            <a:r>
              <a:rPr lang="en-US" dirty="0" smtClean="0"/>
              <a:t>Have a 70% average the year that you apply</a:t>
            </a:r>
          </a:p>
          <a:p>
            <a:pPr marL="285750" indent="-285750">
              <a:lnSpc>
                <a:spcPct val="120000"/>
              </a:lnSpc>
              <a:buFont typeface="Arial"/>
              <a:buChar char="•"/>
            </a:pPr>
            <a:r>
              <a:rPr lang="en-US" dirty="0" smtClean="0"/>
              <a:t>Be a full-time student in good standing in your faculty</a:t>
            </a:r>
          </a:p>
          <a:p>
            <a:pPr marL="285750" indent="-285750">
              <a:lnSpc>
                <a:spcPct val="120000"/>
              </a:lnSpc>
              <a:buFont typeface="Arial"/>
              <a:buChar char="•"/>
            </a:pPr>
            <a:r>
              <a:rPr lang="en-US" dirty="0" smtClean="0"/>
              <a:t>Have completed at least one year of study at UBC before you leave </a:t>
            </a:r>
          </a:p>
          <a:p>
            <a:pPr marL="285750" indent="-285750">
              <a:lnSpc>
                <a:spcPct val="120000"/>
              </a:lnSpc>
              <a:buFont typeface="Arial"/>
              <a:buChar char="•"/>
            </a:pPr>
            <a:r>
              <a:rPr lang="en-US" dirty="0" smtClean="0"/>
              <a:t>Arts and Law students can go in their 2nd year </a:t>
            </a:r>
          </a:p>
          <a:p>
            <a:pPr marL="285750" indent="-285750">
              <a:lnSpc>
                <a:spcPct val="120000"/>
              </a:lnSpc>
              <a:buFont typeface="Arial"/>
              <a:buChar char="•"/>
            </a:pPr>
            <a:r>
              <a:rPr lang="en-US" dirty="0" smtClean="0"/>
              <a:t>Arts students must satisfy their 1st year English requirement before departing</a:t>
            </a:r>
          </a:p>
          <a:p>
            <a:pPr marL="285750" indent="-285750">
              <a:lnSpc>
                <a:spcPct val="120000"/>
              </a:lnSpc>
              <a:buFont typeface="Arial"/>
              <a:buChar char="•"/>
            </a:pPr>
            <a:r>
              <a:rPr lang="en-US" dirty="0" smtClean="0"/>
              <a:t>Grad students must be in good standing in their program and have approval from their graduate supervisor</a:t>
            </a:r>
          </a:p>
          <a:p>
            <a:endParaRPr lang="en-US" dirty="0" smtClean="0"/>
          </a:p>
        </p:txBody>
      </p:sp>
      <p:pic>
        <p:nvPicPr>
          <p:cNvPr id="8" name="Picture 7"/>
          <p:cNvPicPr>
            <a:picLocks noChangeAspect="1"/>
          </p:cNvPicPr>
          <p:nvPr/>
        </p:nvPicPr>
        <p:blipFill>
          <a:blip r:embed="rId4"/>
          <a:stretch>
            <a:fillRect/>
          </a:stretch>
        </p:blipFill>
        <p:spPr>
          <a:xfrm>
            <a:off x="572745" y="1750055"/>
            <a:ext cx="2988913" cy="742909"/>
          </a:xfrm>
          <a:prstGeom prst="rect">
            <a:avLst/>
          </a:prstGeom>
        </p:spPr>
      </p:pic>
    </p:spTree>
    <p:extLst>
      <p:ext uri="{BB962C8B-B14F-4D97-AF65-F5344CB8AC3E}">
        <p14:creationId xmlns:p14="http://schemas.microsoft.com/office/powerpoint/2010/main" val="28920508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517525" y="2954421"/>
            <a:ext cx="8483600" cy="3261880"/>
          </a:xfrm>
        </p:spPr>
        <p:txBody>
          <a:bodyPr/>
          <a:lstStyle/>
          <a:p>
            <a:r>
              <a:rPr lang="en-US" b="1" dirty="0" smtClean="0">
                <a:solidFill>
                  <a:srgbClr val="50158B"/>
                </a:solidFill>
              </a:rPr>
              <a:t>DECEMBER 10, 2015</a:t>
            </a:r>
          </a:p>
          <a:p>
            <a:pPr marL="285750" indent="-285750">
              <a:buFont typeface="Arial"/>
              <a:buChar char="•"/>
            </a:pPr>
            <a:r>
              <a:rPr lang="en-US" dirty="0" smtClean="0"/>
              <a:t>United States of America</a:t>
            </a:r>
          </a:p>
          <a:p>
            <a:pPr marL="285750" indent="-285750">
              <a:buFont typeface="Arial"/>
              <a:buChar char="•"/>
            </a:pPr>
            <a:r>
              <a:rPr lang="en-US" dirty="0" smtClean="0"/>
              <a:t>Japan</a:t>
            </a:r>
          </a:p>
          <a:p>
            <a:pPr marL="285750" indent="-285750">
              <a:buFont typeface="Arial"/>
              <a:buChar char="•"/>
            </a:pPr>
            <a:r>
              <a:rPr lang="en-US" dirty="0" smtClean="0"/>
              <a:t>Iceland</a:t>
            </a:r>
          </a:p>
          <a:p>
            <a:pPr marL="285750" indent="-285750">
              <a:buFont typeface="Arial"/>
              <a:buChar char="•"/>
            </a:pPr>
            <a:r>
              <a:rPr lang="en-US" dirty="0" err="1" smtClean="0"/>
              <a:t>Katholieke</a:t>
            </a:r>
            <a:r>
              <a:rPr lang="en-US" dirty="0" smtClean="0"/>
              <a:t> </a:t>
            </a:r>
            <a:r>
              <a:rPr lang="en-US" dirty="0" err="1" smtClean="0"/>
              <a:t>Universiteit</a:t>
            </a:r>
            <a:r>
              <a:rPr lang="en-US" dirty="0" smtClean="0"/>
              <a:t> Leuven</a:t>
            </a:r>
          </a:p>
          <a:p>
            <a:pPr marL="285750" indent="-285750">
              <a:buFont typeface="Arial"/>
              <a:buChar char="•"/>
            </a:pPr>
            <a:r>
              <a:rPr lang="en-US" dirty="0" err="1" smtClean="0"/>
              <a:t>Technische</a:t>
            </a:r>
            <a:r>
              <a:rPr lang="en-US" dirty="0" smtClean="0"/>
              <a:t> </a:t>
            </a:r>
            <a:r>
              <a:rPr lang="en-US" dirty="0" err="1" smtClean="0"/>
              <a:t>Universitat</a:t>
            </a:r>
            <a:r>
              <a:rPr lang="en-US" dirty="0" smtClean="0"/>
              <a:t> Darmstadt</a:t>
            </a:r>
          </a:p>
          <a:p>
            <a:pPr marL="285750" indent="-285750">
              <a:buFont typeface="Arial"/>
              <a:buChar char="•"/>
            </a:pPr>
            <a:endParaRPr lang="en-US" dirty="0" smtClean="0"/>
          </a:p>
          <a:p>
            <a:r>
              <a:rPr lang="en-US" b="1" dirty="0" smtClean="0">
                <a:solidFill>
                  <a:srgbClr val="50158B"/>
                </a:solidFill>
              </a:rPr>
              <a:t>JANUARY 21, 2016</a:t>
            </a:r>
          </a:p>
          <a:p>
            <a:r>
              <a:rPr lang="en-US" dirty="0" smtClean="0"/>
              <a:t>Asia, Africa, Australia, Canada, Europe, Latin America, New Zealand, UK &amp; Ireland</a:t>
            </a:r>
          </a:p>
          <a:p>
            <a:endParaRPr lang="en-US" dirty="0"/>
          </a:p>
        </p:txBody>
      </p:sp>
      <p:pic>
        <p:nvPicPr>
          <p:cNvPr id="6" name="Picture 5"/>
          <p:cNvPicPr>
            <a:picLocks noChangeAspect="1"/>
          </p:cNvPicPr>
          <p:nvPr/>
        </p:nvPicPr>
        <p:blipFill>
          <a:blip r:embed="rId2"/>
          <a:stretch>
            <a:fillRect/>
          </a:stretch>
        </p:blipFill>
        <p:spPr>
          <a:xfrm>
            <a:off x="517525" y="1817295"/>
            <a:ext cx="3209790" cy="585118"/>
          </a:xfrm>
          <a:prstGeom prst="rect">
            <a:avLst/>
          </a:prstGeom>
        </p:spPr>
      </p:pic>
      <p:pic>
        <p:nvPicPr>
          <p:cNvPr id="8" name="Picture Placeholder 7" descr="5374200948_539b10fb1c_z.jpg"/>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1699" b="21699"/>
          <a:stretch>
            <a:fillRect/>
          </a:stretch>
        </p:blipFill>
        <p:spPr/>
      </p:pic>
      <p:pic>
        <p:nvPicPr>
          <p:cNvPr id="9" name="Picture 8"/>
          <p:cNvPicPr>
            <a:picLocks noChangeAspect="1"/>
          </p:cNvPicPr>
          <p:nvPr/>
        </p:nvPicPr>
        <p:blipFill>
          <a:blip r:embed="rId4"/>
          <a:stretch>
            <a:fillRect/>
          </a:stretch>
        </p:blipFill>
        <p:spPr>
          <a:xfrm>
            <a:off x="517525" y="1817295"/>
            <a:ext cx="3209790" cy="585118"/>
          </a:xfrm>
          <a:prstGeom prst="rect">
            <a:avLst/>
          </a:prstGeom>
        </p:spPr>
      </p:pic>
    </p:spTree>
    <p:extLst>
      <p:ext uri="{BB962C8B-B14F-4D97-AF65-F5344CB8AC3E}">
        <p14:creationId xmlns:p14="http://schemas.microsoft.com/office/powerpoint/2010/main" val="18046763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7699" y="1283275"/>
            <a:ext cx="3403601" cy="938719"/>
          </a:xfrm>
          <a:prstGeom prst="rect">
            <a:avLst/>
          </a:prstGeom>
          <a:noFill/>
        </p:spPr>
        <p:txBody>
          <a:bodyPr wrap="square" rtlCol="0">
            <a:spAutoFit/>
          </a:bodyPr>
          <a:lstStyle/>
          <a:p>
            <a:r>
              <a:rPr lang="en-US" sz="5500" b="1" dirty="0" smtClean="0">
                <a:solidFill>
                  <a:srgbClr val="50158B"/>
                </a:solidFill>
              </a:rPr>
              <a:t>Go Global</a:t>
            </a:r>
            <a:endParaRPr lang="en-US" sz="5500" b="1" dirty="0">
              <a:solidFill>
                <a:srgbClr val="50158B"/>
              </a:solidFill>
            </a:endParaRPr>
          </a:p>
        </p:txBody>
      </p:sp>
      <p:grpSp>
        <p:nvGrpSpPr>
          <p:cNvPr id="8" name="Group 7"/>
          <p:cNvGrpSpPr/>
          <p:nvPr/>
        </p:nvGrpSpPr>
        <p:grpSpPr>
          <a:xfrm>
            <a:off x="4140201" y="1100078"/>
            <a:ext cx="3823757" cy="1129238"/>
            <a:chOff x="0" y="0"/>
            <a:chExt cx="9144000" cy="2700421"/>
          </a:xfrm>
        </p:grpSpPr>
        <p:pic>
          <p:nvPicPr>
            <p:cNvPr id="9" name="Picture Placeholder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2700421"/>
            </a:xfrm>
            <a:prstGeom prst="rect">
              <a:avLst/>
            </a:prstGeom>
          </p:spPr>
        </p:pic>
        <p:pic>
          <p:nvPicPr>
            <p:cNvPr id="10" name="Picture 9"/>
            <p:cNvPicPr>
              <a:picLocks noChangeAspect="1"/>
            </p:cNvPicPr>
            <p:nvPr/>
          </p:nvPicPr>
          <p:blipFill>
            <a:blip r:embed="rId3"/>
            <a:stretch>
              <a:fillRect/>
            </a:stretch>
          </p:blipFill>
          <p:spPr>
            <a:xfrm>
              <a:off x="517524" y="1719875"/>
              <a:ext cx="5392723" cy="604164"/>
            </a:xfrm>
            <a:prstGeom prst="rect">
              <a:avLst/>
            </a:prstGeom>
          </p:spPr>
        </p:pic>
      </p:grpSp>
      <p:grpSp>
        <p:nvGrpSpPr>
          <p:cNvPr id="11" name="Group 10"/>
          <p:cNvGrpSpPr/>
          <p:nvPr/>
        </p:nvGrpSpPr>
        <p:grpSpPr>
          <a:xfrm>
            <a:off x="4136415" y="3464921"/>
            <a:ext cx="3823758" cy="1129239"/>
            <a:chOff x="0" y="-137622"/>
            <a:chExt cx="9144000" cy="2700421"/>
          </a:xfrm>
        </p:grpSpPr>
        <p:pic>
          <p:nvPicPr>
            <p:cNvPr id="12" name="Picture Placeholder 4" descr="AHalloran_2.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37622"/>
              <a:ext cx="9144000" cy="2700421"/>
            </a:xfrm>
            <a:prstGeom prst="rect">
              <a:avLst/>
            </a:prstGeom>
          </p:spPr>
        </p:pic>
        <p:pic>
          <p:nvPicPr>
            <p:cNvPr id="13" name="Picture 12"/>
            <p:cNvPicPr>
              <a:picLocks noChangeAspect="1"/>
            </p:cNvPicPr>
            <p:nvPr/>
          </p:nvPicPr>
          <p:blipFill>
            <a:blip r:embed="rId5"/>
            <a:stretch>
              <a:fillRect/>
            </a:stretch>
          </p:blipFill>
          <p:spPr>
            <a:xfrm>
              <a:off x="517524" y="1746334"/>
              <a:ext cx="4242301" cy="576115"/>
            </a:xfrm>
            <a:prstGeom prst="rect">
              <a:avLst/>
            </a:prstGeom>
          </p:spPr>
        </p:pic>
      </p:grpSp>
      <p:grpSp>
        <p:nvGrpSpPr>
          <p:cNvPr id="17" name="Group 16"/>
          <p:cNvGrpSpPr/>
          <p:nvPr/>
        </p:nvGrpSpPr>
        <p:grpSpPr>
          <a:xfrm>
            <a:off x="4140200" y="2296706"/>
            <a:ext cx="3832673" cy="1117415"/>
            <a:chOff x="0" y="-13368"/>
            <a:chExt cx="9144000" cy="2700421"/>
          </a:xfrm>
        </p:grpSpPr>
        <p:pic>
          <p:nvPicPr>
            <p:cNvPr id="18" name="Picture Placeholder 4" descr="kcave2.jpe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13368"/>
              <a:ext cx="9144000" cy="2700421"/>
            </a:xfrm>
            <a:prstGeom prst="rect">
              <a:avLst/>
            </a:prstGeom>
          </p:spPr>
        </p:pic>
        <p:pic>
          <p:nvPicPr>
            <p:cNvPr id="19" name="Picture 18"/>
            <p:cNvPicPr>
              <a:picLocks noChangeAspect="1"/>
            </p:cNvPicPr>
            <p:nvPr/>
          </p:nvPicPr>
          <p:blipFill>
            <a:blip r:embed="rId7"/>
            <a:stretch>
              <a:fillRect/>
            </a:stretch>
          </p:blipFill>
          <p:spPr>
            <a:xfrm>
              <a:off x="557209" y="1853643"/>
              <a:ext cx="3490623" cy="728105"/>
            </a:xfrm>
            <a:prstGeom prst="rect">
              <a:avLst/>
            </a:prstGeom>
          </p:spPr>
        </p:pic>
      </p:grpSp>
      <p:grpSp>
        <p:nvGrpSpPr>
          <p:cNvPr id="20" name="Group 19"/>
          <p:cNvGrpSpPr/>
          <p:nvPr/>
        </p:nvGrpSpPr>
        <p:grpSpPr>
          <a:xfrm>
            <a:off x="4140201" y="4701166"/>
            <a:ext cx="3832672" cy="1131871"/>
            <a:chOff x="0" y="-13368"/>
            <a:chExt cx="9144000" cy="2700421"/>
          </a:xfrm>
        </p:grpSpPr>
        <p:pic>
          <p:nvPicPr>
            <p:cNvPr id="21" name="Picture Placeholder 4" descr="Lho Turkey picture 1.JP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0" y="-13368"/>
              <a:ext cx="9144000" cy="2700421"/>
            </a:xfrm>
            <a:prstGeom prst="rect">
              <a:avLst/>
            </a:prstGeom>
          </p:spPr>
        </p:pic>
        <p:pic>
          <p:nvPicPr>
            <p:cNvPr id="22" name="Picture 21"/>
            <p:cNvPicPr>
              <a:picLocks noChangeAspect="1"/>
            </p:cNvPicPr>
            <p:nvPr/>
          </p:nvPicPr>
          <p:blipFill>
            <a:blip r:embed="rId9"/>
            <a:stretch>
              <a:fillRect/>
            </a:stretch>
          </p:blipFill>
          <p:spPr>
            <a:xfrm>
              <a:off x="517525" y="1812483"/>
              <a:ext cx="5199336" cy="577704"/>
            </a:xfrm>
            <a:prstGeom prst="rect">
              <a:avLst/>
            </a:prstGeom>
          </p:spPr>
        </p:pic>
      </p:grpSp>
      <p:sp>
        <p:nvSpPr>
          <p:cNvPr id="5" name="Rectangle 4"/>
          <p:cNvSpPr/>
          <p:nvPr/>
        </p:nvSpPr>
        <p:spPr>
          <a:xfrm>
            <a:off x="647699" y="974143"/>
            <a:ext cx="3708401" cy="553998"/>
          </a:xfrm>
          <a:prstGeom prst="rect">
            <a:avLst/>
          </a:prstGeom>
        </p:spPr>
        <p:txBody>
          <a:bodyPr wrap="square">
            <a:spAutoFit/>
          </a:bodyPr>
          <a:lstStyle/>
          <a:p>
            <a:r>
              <a:rPr lang="en-US" sz="3000" dirty="0" smtClean="0">
                <a:solidFill>
                  <a:srgbClr val="50158B"/>
                </a:solidFill>
              </a:rPr>
              <a:t>Ways to </a:t>
            </a:r>
            <a:endParaRPr lang="en-US" sz="3000" dirty="0">
              <a:solidFill>
                <a:srgbClr val="50158B"/>
              </a:solidFill>
            </a:endParaRPr>
          </a:p>
        </p:txBody>
      </p:sp>
    </p:spTree>
    <p:extLst>
      <p:ext uri="{BB962C8B-B14F-4D97-AF65-F5344CB8AC3E}">
        <p14:creationId xmlns:p14="http://schemas.microsoft.com/office/powerpoint/2010/main" val="13055169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Halloran_2.jpg"/>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30559" b="19927"/>
          <a:stretch/>
        </p:blipFill>
        <p:spPr>
          <a:xfrm>
            <a:off x="0" y="-137622"/>
            <a:ext cx="9144000" cy="2700421"/>
          </a:xfrm>
        </p:spPr>
      </p:pic>
      <p:sp>
        <p:nvSpPr>
          <p:cNvPr id="3" name="Text Placeholder 2"/>
          <p:cNvSpPr>
            <a:spLocks noGrp="1"/>
          </p:cNvSpPr>
          <p:nvPr>
            <p:ph type="body" sz="quarter" idx="12"/>
          </p:nvPr>
        </p:nvSpPr>
        <p:spPr/>
        <p:txBody>
          <a:bodyPr/>
          <a:lstStyle/>
          <a:p>
            <a:pPr marL="285750" indent="-285750">
              <a:lnSpc>
                <a:spcPct val="120000"/>
              </a:lnSpc>
              <a:buFont typeface="Arial"/>
              <a:buChar char="•"/>
            </a:pPr>
            <a:r>
              <a:rPr lang="en-US" dirty="0" smtClean="0"/>
              <a:t>UBC annually administers over $1.4 million in international learning awards.</a:t>
            </a:r>
          </a:p>
          <a:p>
            <a:pPr marL="285750" indent="-285750">
              <a:lnSpc>
                <a:spcPct val="120000"/>
              </a:lnSpc>
              <a:buFont typeface="Arial"/>
              <a:buChar char="•"/>
            </a:pPr>
            <a:r>
              <a:rPr lang="en-US" dirty="0" smtClean="0"/>
              <a:t>You are automatically considered for many of the awards when you apply. </a:t>
            </a:r>
          </a:p>
          <a:p>
            <a:pPr marL="285750" indent="-285750">
              <a:lnSpc>
                <a:spcPct val="120000"/>
              </a:lnSpc>
              <a:buFont typeface="Arial"/>
              <a:buChar char="•"/>
            </a:pPr>
            <a:r>
              <a:rPr lang="en-US" dirty="0" smtClean="0"/>
              <a:t>Most students leave with at least $1,000, some with up to $10,000</a:t>
            </a:r>
          </a:p>
          <a:p>
            <a:pPr marL="285750" indent="-285750">
              <a:lnSpc>
                <a:spcPct val="120000"/>
              </a:lnSpc>
              <a:buFont typeface="Arial"/>
              <a:buChar char="•"/>
            </a:pPr>
            <a:r>
              <a:rPr lang="en-US" dirty="0" smtClean="0"/>
              <a:t> In most cases you remain a UBC student and are eligible for UBC awards, scholarships, and financial assistance. </a:t>
            </a:r>
          </a:p>
          <a:p>
            <a:endParaRPr lang="en-US" dirty="0"/>
          </a:p>
        </p:txBody>
      </p:sp>
      <p:pic>
        <p:nvPicPr>
          <p:cNvPr id="6" name="Picture 5"/>
          <p:cNvPicPr>
            <a:picLocks noChangeAspect="1"/>
          </p:cNvPicPr>
          <p:nvPr/>
        </p:nvPicPr>
        <p:blipFill>
          <a:blip r:embed="rId3"/>
          <a:stretch>
            <a:fillRect/>
          </a:stretch>
        </p:blipFill>
        <p:spPr>
          <a:xfrm>
            <a:off x="517524" y="1760159"/>
            <a:ext cx="5197691" cy="651606"/>
          </a:xfrm>
          <a:prstGeom prst="rect">
            <a:avLst/>
          </a:prstGeom>
        </p:spPr>
      </p:pic>
    </p:spTree>
    <p:extLst>
      <p:ext uri="{BB962C8B-B14F-4D97-AF65-F5344CB8AC3E}">
        <p14:creationId xmlns:p14="http://schemas.microsoft.com/office/powerpoint/2010/main" val="31035869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vngo1.jpg"/>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9854" b="19854"/>
          <a:stretch>
            <a:fillRect/>
          </a:stretch>
        </p:blipFill>
        <p:spPr/>
      </p:pic>
      <p:sp>
        <p:nvSpPr>
          <p:cNvPr id="3" name="Text Placeholder 2"/>
          <p:cNvSpPr>
            <a:spLocks noGrp="1"/>
          </p:cNvSpPr>
          <p:nvPr>
            <p:ph type="body" sz="quarter" idx="12"/>
          </p:nvPr>
        </p:nvSpPr>
        <p:spPr/>
        <p:txBody>
          <a:bodyPr>
            <a:normAutofit lnSpcReduction="10000"/>
          </a:bodyPr>
          <a:lstStyle/>
          <a:p>
            <a:pPr marL="285750" indent="-285750">
              <a:lnSpc>
                <a:spcPct val="110000"/>
              </a:lnSpc>
              <a:buFont typeface="Arial"/>
              <a:buChar char="•"/>
            </a:pPr>
            <a:r>
              <a:rPr lang="en-US" dirty="0" smtClean="0"/>
              <a:t>Go online: </a:t>
            </a:r>
            <a:r>
              <a:rPr lang="en-US" dirty="0" smtClean="0">
                <a:solidFill>
                  <a:srgbClr val="50158B"/>
                </a:solidFill>
              </a:rPr>
              <a:t>students.ubc.ca/career/international-experiences</a:t>
            </a:r>
          </a:p>
          <a:p>
            <a:pPr marL="285750" indent="-285750">
              <a:lnSpc>
                <a:spcPct val="110000"/>
              </a:lnSpc>
              <a:buFont typeface="Arial"/>
              <a:buChar char="•"/>
            </a:pPr>
            <a:endParaRPr lang="en-US" sz="1200" dirty="0" smtClean="0"/>
          </a:p>
          <a:p>
            <a:pPr marL="285750" indent="-285750">
              <a:lnSpc>
                <a:spcPct val="110000"/>
              </a:lnSpc>
              <a:buFont typeface="Arial"/>
              <a:buChar char="•"/>
            </a:pPr>
            <a:r>
              <a:rPr lang="en-US" dirty="0" smtClean="0"/>
              <a:t>Explore your degree program requirements and see which Go Global best meets your needs</a:t>
            </a:r>
            <a:br>
              <a:rPr lang="en-US" dirty="0" smtClean="0"/>
            </a:br>
            <a:endParaRPr lang="en-US" dirty="0" smtClean="0"/>
          </a:p>
          <a:p>
            <a:pPr marL="285750" indent="-285750">
              <a:lnSpc>
                <a:spcPct val="110000"/>
              </a:lnSpc>
              <a:buFont typeface="Arial"/>
              <a:buChar char="•"/>
            </a:pPr>
            <a:r>
              <a:rPr lang="en-US" dirty="0" smtClean="0"/>
              <a:t>Come to International House to get your questions answered by someone at the front desk, or by an advisor</a:t>
            </a:r>
          </a:p>
          <a:p>
            <a:pPr>
              <a:lnSpc>
                <a:spcPct val="110000"/>
              </a:lnSpc>
            </a:pPr>
            <a:endParaRPr lang="en-US" sz="1200" dirty="0" smtClean="0"/>
          </a:p>
          <a:p>
            <a:pPr marL="285750" indent="-285750">
              <a:lnSpc>
                <a:spcPct val="110000"/>
              </a:lnSpc>
              <a:buFont typeface="Arial"/>
              <a:buChar char="•"/>
            </a:pPr>
            <a:r>
              <a:rPr lang="en-US" dirty="0" smtClean="0"/>
              <a:t>Review ‘how to apply’ (takes 1-2 months to gather some of the supporting documents) </a:t>
            </a:r>
            <a:endParaRPr lang="en-US" dirty="0"/>
          </a:p>
          <a:p>
            <a:pPr marL="285750" indent="-285750">
              <a:lnSpc>
                <a:spcPct val="110000"/>
              </a:lnSpc>
              <a:buFont typeface="Arial"/>
              <a:buChar char="•"/>
            </a:pPr>
            <a:r>
              <a:rPr lang="en-US" dirty="0" smtClean="0"/>
              <a:t>Apply!</a:t>
            </a:r>
            <a:endParaRPr lang="en-US" dirty="0"/>
          </a:p>
        </p:txBody>
      </p:sp>
      <p:pic>
        <p:nvPicPr>
          <p:cNvPr id="6" name="Picture 5"/>
          <p:cNvPicPr>
            <a:picLocks noChangeAspect="1"/>
          </p:cNvPicPr>
          <p:nvPr/>
        </p:nvPicPr>
        <p:blipFill>
          <a:blip r:embed="rId3"/>
          <a:stretch>
            <a:fillRect/>
          </a:stretch>
        </p:blipFill>
        <p:spPr>
          <a:xfrm>
            <a:off x="517525" y="1791261"/>
            <a:ext cx="3720570" cy="758563"/>
          </a:xfrm>
          <a:prstGeom prst="rect">
            <a:avLst/>
          </a:prstGeom>
        </p:spPr>
      </p:pic>
    </p:spTree>
    <p:extLst>
      <p:ext uri="{BB962C8B-B14F-4D97-AF65-F5344CB8AC3E}">
        <p14:creationId xmlns:p14="http://schemas.microsoft.com/office/powerpoint/2010/main" val="33816070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gyeung-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010" y="0"/>
            <a:ext cx="12404772" cy="6970608"/>
          </a:xfrm>
          <a:prstGeom prst="rect">
            <a:avLst/>
          </a:prstGeom>
        </p:spPr>
      </p:pic>
      <p:pic>
        <p:nvPicPr>
          <p:cNvPr id="12" name="Picture 11"/>
          <p:cNvPicPr>
            <a:picLocks noChangeAspect="1"/>
          </p:cNvPicPr>
          <p:nvPr/>
        </p:nvPicPr>
        <p:blipFill>
          <a:blip r:embed="rId4"/>
          <a:stretch>
            <a:fillRect/>
          </a:stretch>
        </p:blipFill>
        <p:spPr>
          <a:xfrm>
            <a:off x="510214" y="4877273"/>
            <a:ext cx="4450116" cy="1045656"/>
          </a:xfrm>
          <a:prstGeom prst="rect">
            <a:avLst/>
          </a:prstGeom>
        </p:spPr>
      </p:pic>
      <p:pic>
        <p:nvPicPr>
          <p:cNvPr id="13" name="Picture 12"/>
          <p:cNvPicPr>
            <a:picLocks noChangeAspect="1"/>
          </p:cNvPicPr>
          <p:nvPr/>
        </p:nvPicPr>
        <p:blipFill>
          <a:blip r:embed="rId5"/>
          <a:stretch>
            <a:fillRect/>
          </a:stretch>
        </p:blipFill>
        <p:spPr>
          <a:xfrm>
            <a:off x="527378" y="5928248"/>
            <a:ext cx="2390464" cy="294211"/>
          </a:xfrm>
          <a:prstGeom prst="rect">
            <a:avLst/>
          </a:prstGeom>
        </p:spPr>
      </p:pic>
    </p:spTree>
    <p:extLst>
      <p:ext uri="{BB962C8B-B14F-4D97-AF65-F5344CB8AC3E}">
        <p14:creationId xmlns:p14="http://schemas.microsoft.com/office/powerpoint/2010/main" val="24677353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JEdwin3.jpg"/>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5029" b="15029"/>
          <a:stretch>
            <a:fillRect/>
          </a:stretch>
        </p:blipFill>
        <p:spPr/>
      </p:pic>
      <p:sp>
        <p:nvSpPr>
          <p:cNvPr id="4" name="Text Placeholder 3"/>
          <p:cNvSpPr>
            <a:spLocks noGrp="1"/>
          </p:cNvSpPr>
          <p:nvPr>
            <p:ph type="body" sz="quarter" idx="12"/>
          </p:nvPr>
        </p:nvSpPr>
        <p:spPr>
          <a:xfrm>
            <a:off x="517525" y="3037256"/>
            <a:ext cx="7356475" cy="3261880"/>
          </a:xfrm>
        </p:spPr>
        <p:txBody>
          <a:bodyPr>
            <a:normAutofit/>
          </a:bodyPr>
          <a:lstStyle/>
          <a:p>
            <a:pPr marL="342900" indent="-342900">
              <a:spcBef>
                <a:spcPts val="1200"/>
              </a:spcBef>
              <a:buFont typeface="Arial"/>
              <a:buChar char="•"/>
            </a:pPr>
            <a:r>
              <a:rPr lang="en-CA" sz="1800" b="0" dirty="0" smtClean="0">
                <a:ea typeface="Verdana" pitchFamily="34" charset="0"/>
              </a:rPr>
              <a:t>Pay tuition to UBC, </a:t>
            </a:r>
            <a:r>
              <a:rPr lang="en-CA" sz="1800" dirty="0" smtClean="0">
                <a:ea typeface="Verdana" pitchFamily="34" charset="0"/>
              </a:rPr>
              <a:t>stay </a:t>
            </a:r>
            <a:r>
              <a:rPr lang="en-CA" sz="1800" b="0" dirty="0" smtClean="0">
                <a:ea typeface="Verdana" pitchFamily="34" charset="0"/>
              </a:rPr>
              <a:t>eligible for loans + scholarships</a:t>
            </a:r>
            <a:endParaRPr lang="en-US" sz="1800" dirty="0" smtClean="0"/>
          </a:p>
          <a:p>
            <a:pPr marL="342900" indent="-342900">
              <a:spcBef>
                <a:spcPts val="1200"/>
              </a:spcBef>
              <a:buFont typeface="Arial"/>
              <a:buChar char="•"/>
            </a:pPr>
            <a:r>
              <a:rPr lang="en-CA" sz="1800" b="0" dirty="0" smtClean="0">
                <a:ea typeface="Verdana" pitchFamily="34" charset="0"/>
              </a:rPr>
              <a:t>Credits transfer back and count towards your UBC degree</a:t>
            </a:r>
          </a:p>
          <a:p>
            <a:pPr marL="342900" indent="-342900">
              <a:spcBef>
                <a:spcPts val="1200"/>
              </a:spcBef>
              <a:buFont typeface="Arial"/>
              <a:buChar char="•"/>
            </a:pPr>
            <a:r>
              <a:rPr lang="en-CA" sz="1800" b="0" dirty="0" smtClean="0">
                <a:ea typeface="Verdana" pitchFamily="34" charset="0"/>
              </a:rPr>
              <a:t>Take courses or conduct research at one of 200 leading world universities</a:t>
            </a:r>
          </a:p>
        </p:txBody>
      </p:sp>
      <p:pic>
        <p:nvPicPr>
          <p:cNvPr id="8" name="Picture 7"/>
          <p:cNvPicPr>
            <a:picLocks noChangeAspect="1"/>
          </p:cNvPicPr>
          <p:nvPr/>
        </p:nvPicPr>
        <p:blipFill>
          <a:blip r:embed="rId3"/>
          <a:stretch>
            <a:fillRect/>
          </a:stretch>
        </p:blipFill>
        <p:spPr>
          <a:xfrm>
            <a:off x="517525" y="1962841"/>
            <a:ext cx="5211496" cy="600789"/>
          </a:xfrm>
          <a:prstGeom prst="rect">
            <a:avLst/>
          </a:prstGeom>
        </p:spPr>
      </p:pic>
    </p:spTree>
    <p:extLst>
      <p:ext uri="{BB962C8B-B14F-4D97-AF65-F5344CB8AC3E}">
        <p14:creationId xmlns:p14="http://schemas.microsoft.com/office/powerpoint/2010/main" val="9516203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510214" y="4877273"/>
            <a:ext cx="4450116" cy="1045656"/>
          </a:xfrm>
          <a:prstGeom prst="rect">
            <a:avLst/>
          </a:prstGeom>
        </p:spPr>
      </p:pic>
      <p:pic>
        <p:nvPicPr>
          <p:cNvPr id="13" name="Picture 12"/>
          <p:cNvPicPr>
            <a:picLocks noChangeAspect="1"/>
          </p:cNvPicPr>
          <p:nvPr/>
        </p:nvPicPr>
        <p:blipFill>
          <a:blip r:embed="rId4"/>
          <a:stretch>
            <a:fillRect/>
          </a:stretch>
        </p:blipFill>
        <p:spPr>
          <a:xfrm>
            <a:off x="527378" y="5928248"/>
            <a:ext cx="2390464" cy="294211"/>
          </a:xfrm>
          <a:prstGeom prst="rect">
            <a:avLst/>
          </a:prstGeom>
        </p:spPr>
      </p:pic>
      <p:pic>
        <p:nvPicPr>
          <p:cNvPr id="4" name="Picture 3" descr="cDeol(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2148" y="-21298"/>
            <a:ext cx="12841357" cy="6879298"/>
          </a:xfrm>
          <a:prstGeom prst="rect">
            <a:avLst/>
          </a:prstGeom>
        </p:spPr>
      </p:pic>
      <p:pic>
        <p:nvPicPr>
          <p:cNvPr id="5" name="Picture 4"/>
          <p:cNvPicPr>
            <a:picLocks noChangeAspect="1"/>
          </p:cNvPicPr>
          <p:nvPr/>
        </p:nvPicPr>
        <p:blipFill>
          <a:blip r:embed="rId6"/>
          <a:stretch>
            <a:fillRect/>
          </a:stretch>
        </p:blipFill>
        <p:spPr>
          <a:xfrm>
            <a:off x="3619536" y="5261988"/>
            <a:ext cx="4539141" cy="652786"/>
          </a:xfrm>
          <a:prstGeom prst="rect">
            <a:avLst/>
          </a:prstGeom>
        </p:spPr>
      </p:pic>
    </p:spTree>
    <p:extLst>
      <p:ext uri="{BB962C8B-B14F-4D97-AF65-F5344CB8AC3E}">
        <p14:creationId xmlns:p14="http://schemas.microsoft.com/office/powerpoint/2010/main" val="15474320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412071944"/>
              </p:ext>
            </p:extLst>
          </p:nvPr>
        </p:nvGraphicFramePr>
        <p:xfrm>
          <a:off x="359216" y="434336"/>
          <a:ext cx="8338968" cy="5577590"/>
        </p:xfrm>
        <a:graphic>
          <a:graphicData uri="http://schemas.openxmlformats.org/drawingml/2006/table">
            <a:tbl>
              <a:tblPr firstRow="1" bandRow="1">
                <a:tableStyleId>{5C22544A-7EE6-4342-B048-85BDC9FD1C3A}</a:tableStyleId>
              </a:tblPr>
              <a:tblGrid>
                <a:gridCol w="987685"/>
                <a:gridCol w="1523299"/>
                <a:gridCol w="1594356"/>
                <a:gridCol w="1347064"/>
                <a:gridCol w="1308576"/>
                <a:gridCol w="1577988"/>
              </a:tblGrid>
              <a:tr h="809947">
                <a:tc>
                  <a:txBody>
                    <a:bodyPr/>
                    <a:lstStyle/>
                    <a:p>
                      <a:pPr algn="ctr"/>
                      <a:endParaRPr lang="en-US" dirty="0">
                        <a:solidFill>
                          <a:schemeClr val="bg1"/>
                        </a:solidFill>
                      </a:endParaRPr>
                    </a:p>
                  </a:txBody>
                  <a:tcPr>
                    <a:lnL w="12700" cmpd="sng">
                      <a:noFill/>
                    </a:lnL>
                    <a:lnR w="3175" cap="flat" cmpd="sng" algn="ctr">
                      <a:solidFill>
                        <a:prstClr val="white">
                          <a:lumMod val="65000"/>
                        </a:prstClr>
                      </a:solidFill>
                      <a:prstDash val="solid"/>
                      <a:round/>
                      <a:headEnd type="none" w="med" len="med"/>
                      <a:tailEnd type="none" w="med" len="med"/>
                    </a:lnR>
                    <a:lnT w="12700" cmpd="sng">
                      <a:noFill/>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smtClean="0">
                          <a:solidFill>
                            <a:schemeClr val="bg1"/>
                          </a:solidFill>
                        </a:rPr>
                        <a:t>Exchange</a:t>
                      </a:r>
                      <a:endParaRPr lang="en-US" sz="1600" dirty="0">
                        <a:solidFill>
                          <a:schemeClr val="bg1"/>
                        </a:solidFill>
                      </a:endParaRPr>
                    </a:p>
                  </a:txBody>
                  <a:tcPr anchor="ctr">
                    <a:lnL w="3175" cap="flat" cmpd="sng" algn="ctr">
                      <a:solidFill>
                        <a:prstClr val="white">
                          <a:lumMod val="65000"/>
                        </a:prstClr>
                      </a:solidFill>
                      <a:prstDash val="solid"/>
                      <a:round/>
                      <a:headEnd type="none" w="med" len="med"/>
                      <a:tailEnd type="none" w="med" len="med"/>
                    </a:lnL>
                    <a:lnB w="3175" cap="flat" cmpd="sng" algn="ctr">
                      <a:solidFill>
                        <a:prstClr val="white">
                          <a:lumMod val="65000"/>
                        </a:prstClr>
                      </a:solidFill>
                      <a:prstDash val="solid"/>
                      <a:round/>
                      <a:headEnd type="none" w="med" len="med"/>
                      <a:tailEnd type="none" w="med" len="med"/>
                    </a:lnB>
                    <a:solidFill>
                      <a:srgbClr val="50158B"/>
                    </a:solidFill>
                  </a:tcPr>
                </a:tc>
                <a:tc>
                  <a:txBody>
                    <a:bodyPr/>
                    <a:lstStyle/>
                    <a:p>
                      <a:pPr algn="ctr"/>
                      <a:r>
                        <a:rPr lang="en-US" sz="1600" dirty="0" smtClean="0">
                          <a:solidFill>
                            <a:schemeClr val="bg1"/>
                          </a:solidFill>
                        </a:rPr>
                        <a:t>Study Abroad</a:t>
                      </a:r>
                      <a:endParaRPr lang="en-US" sz="1600" dirty="0">
                        <a:solidFill>
                          <a:schemeClr val="bg1"/>
                        </a:solidFill>
                      </a:endParaRPr>
                    </a:p>
                  </a:txBody>
                  <a:tcPr anchor="ctr">
                    <a:lnB w="3175" cap="flat" cmpd="sng" algn="ctr">
                      <a:solidFill>
                        <a:prstClr val="white">
                          <a:lumMod val="65000"/>
                        </a:prstClr>
                      </a:solidFill>
                      <a:prstDash val="solid"/>
                      <a:round/>
                      <a:headEnd type="none" w="med" len="med"/>
                      <a:tailEnd type="none" w="med" len="med"/>
                    </a:lnB>
                    <a:solidFill>
                      <a:srgbClr val="50158B"/>
                    </a:solidFill>
                  </a:tcPr>
                </a:tc>
                <a:tc>
                  <a:txBody>
                    <a:bodyPr/>
                    <a:lstStyle/>
                    <a:p>
                      <a:pPr algn="ctr"/>
                      <a:r>
                        <a:rPr lang="en-US" sz="1600" dirty="0" smtClean="0">
                          <a:solidFill>
                            <a:schemeClr val="bg1"/>
                          </a:solidFill>
                        </a:rPr>
                        <a:t>Research Abroad</a:t>
                      </a:r>
                      <a:endParaRPr lang="en-US" sz="1600" dirty="0">
                        <a:solidFill>
                          <a:schemeClr val="bg1"/>
                        </a:solidFill>
                      </a:endParaRPr>
                    </a:p>
                  </a:txBody>
                  <a:tcPr anchor="ctr">
                    <a:lnB w="3175" cap="flat" cmpd="sng" algn="ctr">
                      <a:solidFill>
                        <a:prstClr val="white">
                          <a:lumMod val="65000"/>
                        </a:prstClr>
                      </a:solidFill>
                      <a:prstDash val="solid"/>
                      <a:round/>
                      <a:headEnd type="none" w="med" len="med"/>
                      <a:tailEnd type="none" w="med" len="med"/>
                    </a:lnB>
                    <a:solidFill>
                      <a:srgbClr val="50158B"/>
                    </a:solidFill>
                  </a:tcPr>
                </a:tc>
                <a:tc>
                  <a:txBody>
                    <a:bodyPr/>
                    <a:lstStyle/>
                    <a:p>
                      <a:pPr algn="ctr"/>
                      <a:r>
                        <a:rPr lang="en-US" sz="1600" dirty="0" smtClean="0">
                          <a:solidFill>
                            <a:schemeClr val="bg1"/>
                          </a:solidFill>
                        </a:rPr>
                        <a:t>International Internships</a:t>
                      </a:r>
                      <a:endParaRPr lang="en-US" sz="1600" dirty="0">
                        <a:solidFill>
                          <a:schemeClr val="bg1"/>
                        </a:solidFill>
                      </a:endParaRPr>
                    </a:p>
                  </a:txBody>
                  <a:tcPr anchor="ctr">
                    <a:lnB w="3175" cap="flat" cmpd="sng" algn="ctr">
                      <a:solidFill>
                        <a:prstClr val="white">
                          <a:lumMod val="65000"/>
                        </a:prstClr>
                      </a:solidFill>
                      <a:prstDash val="solid"/>
                      <a:round/>
                      <a:headEnd type="none" w="med" len="med"/>
                      <a:tailEnd type="none" w="med" len="med"/>
                    </a:lnB>
                    <a:solidFill>
                      <a:srgbClr val="50158B"/>
                    </a:solidFill>
                  </a:tcPr>
                </a:tc>
                <a:tc>
                  <a:txBody>
                    <a:bodyPr/>
                    <a:lstStyle/>
                    <a:p>
                      <a:pPr algn="ctr"/>
                      <a:r>
                        <a:rPr lang="en-US" sz="1600" dirty="0" smtClean="0">
                          <a:solidFill>
                            <a:schemeClr val="bg1"/>
                          </a:solidFill>
                        </a:rPr>
                        <a:t>Global Seminars</a:t>
                      </a:r>
                    </a:p>
                  </a:txBody>
                  <a:tcPr anchor="ctr">
                    <a:lnB w="3175" cap="flat" cmpd="sng" algn="ctr">
                      <a:solidFill>
                        <a:prstClr val="white">
                          <a:lumMod val="65000"/>
                        </a:prstClr>
                      </a:solidFill>
                      <a:prstDash val="solid"/>
                      <a:round/>
                      <a:headEnd type="none" w="med" len="med"/>
                      <a:tailEnd type="none" w="med" len="med"/>
                    </a:lnB>
                    <a:solidFill>
                      <a:srgbClr val="50158B"/>
                    </a:solidFill>
                  </a:tcPr>
                </a:tc>
              </a:tr>
              <a:tr h="1269940">
                <a:tc>
                  <a:txBody>
                    <a:bodyPr/>
                    <a:lstStyle/>
                    <a:p>
                      <a:pPr algn="ctr"/>
                      <a:r>
                        <a:rPr lang="en-US" sz="1600" b="1" dirty="0" smtClean="0">
                          <a:solidFill>
                            <a:schemeClr val="tx1">
                              <a:lumMod val="65000"/>
                              <a:lumOff val="35000"/>
                            </a:schemeClr>
                          </a:solidFill>
                        </a:rPr>
                        <a:t>What</a:t>
                      </a:r>
                    </a:p>
                    <a:p>
                      <a:pPr algn="ctr"/>
                      <a:endParaRPr lang="en-US" sz="1600" b="1" dirty="0">
                        <a:solidFill>
                          <a:schemeClr val="tx1">
                            <a:lumMod val="65000"/>
                            <a:lumOff val="35000"/>
                          </a:schemeClr>
                        </a:solidFill>
                      </a:endParaRPr>
                    </a:p>
                  </a:txBody>
                  <a:tcPr>
                    <a:lnL w="12700" cmpd="sng">
                      <a:noFill/>
                    </a:lnL>
                    <a:lnR w="3175" cap="flat" cmpd="sng" algn="ctr">
                      <a:solidFill>
                        <a:prstClr val="white">
                          <a:lumMod val="65000"/>
                        </a:prstClr>
                      </a:solid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chemeClr val="tx1"/>
                          </a:solidFill>
                        </a:rPr>
                        <a:t>Study at another</a:t>
                      </a:r>
                      <a:r>
                        <a:rPr lang="en-US" sz="1200" baseline="0" dirty="0" smtClean="0">
                          <a:solidFill>
                            <a:schemeClr val="tx1"/>
                          </a:solidFill>
                        </a:rPr>
                        <a:t> school in the world. </a:t>
                      </a:r>
                    </a:p>
                    <a:p>
                      <a:endParaRPr lang="en-US" sz="1200" baseline="0" dirty="0" smtClean="0">
                        <a:solidFill>
                          <a:schemeClr val="tx1"/>
                        </a:solidFill>
                      </a:endParaRPr>
                    </a:p>
                    <a:p>
                      <a:r>
                        <a:rPr lang="en-US" sz="1200" baseline="0" dirty="0" smtClean="0">
                          <a:solidFill>
                            <a:schemeClr val="tx1"/>
                          </a:solidFill>
                        </a:rPr>
                        <a:t>Transfer credits back</a:t>
                      </a:r>
                      <a:endParaRPr lang="en-US" sz="1200" dirty="0">
                        <a:solidFill>
                          <a:schemeClr val="tx1"/>
                        </a:solidFill>
                      </a:endParaRPr>
                    </a:p>
                  </a:txBody>
                  <a:tcPr>
                    <a:lnL w="3175" cap="flat" cmpd="sng" algn="ctr">
                      <a:solidFill>
                        <a:prstClr val="white">
                          <a:lumMod val="65000"/>
                        </a:prstClr>
                      </a:solidFill>
                      <a:prstDash val="solid"/>
                      <a:round/>
                      <a:headEnd type="none" w="med" len="med"/>
                      <a:tailEnd type="none" w="med" len="med"/>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2"/>
                          </a:solidFill>
                        </a:rPr>
                        <a:t>Study at another</a:t>
                      </a:r>
                      <a:r>
                        <a:rPr lang="en-US" sz="1200" baseline="0" dirty="0" smtClean="0">
                          <a:solidFill>
                            <a:schemeClr val="bg2"/>
                          </a:solidFill>
                        </a:rPr>
                        <a:t> school in the world.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bg2"/>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solidFill>
                            <a:schemeClr val="bg2"/>
                          </a:solidFill>
                        </a:rPr>
                        <a:t>Transfer credits back.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bg2"/>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solidFill>
                            <a:schemeClr val="bg2"/>
                          </a:solidFill>
                        </a:rPr>
                        <a:t>Often a set of courses as part of a program</a:t>
                      </a:r>
                      <a:endParaRPr lang="en-US" sz="1200" dirty="0" smtClean="0">
                        <a:solidFill>
                          <a:schemeClr val="bg2"/>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chemeClr val="bg2"/>
                          </a:solidFill>
                        </a:rPr>
                        <a:t>Self-directed</a:t>
                      </a:r>
                      <a:r>
                        <a:rPr lang="en-US" sz="1200" baseline="0" dirty="0" smtClean="0">
                          <a:solidFill>
                            <a:schemeClr val="bg2"/>
                          </a:solidFill>
                        </a:rPr>
                        <a:t> or structured programs based on area of study</a:t>
                      </a:r>
                      <a:endParaRPr lang="en-US" sz="1200" dirty="0">
                        <a:solidFill>
                          <a:schemeClr val="bg2"/>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1200" dirty="0" smtClean="0">
                          <a:solidFill>
                            <a:schemeClr val="bg2"/>
                          </a:solidFill>
                        </a:rPr>
                        <a:t>Work</a:t>
                      </a:r>
                      <a:r>
                        <a:rPr lang="en-US" sz="1200" baseline="0" dirty="0" smtClean="0">
                          <a:solidFill>
                            <a:schemeClr val="bg2"/>
                          </a:solidFill>
                        </a:rPr>
                        <a:t> experience placements with organizations and universities around the world</a:t>
                      </a:r>
                      <a:endParaRPr lang="en-US" sz="1200" dirty="0">
                        <a:solidFill>
                          <a:schemeClr val="bg2"/>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chemeClr val="bg2"/>
                          </a:solidFill>
                        </a:rPr>
                        <a:t>A UBC course</a:t>
                      </a:r>
                      <a:r>
                        <a:rPr lang="en-US" sz="1200" baseline="0" dirty="0" smtClean="0">
                          <a:solidFill>
                            <a:schemeClr val="bg2"/>
                          </a:solidFill>
                        </a:rPr>
                        <a:t> taught by a UBC prof in a location that highlights the content. </a:t>
                      </a:r>
                    </a:p>
                    <a:p>
                      <a:endParaRPr lang="en-US" sz="1200" baseline="0" dirty="0" smtClean="0">
                        <a:solidFill>
                          <a:schemeClr val="bg2"/>
                        </a:solidFill>
                      </a:endParaRPr>
                    </a:p>
                    <a:p>
                      <a:r>
                        <a:rPr lang="en-US" sz="1200" baseline="0" dirty="0" smtClean="0">
                          <a:solidFill>
                            <a:schemeClr val="bg2"/>
                          </a:solidFill>
                        </a:rPr>
                        <a:t>Get UBC credit</a:t>
                      </a:r>
                      <a:endParaRPr lang="en-US" sz="1200" dirty="0">
                        <a:solidFill>
                          <a:schemeClr val="bg2"/>
                        </a:solidFill>
                      </a:endParaRPr>
                    </a:p>
                  </a:txBody>
                  <a:tcPr>
                    <a:lnL w="12700" cmpd="sng">
                      <a:noFill/>
                    </a:lnL>
                    <a:lnR w="12700" cap="flat" cmpd="sng" algn="ctr">
                      <a:no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r h="1098925">
                <a:tc>
                  <a:txBody>
                    <a:bodyPr/>
                    <a:lstStyle/>
                    <a:p>
                      <a:pPr algn="ctr"/>
                      <a:r>
                        <a:rPr lang="en-US" sz="1600" b="1" dirty="0" smtClean="0">
                          <a:solidFill>
                            <a:schemeClr val="tx1">
                              <a:lumMod val="65000"/>
                              <a:lumOff val="35000"/>
                            </a:schemeClr>
                          </a:solidFill>
                        </a:rPr>
                        <a:t>Timing</a:t>
                      </a:r>
                    </a:p>
                    <a:p>
                      <a:pPr algn="ctr"/>
                      <a:endParaRPr lang="en-US" sz="1600" b="1" dirty="0" smtClean="0">
                        <a:solidFill>
                          <a:schemeClr val="tx1">
                            <a:lumMod val="65000"/>
                            <a:lumOff val="35000"/>
                          </a:schemeClr>
                        </a:solidFill>
                      </a:endParaRPr>
                    </a:p>
                  </a:txBody>
                  <a:tcPr>
                    <a:lnL w="12700" cmpd="sng">
                      <a:noFill/>
                    </a:lnL>
                    <a:lnR w="3175" cap="flat" cmpd="sng" algn="ctr">
                      <a:solidFill>
                        <a:prstClr val="white">
                          <a:lumMod val="65000"/>
                        </a:prstClr>
                      </a:solid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chemeClr val="tx1"/>
                          </a:solidFill>
                        </a:rPr>
                        <a:t>1</a:t>
                      </a:r>
                      <a:r>
                        <a:rPr lang="en-US" sz="1200" baseline="0" dirty="0" smtClean="0">
                          <a:solidFill>
                            <a:schemeClr val="tx1"/>
                          </a:solidFill>
                        </a:rPr>
                        <a:t> term, 2 terms or summer options</a:t>
                      </a:r>
                      <a:endParaRPr lang="en-US" sz="1200" dirty="0">
                        <a:solidFill>
                          <a:schemeClr val="tx1"/>
                        </a:solidFill>
                      </a:endParaRPr>
                    </a:p>
                  </a:txBody>
                  <a:tcPr>
                    <a:lnL w="3175" cap="flat" cmpd="sng" algn="ctr">
                      <a:solidFill>
                        <a:prstClr val="white">
                          <a:lumMod val="65000"/>
                        </a:prstClr>
                      </a:solidFill>
                      <a:prstDash val="solid"/>
                      <a:round/>
                      <a:headEnd type="none" w="med" len="med"/>
                      <a:tailEnd type="none" w="med" len="med"/>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1200" baseline="0" dirty="0" smtClean="0">
                          <a:solidFill>
                            <a:schemeClr val="bg2"/>
                          </a:solidFill>
                        </a:rPr>
                        <a:t>Lots of summer options, and 1 and/or 2 terms </a:t>
                      </a:r>
                      <a:endParaRPr lang="en-US" sz="1200" dirty="0">
                        <a:solidFill>
                          <a:schemeClr val="bg2"/>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chemeClr val="bg2"/>
                          </a:solidFill>
                        </a:rPr>
                        <a:t>1</a:t>
                      </a:r>
                      <a:r>
                        <a:rPr lang="en-US" sz="1200" baseline="0" dirty="0" smtClean="0">
                          <a:solidFill>
                            <a:schemeClr val="bg2"/>
                          </a:solidFill>
                        </a:rPr>
                        <a:t> term, 2 terms or summer options</a:t>
                      </a:r>
                      <a:endParaRPr lang="en-US" sz="1200" dirty="0">
                        <a:solidFill>
                          <a:schemeClr val="bg2"/>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1200" dirty="0" smtClean="0">
                          <a:solidFill>
                            <a:schemeClr val="bg2"/>
                          </a:solidFill>
                        </a:rPr>
                        <a:t>Summer</a:t>
                      </a:r>
                      <a:endParaRPr lang="en-US" sz="1200" dirty="0">
                        <a:solidFill>
                          <a:schemeClr val="bg2"/>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chemeClr val="bg2"/>
                          </a:solidFill>
                        </a:rPr>
                        <a:t>Mostly</a:t>
                      </a:r>
                      <a:r>
                        <a:rPr lang="en-US" sz="1200" baseline="0" dirty="0" smtClean="0">
                          <a:solidFill>
                            <a:schemeClr val="bg2"/>
                          </a:solidFill>
                        </a:rPr>
                        <a:t> seminars run in the summer</a:t>
                      </a:r>
                      <a:endParaRPr lang="en-US" sz="1200" dirty="0">
                        <a:solidFill>
                          <a:schemeClr val="bg2"/>
                        </a:solidFill>
                      </a:endParaRPr>
                    </a:p>
                  </a:txBody>
                  <a:tcPr>
                    <a:lnL w="12700" cmpd="sng">
                      <a:noFill/>
                    </a:lnL>
                    <a:lnR w="12700" cap="flat" cmpd="sng" algn="ctr">
                      <a:no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r h="1108398">
                <a:tc>
                  <a:txBody>
                    <a:bodyPr/>
                    <a:lstStyle/>
                    <a:p>
                      <a:pPr algn="ctr"/>
                      <a:r>
                        <a:rPr lang="en-US" sz="1600" b="1" dirty="0" smtClean="0">
                          <a:solidFill>
                            <a:schemeClr val="tx1">
                              <a:lumMod val="65000"/>
                              <a:lumOff val="35000"/>
                            </a:schemeClr>
                          </a:solidFill>
                        </a:rPr>
                        <a:t>Costs</a:t>
                      </a:r>
                      <a:endParaRPr lang="en-US" sz="1600" b="1" dirty="0">
                        <a:solidFill>
                          <a:schemeClr val="tx1">
                            <a:lumMod val="65000"/>
                            <a:lumOff val="35000"/>
                          </a:schemeClr>
                        </a:solidFill>
                      </a:endParaRPr>
                    </a:p>
                  </a:txBody>
                  <a:tcPr>
                    <a:lnL w="12700" cmpd="sng">
                      <a:noFill/>
                    </a:lnL>
                    <a:lnR w="3175" cap="flat" cmpd="sng" algn="ctr">
                      <a:solidFill>
                        <a:prstClr val="white">
                          <a:lumMod val="65000"/>
                        </a:prstClr>
                      </a:solid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chemeClr val="tx1"/>
                          </a:solidFill>
                        </a:rPr>
                        <a:t>You pay UBC tuition rates</a:t>
                      </a:r>
                      <a:r>
                        <a:rPr lang="en-US" sz="1200" baseline="0" dirty="0" smtClean="0">
                          <a:solidFill>
                            <a:schemeClr val="tx1"/>
                          </a:solidFill>
                        </a:rPr>
                        <a:t> for a full course load</a:t>
                      </a:r>
                      <a:endParaRPr lang="en-US" sz="1200" dirty="0">
                        <a:solidFill>
                          <a:schemeClr val="tx1"/>
                        </a:solidFill>
                      </a:endParaRPr>
                    </a:p>
                  </a:txBody>
                  <a:tcPr>
                    <a:lnL w="3175" cap="flat" cmpd="sng" algn="ctr">
                      <a:solidFill>
                        <a:prstClr val="white">
                          <a:lumMod val="65000"/>
                        </a:prstClr>
                      </a:solidFill>
                      <a:prstDash val="solid"/>
                      <a:round/>
                      <a:headEnd type="none" w="med" len="med"/>
                      <a:tailEnd type="none" w="med" len="med"/>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1200" dirty="0" smtClean="0">
                          <a:solidFill>
                            <a:schemeClr val="bg2"/>
                          </a:solidFill>
                        </a:rPr>
                        <a:t>You pay fees and tuition</a:t>
                      </a:r>
                      <a:r>
                        <a:rPr lang="en-US" sz="1200" baseline="0" dirty="0" smtClean="0">
                          <a:solidFill>
                            <a:schemeClr val="bg2"/>
                          </a:solidFill>
                        </a:rPr>
                        <a:t> to the partner university</a:t>
                      </a:r>
                      <a:endParaRPr lang="en-US" sz="1200" dirty="0">
                        <a:solidFill>
                          <a:schemeClr val="bg2"/>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dirty="0" smtClean="0">
                          <a:solidFill>
                            <a:schemeClr val="bg2"/>
                          </a:solidFill>
                        </a:rPr>
                        <a:t>You</a:t>
                      </a:r>
                      <a:r>
                        <a:rPr lang="en-US" sz="1200" baseline="0" dirty="0" smtClean="0">
                          <a:solidFill>
                            <a:schemeClr val="bg2"/>
                          </a:solidFill>
                        </a:rPr>
                        <a:t> pay fees directly to the partner university</a:t>
                      </a:r>
                      <a:endParaRPr lang="en-US" sz="1200" dirty="0">
                        <a:solidFill>
                          <a:schemeClr val="bg2"/>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2"/>
                          </a:solidFill>
                        </a:rPr>
                        <a:t>Costs</a:t>
                      </a:r>
                      <a:r>
                        <a:rPr lang="en-US" sz="1200" baseline="0" dirty="0" smtClean="0">
                          <a:solidFill>
                            <a:schemeClr val="bg2"/>
                          </a:solidFill>
                        </a:rPr>
                        <a:t> vary. Depends on location, and whether housing is included</a:t>
                      </a:r>
                      <a:endParaRPr lang="en-US" sz="1200" dirty="0">
                        <a:solidFill>
                          <a:schemeClr val="bg2"/>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chemeClr val="bg2"/>
                          </a:solidFill>
                        </a:rPr>
                        <a:t>You pay</a:t>
                      </a:r>
                      <a:r>
                        <a:rPr lang="en-US" sz="1200" baseline="0" dirty="0" smtClean="0">
                          <a:solidFill>
                            <a:schemeClr val="bg2"/>
                          </a:solidFill>
                        </a:rPr>
                        <a:t> program fees to UBC. Varies between programs, check what they include and exclude</a:t>
                      </a:r>
                      <a:endParaRPr lang="en-US" sz="1200" dirty="0">
                        <a:solidFill>
                          <a:schemeClr val="bg2"/>
                        </a:solidFill>
                      </a:endParaRPr>
                    </a:p>
                  </a:txBody>
                  <a:tcPr>
                    <a:lnL w="12700" cmpd="sng">
                      <a:noFill/>
                    </a:lnL>
                    <a:lnR w="12700" cap="flat" cmpd="sng" algn="ctr">
                      <a:no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r h="1077525">
                <a:tc>
                  <a:txBody>
                    <a:bodyPr/>
                    <a:lstStyle/>
                    <a:p>
                      <a:pPr algn="ctr"/>
                      <a:r>
                        <a:rPr lang="en-US" sz="1600" b="1" dirty="0" smtClean="0">
                          <a:solidFill>
                            <a:schemeClr val="tx1">
                              <a:lumMod val="65000"/>
                              <a:lumOff val="35000"/>
                            </a:schemeClr>
                          </a:solidFill>
                        </a:rPr>
                        <a:t>Awards</a:t>
                      </a:r>
                      <a:endParaRPr lang="en-US" sz="1600" b="1" dirty="0">
                        <a:solidFill>
                          <a:schemeClr val="tx1">
                            <a:lumMod val="65000"/>
                            <a:lumOff val="35000"/>
                          </a:schemeClr>
                        </a:solidFill>
                      </a:endParaRPr>
                    </a:p>
                  </a:txBody>
                  <a:tcPr>
                    <a:lnL w="12700" cmpd="sng">
                      <a:noFill/>
                    </a:lnL>
                    <a:lnR w="3175" cap="flat" cmpd="sng" algn="ctr">
                      <a:solidFill>
                        <a:prstClr val="white">
                          <a:lumMod val="65000"/>
                        </a:prstClr>
                      </a:solid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chemeClr val="tx1"/>
                          </a:solidFill>
                        </a:rPr>
                        <a:t>Automatically considered for the Go Global award. Eligible</a:t>
                      </a:r>
                      <a:r>
                        <a:rPr lang="en-US" sz="1200" baseline="0" dirty="0" smtClean="0">
                          <a:solidFill>
                            <a:schemeClr val="tx1"/>
                          </a:solidFill>
                        </a:rPr>
                        <a:t> to apply for other awards.</a:t>
                      </a:r>
                      <a:endParaRPr lang="en-US" sz="1200" dirty="0">
                        <a:solidFill>
                          <a:schemeClr val="tx1"/>
                        </a:solidFill>
                      </a:endParaRPr>
                    </a:p>
                  </a:txBody>
                  <a:tcPr>
                    <a:lnL w="3175" cap="flat" cmpd="sng" algn="ctr">
                      <a:solidFill>
                        <a:prstClr val="white">
                          <a:lumMod val="65000"/>
                        </a:prstClr>
                      </a:solidFill>
                      <a:prstDash val="solid"/>
                      <a:round/>
                      <a:headEnd type="none" w="med" len="med"/>
                      <a:tailEnd type="none" w="med" len="med"/>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2"/>
                          </a:solidFill>
                        </a:rPr>
                        <a:t>Automatically considered for the Go Global award. Eligible</a:t>
                      </a:r>
                      <a:r>
                        <a:rPr lang="en-US" sz="1200" baseline="0" dirty="0" smtClean="0">
                          <a:solidFill>
                            <a:schemeClr val="bg2"/>
                          </a:solidFill>
                        </a:rPr>
                        <a:t> to apply for other awards.</a:t>
                      </a:r>
                      <a:endParaRPr lang="en-US" sz="1200" dirty="0" smtClean="0">
                        <a:solidFill>
                          <a:schemeClr val="bg2"/>
                        </a:solidFill>
                      </a:endParaRPr>
                    </a:p>
                    <a:p>
                      <a:endParaRPr lang="en-US" sz="1200" dirty="0">
                        <a:solidFill>
                          <a:schemeClr val="bg2"/>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2"/>
                          </a:solidFill>
                        </a:rPr>
                        <a:t>Automatically considered for the Go Global award. Eligible</a:t>
                      </a:r>
                      <a:r>
                        <a:rPr lang="en-US" sz="1200" baseline="0" dirty="0" smtClean="0">
                          <a:solidFill>
                            <a:schemeClr val="bg2"/>
                          </a:solidFill>
                        </a:rPr>
                        <a:t> to apply for other awards.</a:t>
                      </a:r>
                      <a:endParaRPr lang="en-US" sz="1200" dirty="0" smtClean="0">
                        <a:solidFill>
                          <a:schemeClr val="bg2"/>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2"/>
                          </a:solidFill>
                        </a:rPr>
                        <a:t>Automatically considered for the Go Global award. Eligible</a:t>
                      </a:r>
                      <a:r>
                        <a:rPr lang="en-US" sz="1200" baseline="0" dirty="0" smtClean="0">
                          <a:solidFill>
                            <a:schemeClr val="bg2"/>
                          </a:solidFill>
                        </a:rPr>
                        <a:t> to apply for other awards.</a:t>
                      </a:r>
                      <a:endParaRPr lang="en-US" sz="1200" dirty="0" smtClean="0">
                        <a:solidFill>
                          <a:schemeClr val="bg2"/>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2"/>
                          </a:solidFill>
                        </a:rPr>
                        <a:t>Automatically considered for the Go Global award. Eligible</a:t>
                      </a:r>
                      <a:r>
                        <a:rPr lang="en-US" sz="1200" baseline="0" dirty="0" smtClean="0">
                          <a:solidFill>
                            <a:schemeClr val="bg2"/>
                          </a:solidFill>
                        </a:rPr>
                        <a:t> to apply for other awards.</a:t>
                      </a:r>
                      <a:endParaRPr lang="en-US" sz="1200" dirty="0" smtClean="0">
                        <a:solidFill>
                          <a:schemeClr val="bg2"/>
                        </a:solidFill>
                      </a:endParaRPr>
                    </a:p>
                  </a:txBody>
                  <a:tcPr>
                    <a:lnL w="12700" cmpd="sng">
                      <a:noFill/>
                    </a:lnL>
                    <a:lnR w="12700" cap="flat" cmpd="sng" algn="ctr">
                      <a:no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bl>
          </a:graphicData>
        </a:graphic>
      </p:graphicFrame>
    </p:spTree>
    <p:extLst>
      <p:ext uri="{BB962C8B-B14F-4D97-AF65-F5344CB8AC3E}">
        <p14:creationId xmlns:p14="http://schemas.microsoft.com/office/powerpoint/2010/main" val="9587966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210356966"/>
              </p:ext>
            </p:extLst>
          </p:nvPr>
        </p:nvGraphicFramePr>
        <p:xfrm>
          <a:off x="359216" y="434336"/>
          <a:ext cx="8338968" cy="5577590"/>
        </p:xfrm>
        <a:graphic>
          <a:graphicData uri="http://schemas.openxmlformats.org/drawingml/2006/table">
            <a:tbl>
              <a:tblPr firstRow="1" bandRow="1">
                <a:tableStyleId>{5C22544A-7EE6-4342-B048-85BDC9FD1C3A}</a:tableStyleId>
              </a:tblPr>
              <a:tblGrid>
                <a:gridCol w="987685"/>
                <a:gridCol w="1523299"/>
                <a:gridCol w="1594356"/>
                <a:gridCol w="1347064"/>
                <a:gridCol w="1308576"/>
                <a:gridCol w="1577988"/>
              </a:tblGrid>
              <a:tr h="809947">
                <a:tc>
                  <a:txBody>
                    <a:bodyPr/>
                    <a:lstStyle/>
                    <a:p>
                      <a:pPr algn="ctr"/>
                      <a:endParaRPr lang="en-US" dirty="0">
                        <a:solidFill>
                          <a:schemeClr val="bg1"/>
                        </a:solidFill>
                      </a:endParaRPr>
                    </a:p>
                  </a:txBody>
                  <a:tcPr>
                    <a:lnL w="12700" cmpd="sng">
                      <a:noFill/>
                    </a:lnL>
                    <a:lnR w="3175" cap="flat" cmpd="sng" algn="ctr">
                      <a:solidFill>
                        <a:prstClr val="white">
                          <a:lumMod val="65000"/>
                        </a:prstClr>
                      </a:solidFill>
                      <a:prstDash val="solid"/>
                      <a:round/>
                      <a:headEnd type="none" w="med" len="med"/>
                      <a:tailEnd type="none" w="med" len="med"/>
                    </a:lnR>
                    <a:lnT w="12700" cmpd="sng">
                      <a:noFill/>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smtClean="0">
                          <a:solidFill>
                            <a:schemeClr val="bg1"/>
                          </a:solidFill>
                        </a:rPr>
                        <a:t>Exchange</a:t>
                      </a:r>
                      <a:endParaRPr lang="en-US" sz="1600" dirty="0">
                        <a:solidFill>
                          <a:schemeClr val="bg1"/>
                        </a:solidFill>
                      </a:endParaRPr>
                    </a:p>
                  </a:txBody>
                  <a:tcPr anchor="ctr">
                    <a:lnL w="3175" cap="flat" cmpd="sng" algn="ctr">
                      <a:solidFill>
                        <a:prstClr val="white">
                          <a:lumMod val="65000"/>
                        </a:prstClr>
                      </a:solidFill>
                      <a:prstDash val="solid"/>
                      <a:round/>
                      <a:headEnd type="none" w="med" len="med"/>
                      <a:tailEnd type="none" w="med" len="med"/>
                    </a:lnL>
                    <a:lnB w="3175" cap="flat" cmpd="sng" algn="ctr">
                      <a:solidFill>
                        <a:prstClr val="white">
                          <a:lumMod val="65000"/>
                        </a:prstClr>
                      </a:solidFill>
                      <a:prstDash val="solid"/>
                      <a:round/>
                      <a:headEnd type="none" w="med" len="med"/>
                      <a:tailEnd type="none" w="med" len="med"/>
                    </a:lnB>
                    <a:solidFill>
                      <a:srgbClr val="50158B"/>
                    </a:solidFill>
                  </a:tcPr>
                </a:tc>
                <a:tc>
                  <a:txBody>
                    <a:bodyPr/>
                    <a:lstStyle/>
                    <a:p>
                      <a:pPr algn="ctr"/>
                      <a:r>
                        <a:rPr lang="en-US" sz="1600" dirty="0" smtClean="0">
                          <a:solidFill>
                            <a:schemeClr val="bg1"/>
                          </a:solidFill>
                        </a:rPr>
                        <a:t>Study Abroad</a:t>
                      </a:r>
                      <a:endParaRPr lang="en-US" sz="1600" dirty="0">
                        <a:solidFill>
                          <a:schemeClr val="bg1"/>
                        </a:solidFill>
                      </a:endParaRPr>
                    </a:p>
                  </a:txBody>
                  <a:tcPr anchor="ctr">
                    <a:lnB w="3175" cap="flat" cmpd="sng" algn="ctr">
                      <a:solidFill>
                        <a:prstClr val="white">
                          <a:lumMod val="65000"/>
                        </a:prstClr>
                      </a:solidFill>
                      <a:prstDash val="solid"/>
                      <a:round/>
                      <a:headEnd type="none" w="med" len="med"/>
                      <a:tailEnd type="none" w="med" len="med"/>
                    </a:lnB>
                    <a:solidFill>
                      <a:srgbClr val="50158B"/>
                    </a:solidFill>
                  </a:tcPr>
                </a:tc>
                <a:tc>
                  <a:txBody>
                    <a:bodyPr/>
                    <a:lstStyle/>
                    <a:p>
                      <a:pPr algn="ctr"/>
                      <a:r>
                        <a:rPr lang="en-US" sz="1600" dirty="0" smtClean="0">
                          <a:solidFill>
                            <a:schemeClr val="bg1"/>
                          </a:solidFill>
                        </a:rPr>
                        <a:t>Research Abroad</a:t>
                      </a:r>
                      <a:endParaRPr lang="en-US" sz="1600" dirty="0">
                        <a:solidFill>
                          <a:schemeClr val="bg1"/>
                        </a:solidFill>
                      </a:endParaRPr>
                    </a:p>
                  </a:txBody>
                  <a:tcPr anchor="ctr">
                    <a:lnB w="3175" cap="flat" cmpd="sng" algn="ctr">
                      <a:solidFill>
                        <a:prstClr val="white">
                          <a:lumMod val="65000"/>
                        </a:prstClr>
                      </a:solidFill>
                      <a:prstDash val="solid"/>
                      <a:round/>
                      <a:headEnd type="none" w="med" len="med"/>
                      <a:tailEnd type="none" w="med" len="med"/>
                    </a:lnB>
                    <a:solidFill>
                      <a:srgbClr val="50158B"/>
                    </a:solidFill>
                  </a:tcPr>
                </a:tc>
                <a:tc>
                  <a:txBody>
                    <a:bodyPr/>
                    <a:lstStyle/>
                    <a:p>
                      <a:pPr algn="ctr"/>
                      <a:r>
                        <a:rPr lang="en-US" sz="1600" dirty="0" smtClean="0">
                          <a:solidFill>
                            <a:schemeClr val="bg1"/>
                          </a:solidFill>
                        </a:rPr>
                        <a:t>International Internships</a:t>
                      </a:r>
                      <a:endParaRPr lang="en-US" sz="1600" dirty="0">
                        <a:solidFill>
                          <a:schemeClr val="bg1"/>
                        </a:solidFill>
                      </a:endParaRPr>
                    </a:p>
                  </a:txBody>
                  <a:tcPr anchor="ctr">
                    <a:lnB w="3175" cap="flat" cmpd="sng" algn="ctr">
                      <a:solidFill>
                        <a:prstClr val="white">
                          <a:lumMod val="65000"/>
                        </a:prstClr>
                      </a:solidFill>
                      <a:prstDash val="solid"/>
                      <a:round/>
                      <a:headEnd type="none" w="med" len="med"/>
                      <a:tailEnd type="none" w="med" len="med"/>
                    </a:lnB>
                    <a:solidFill>
                      <a:srgbClr val="50158B"/>
                    </a:solidFill>
                  </a:tcPr>
                </a:tc>
                <a:tc>
                  <a:txBody>
                    <a:bodyPr/>
                    <a:lstStyle/>
                    <a:p>
                      <a:pPr algn="ctr"/>
                      <a:r>
                        <a:rPr lang="en-US" sz="1600" dirty="0" smtClean="0">
                          <a:solidFill>
                            <a:schemeClr val="bg1"/>
                          </a:solidFill>
                        </a:rPr>
                        <a:t>Global Seminars</a:t>
                      </a:r>
                    </a:p>
                  </a:txBody>
                  <a:tcPr anchor="ctr">
                    <a:lnB w="3175" cap="flat" cmpd="sng" algn="ctr">
                      <a:solidFill>
                        <a:prstClr val="white">
                          <a:lumMod val="65000"/>
                        </a:prstClr>
                      </a:solidFill>
                      <a:prstDash val="solid"/>
                      <a:round/>
                      <a:headEnd type="none" w="med" len="med"/>
                      <a:tailEnd type="none" w="med" len="med"/>
                    </a:lnB>
                    <a:solidFill>
                      <a:srgbClr val="50158B"/>
                    </a:solidFill>
                  </a:tcPr>
                </a:tc>
              </a:tr>
              <a:tr h="1269940">
                <a:tc>
                  <a:txBody>
                    <a:bodyPr/>
                    <a:lstStyle/>
                    <a:p>
                      <a:pPr algn="ctr"/>
                      <a:r>
                        <a:rPr lang="en-US" sz="1600" b="1" dirty="0" smtClean="0">
                          <a:solidFill>
                            <a:schemeClr val="tx1">
                              <a:lumMod val="65000"/>
                              <a:lumOff val="35000"/>
                            </a:schemeClr>
                          </a:solidFill>
                        </a:rPr>
                        <a:t>What</a:t>
                      </a:r>
                    </a:p>
                    <a:p>
                      <a:pPr algn="ctr"/>
                      <a:endParaRPr lang="en-US" sz="1600" b="1" dirty="0">
                        <a:solidFill>
                          <a:schemeClr val="tx1">
                            <a:lumMod val="65000"/>
                            <a:lumOff val="35000"/>
                          </a:schemeClr>
                        </a:solidFill>
                      </a:endParaRPr>
                    </a:p>
                  </a:txBody>
                  <a:tcPr>
                    <a:lnL w="12700" cmpd="sng">
                      <a:noFill/>
                    </a:lnL>
                    <a:lnR w="3175" cap="flat" cmpd="sng" algn="ctr">
                      <a:solidFill>
                        <a:prstClr val="white">
                          <a:lumMod val="65000"/>
                        </a:prstClr>
                      </a:solid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rgbClr val="EEECE1"/>
                          </a:solidFill>
                        </a:rPr>
                        <a:t>Study at another</a:t>
                      </a:r>
                      <a:r>
                        <a:rPr lang="en-US" sz="1200" baseline="0" dirty="0" smtClean="0">
                          <a:solidFill>
                            <a:srgbClr val="EEECE1"/>
                          </a:solidFill>
                        </a:rPr>
                        <a:t> school in the world. </a:t>
                      </a:r>
                    </a:p>
                    <a:p>
                      <a:endParaRPr lang="en-US" sz="1200" baseline="0" dirty="0" smtClean="0">
                        <a:solidFill>
                          <a:srgbClr val="EEECE1"/>
                        </a:solidFill>
                      </a:endParaRPr>
                    </a:p>
                    <a:p>
                      <a:r>
                        <a:rPr lang="en-US" sz="1200" baseline="0" dirty="0" smtClean="0">
                          <a:solidFill>
                            <a:srgbClr val="EEECE1"/>
                          </a:solidFill>
                        </a:rPr>
                        <a:t>Transfer credits back</a:t>
                      </a:r>
                      <a:endParaRPr lang="en-US" sz="1200" dirty="0">
                        <a:solidFill>
                          <a:srgbClr val="EEECE1"/>
                        </a:solidFill>
                      </a:endParaRPr>
                    </a:p>
                  </a:txBody>
                  <a:tcPr>
                    <a:lnL w="3175" cap="flat" cmpd="sng" algn="ctr">
                      <a:solidFill>
                        <a:prstClr val="white">
                          <a:lumMod val="65000"/>
                        </a:prstClr>
                      </a:solidFill>
                      <a:prstDash val="solid"/>
                      <a:round/>
                      <a:headEnd type="none" w="med" len="med"/>
                      <a:tailEnd type="none" w="med" len="med"/>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Study at another</a:t>
                      </a:r>
                      <a:r>
                        <a:rPr lang="en-US" sz="1200" baseline="0" dirty="0" smtClean="0">
                          <a:solidFill>
                            <a:schemeClr val="tx1"/>
                          </a:solidFill>
                        </a:rPr>
                        <a:t> school in the world.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Transfer credits back.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Often a set of courses as part of a program</a:t>
                      </a:r>
                      <a:endParaRPr lang="en-US" sz="1200" dirty="0" smtClean="0">
                        <a:solidFill>
                          <a:schemeClr val="tx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rgbClr val="EEECE1"/>
                          </a:solidFill>
                        </a:rPr>
                        <a:t>Self-directed</a:t>
                      </a:r>
                      <a:r>
                        <a:rPr lang="en-US" sz="1200" baseline="0" dirty="0" smtClean="0">
                          <a:solidFill>
                            <a:srgbClr val="EEECE1"/>
                          </a:solidFill>
                        </a:rPr>
                        <a:t> or structured programs based on area of study</a:t>
                      </a:r>
                      <a:endParaRPr lang="en-US" sz="1200" dirty="0">
                        <a:solidFill>
                          <a:srgbClr val="EEECE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1200" dirty="0" smtClean="0">
                          <a:solidFill>
                            <a:srgbClr val="EEECE1"/>
                          </a:solidFill>
                        </a:rPr>
                        <a:t>Work</a:t>
                      </a:r>
                      <a:r>
                        <a:rPr lang="en-US" sz="1200" baseline="0" dirty="0" smtClean="0">
                          <a:solidFill>
                            <a:srgbClr val="EEECE1"/>
                          </a:solidFill>
                        </a:rPr>
                        <a:t> experience placements with organizations and universities around the world</a:t>
                      </a:r>
                      <a:endParaRPr lang="en-US" sz="1200" dirty="0">
                        <a:solidFill>
                          <a:srgbClr val="EEECE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rgbClr val="EEECE1"/>
                          </a:solidFill>
                        </a:rPr>
                        <a:t>A UBC course</a:t>
                      </a:r>
                      <a:r>
                        <a:rPr lang="en-US" sz="1200" baseline="0" dirty="0" smtClean="0">
                          <a:solidFill>
                            <a:srgbClr val="EEECE1"/>
                          </a:solidFill>
                        </a:rPr>
                        <a:t> taught by a UBC prof in a location that highlights the content. </a:t>
                      </a:r>
                    </a:p>
                    <a:p>
                      <a:endParaRPr lang="en-US" sz="1200" baseline="0" dirty="0" smtClean="0">
                        <a:solidFill>
                          <a:srgbClr val="EEECE1"/>
                        </a:solidFill>
                      </a:endParaRPr>
                    </a:p>
                    <a:p>
                      <a:r>
                        <a:rPr lang="en-US" sz="1200" baseline="0" dirty="0" smtClean="0">
                          <a:solidFill>
                            <a:srgbClr val="EEECE1"/>
                          </a:solidFill>
                        </a:rPr>
                        <a:t>Get UBC credit</a:t>
                      </a:r>
                      <a:endParaRPr lang="en-US" sz="1200" dirty="0">
                        <a:solidFill>
                          <a:srgbClr val="EEECE1"/>
                        </a:solidFill>
                      </a:endParaRPr>
                    </a:p>
                  </a:txBody>
                  <a:tcPr>
                    <a:lnL w="12700" cmpd="sng">
                      <a:noFill/>
                    </a:lnL>
                    <a:lnR w="12700" cap="flat" cmpd="sng" algn="ctr">
                      <a:no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r h="1098925">
                <a:tc>
                  <a:txBody>
                    <a:bodyPr/>
                    <a:lstStyle/>
                    <a:p>
                      <a:pPr algn="ctr"/>
                      <a:r>
                        <a:rPr lang="en-US" sz="1600" b="1" dirty="0" smtClean="0">
                          <a:solidFill>
                            <a:schemeClr val="tx1">
                              <a:lumMod val="65000"/>
                              <a:lumOff val="35000"/>
                            </a:schemeClr>
                          </a:solidFill>
                        </a:rPr>
                        <a:t>Timing</a:t>
                      </a:r>
                    </a:p>
                    <a:p>
                      <a:pPr algn="ctr"/>
                      <a:endParaRPr lang="en-US" sz="1600" b="1" dirty="0" smtClean="0">
                        <a:solidFill>
                          <a:schemeClr val="tx1">
                            <a:lumMod val="65000"/>
                            <a:lumOff val="35000"/>
                          </a:schemeClr>
                        </a:solidFill>
                      </a:endParaRPr>
                    </a:p>
                  </a:txBody>
                  <a:tcPr>
                    <a:lnL w="12700" cmpd="sng">
                      <a:noFill/>
                    </a:lnL>
                    <a:lnR w="3175" cap="flat" cmpd="sng" algn="ctr">
                      <a:solidFill>
                        <a:prstClr val="white">
                          <a:lumMod val="65000"/>
                        </a:prstClr>
                      </a:solid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rgbClr val="EEECE1"/>
                          </a:solidFill>
                        </a:rPr>
                        <a:t>1</a:t>
                      </a:r>
                      <a:r>
                        <a:rPr lang="en-US" sz="1200" baseline="0" dirty="0" smtClean="0">
                          <a:solidFill>
                            <a:srgbClr val="EEECE1"/>
                          </a:solidFill>
                        </a:rPr>
                        <a:t> term, 2 terms or summer options</a:t>
                      </a:r>
                      <a:endParaRPr lang="en-US" sz="1200" dirty="0">
                        <a:solidFill>
                          <a:srgbClr val="EEECE1"/>
                        </a:solidFill>
                      </a:endParaRPr>
                    </a:p>
                  </a:txBody>
                  <a:tcPr>
                    <a:lnL w="3175" cap="flat" cmpd="sng" algn="ctr">
                      <a:solidFill>
                        <a:prstClr val="white">
                          <a:lumMod val="65000"/>
                        </a:prstClr>
                      </a:solidFill>
                      <a:prstDash val="solid"/>
                      <a:round/>
                      <a:headEnd type="none" w="med" len="med"/>
                      <a:tailEnd type="none" w="med" len="med"/>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1200" baseline="0" dirty="0" smtClean="0">
                          <a:solidFill>
                            <a:schemeClr val="tx1"/>
                          </a:solidFill>
                        </a:rPr>
                        <a:t>Lots of summer options, and 1 and/or 2 terms </a:t>
                      </a:r>
                      <a:endParaRPr lang="en-US" sz="1200" dirty="0">
                        <a:solidFill>
                          <a:schemeClr val="tx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rgbClr val="EEECE1"/>
                          </a:solidFill>
                        </a:rPr>
                        <a:t>1</a:t>
                      </a:r>
                      <a:r>
                        <a:rPr lang="en-US" sz="1200" baseline="0" dirty="0" smtClean="0">
                          <a:solidFill>
                            <a:srgbClr val="EEECE1"/>
                          </a:solidFill>
                        </a:rPr>
                        <a:t> term, 2 terms or summer options</a:t>
                      </a:r>
                      <a:endParaRPr lang="en-US" sz="1200" dirty="0">
                        <a:solidFill>
                          <a:srgbClr val="EEECE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1200" dirty="0" smtClean="0">
                          <a:solidFill>
                            <a:srgbClr val="EEECE1"/>
                          </a:solidFill>
                        </a:rPr>
                        <a:t>Summer</a:t>
                      </a:r>
                      <a:endParaRPr lang="en-US" sz="1200" dirty="0">
                        <a:solidFill>
                          <a:srgbClr val="EEECE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rgbClr val="EEECE1"/>
                          </a:solidFill>
                        </a:rPr>
                        <a:t>Mostly</a:t>
                      </a:r>
                      <a:r>
                        <a:rPr lang="en-US" sz="1200" baseline="0" dirty="0" smtClean="0">
                          <a:solidFill>
                            <a:srgbClr val="EEECE1"/>
                          </a:solidFill>
                        </a:rPr>
                        <a:t> seminars run in the summer</a:t>
                      </a:r>
                      <a:endParaRPr lang="en-US" sz="1200" dirty="0">
                        <a:solidFill>
                          <a:srgbClr val="EEECE1"/>
                        </a:solidFill>
                      </a:endParaRPr>
                    </a:p>
                  </a:txBody>
                  <a:tcPr>
                    <a:lnL w="12700" cmpd="sng">
                      <a:noFill/>
                    </a:lnL>
                    <a:lnR w="12700" cap="flat" cmpd="sng" algn="ctr">
                      <a:no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r h="1108398">
                <a:tc>
                  <a:txBody>
                    <a:bodyPr/>
                    <a:lstStyle/>
                    <a:p>
                      <a:pPr algn="ctr"/>
                      <a:r>
                        <a:rPr lang="en-US" sz="1600" b="1" dirty="0" smtClean="0">
                          <a:solidFill>
                            <a:schemeClr val="tx1">
                              <a:lumMod val="65000"/>
                              <a:lumOff val="35000"/>
                            </a:schemeClr>
                          </a:solidFill>
                        </a:rPr>
                        <a:t>Costs</a:t>
                      </a:r>
                      <a:endParaRPr lang="en-US" sz="1600" b="1" dirty="0">
                        <a:solidFill>
                          <a:schemeClr val="tx1">
                            <a:lumMod val="65000"/>
                            <a:lumOff val="35000"/>
                          </a:schemeClr>
                        </a:solidFill>
                      </a:endParaRPr>
                    </a:p>
                  </a:txBody>
                  <a:tcPr>
                    <a:lnL w="12700" cmpd="sng">
                      <a:noFill/>
                    </a:lnL>
                    <a:lnR w="3175" cap="flat" cmpd="sng" algn="ctr">
                      <a:solidFill>
                        <a:prstClr val="white">
                          <a:lumMod val="65000"/>
                        </a:prstClr>
                      </a:solid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rgbClr val="EEECE1"/>
                          </a:solidFill>
                        </a:rPr>
                        <a:t>You pay UBC tuition rates</a:t>
                      </a:r>
                      <a:r>
                        <a:rPr lang="en-US" sz="1200" baseline="0" dirty="0" smtClean="0">
                          <a:solidFill>
                            <a:srgbClr val="EEECE1"/>
                          </a:solidFill>
                        </a:rPr>
                        <a:t> for a full course load</a:t>
                      </a:r>
                      <a:endParaRPr lang="en-US" sz="1200" dirty="0">
                        <a:solidFill>
                          <a:srgbClr val="EEECE1"/>
                        </a:solidFill>
                      </a:endParaRPr>
                    </a:p>
                  </a:txBody>
                  <a:tcPr>
                    <a:lnL w="3175" cap="flat" cmpd="sng" algn="ctr">
                      <a:solidFill>
                        <a:prstClr val="white">
                          <a:lumMod val="65000"/>
                        </a:prstClr>
                      </a:solidFill>
                      <a:prstDash val="solid"/>
                      <a:round/>
                      <a:headEnd type="none" w="med" len="med"/>
                      <a:tailEnd type="none" w="med" len="med"/>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1200" dirty="0" smtClean="0">
                          <a:solidFill>
                            <a:schemeClr val="tx1"/>
                          </a:solidFill>
                        </a:rPr>
                        <a:t>You pay fees and tuition</a:t>
                      </a:r>
                      <a:r>
                        <a:rPr lang="en-US" sz="1200" baseline="0" dirty="0" smtClean="0">
                          <a:solidFill>
                            <a:schemeClr val="tx1"/>
                          </a:solidFill>
                        </a:rPr>
                        <a:t> to the partner university</a:t>
                      </a:r>
                      <a:endParaRPr lang="en-US" sz="1200" dirty="0">
                        <a:solidFill>
                          <a:schemeClr val="tx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dirty="0" smtClean="0">
                          <a:solidFill>
                            <a:srgbClr val="EEECE1"/>
                          </a:solidFill>
                        </a:rPr>
                        <a:t>You</a:t>
                      </a:r>
                      <a:r>
                        <a:rPr lang="en-US" sz="1200" baseline="0" dirty="0" smtClean="0">
                          <a:solidFill>
                            <a:srgbClr val="EEECE1"/>
                          </a:solidFill>
                        </a:rPr>
                        <a:t> pay fees directly to the partner university</a:t>
                      </a:r>
                      <a:endParaRPr lang="en-US" sz="1200" dirty="0">
                        <a:solidFill>
                          <a:srgbClr val="EEECE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EEECE1"/>
                          </a:solidFill>
                        </a:rPr>
                        <a:t>Costs</a:t>
                      </a:r>
                      <a:r>
                        <a:rPr lang="en-US" sz="1200" baseline="0" dirty="0" smtClean="0">
                          <a:solidFill>
                            <a:srgbClr val="EEECE1"/>
                          </a:solidFill>
                        </a:rPr>
                        <a:t> vary. Depends on location, and whether housing is included</a:t>
                      </a:r>
                      <a:endParaRPr lang="en-US" sz="1200" dirty="0">
                        <a:solidFill>
                          <a:srgbClr val="EEECE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rgbClr val="EEECE1"/>
                          </a:solidFill>
                        </a:rPr>
                        <a:t>You pay</a:t>
                      </a:r>
                      <a:r>
                        <a:rPr lang="en-US" sz="1200" baseline="0" dirty="0" smtClean="0">
                          <a:solidFill>
                            <a:srgbClr val="EEECE1"/>
                          </a:solidFill>
                        </a:rPr>
                        <a:t> program fees to UBC. Varies between programs, check what they include and exclude</a:t>
                      </a:r>
                      <a:endParaRPr lang="en-US" sz="1200" dirty="0">
                        <a:solidFill>
                          <a:srgbClr val="EEECE1"/>
                        </a:solidFill>
                      </a:endParaRPr>
                    </a:p>
                  </a:txBody>
                  <a:tcPr>
                    <a:lnL w="12700" cmpd="sng">
                      <a:noFill/>
                    </a:lnL>
                    <a:lnR w="12700" cap="flat" cmpd="sng" algn="ctr">
                      <a:no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r h="1077525">
                <a:tc>
                  <a:txBody>
                    <a:bodyPr/>
                    <a:lstStyle/>
                    <a:p>
                      <a:pPr algn="ctr"/>
                      <a:r>
                        <a:rPr lang="en-US" sz="1600" b="1" dirty="0" smtClean="0">
                          <a:solidFill>
                            <a:schemeClr val="tx1">
                              <a:lumMod val="65000"/>
                              <a:lumOff val="35000"/>
                            </a:schemeClr>
                          </a:solidFill>
                        </a:rPr>
                        <a:t>Awards</a:t>
                      </a:r>
                      <a:endParaRPr lang="en-US" sz="1600" b="1" dirty="0">
                        <a:solidFill>
                          <a:schemeClr val="tx1">
                            <a:lumMod val="65000"/>
                            <a:lumOff val="35000"/>
                          </a:schemeClr>
                        </a:solidFill>
                      </a:endParaRPr>
                    </a:p>
                  </a:txBody>
                  <a:tcPr>
                    <a:lnL w="12700" cmpd="sng">
                      <a:noFill/>
                    </a:lnL>
                    <a:lnR w="3175" cap="flat" cmpd="sng" algn="ctr">
                      <a:solidFill>
                        <a:prstClr val="white">
                          <a:lumMod val="65000"/>
                        </a:prstClr>
                      </a:solid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rgbClr val="EEECE1"/>
                          </a:solidFill>
                        </a:rPr>
                        <a:t>Automatically considered for the Go Global award. Eligible</a:t>
                      </a:r>
                      <a:r>
                        <a:rPr lang="en-US" sz="1200" baseline="0" dirty="0" smtClean="0">
                          <a:solidFill>
                            <a:srgbClr val="EEECE1"/>
                          </a:solidFill>
                        </a:rPr>
                        <a:t> to apply for other awards.</a:t>
                      </a:r>
                      <a:endParaRPr lang="en-US" sz="1200" dirty="0">
                        <a:solidFill>
                          <a:srgbClr val="EEECE1"/>
                        </a:solidFill>
                      </a:endParaRPr>
                    </a:p>
                  </a:txBody>
                  <a:tcPr>
                    <a:lnL w="3175" cap="flat" cmpd="sng" algn="ctr">
                      <a:solidFill>
                        <a:prstClr val="white">
                          <a:lumMod val="65000"/>
                        </a:prstClr>
                      </a:solidFill>
                      <a:prstDash val="solid"/>
                      <a:round/>
                      <a:headEnd type="none" w="med" len="med"/>
                      <a:tailEnd type="none" w="med" len="med"/>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Automatically considered for the Go Global award. Eligible</a:t>
                      </a:r>
                      <a:r>
                        <a:rPr lang="en-US" sz="1200" baseline="0" dirty="0" smtClean="0">
                          <a:solidFill>
                            <a:schemeClr val="tx1"/>
                          </a:solidFill>
                        </a:rPr>
                        <a:t> to apply for other awards.</a:t>
                      </a:r>
                      <a:endParaRPr lang="en-US" sz="1200" dirty="0" smtClean="0">
                        <a:solidFill>
                          <a:schemeClr val="tx1"/>
                        </a:solidFill>
                      </a:endParaRPr>
                    </a:p>
                    <a:p>
                      <a:endParaRPr lang="en-US" sz="1200" dirty="0">
                        <a:solidFill>
                          <a:schemeClr val="tx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EEECE1"/>
                          </a:solidFill>
                        </a:rPr>
                        <a:t>Automatically considered for the Go Global award. Eligible</a:t>
                      </a:r>
                      <a:r>
                        <a:rPr lang="en-US" sz="1200" baseline="0" dirty="0" smtClean="0">
                          <a:solidFill>
                            <a:srgbClr val="EEECE1"/>
                          </a:solidFill>
                        </a:rPr>
                        <a:t> to apply for other awards.</a:t>
                      </a:r>
                      <a:endParaRPr lang="en-US" sz="1200" dirty="0" smtClean="0">
                        <a:solidFill>
                          <a:srgbClr val="EEECE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EEECE1"/>
                          </a:solidFill>
                        </a:rPr>
                        <a:t>Automatically considered for the Go Global award. Eligible</a:t>
                      </a:r>
                      <a:r>
                        <a:rPr lang="en-US" sz="1200" baseline="0" dirty="0" smtClean="0">
                          <a:solidFill>
                            <a:srgbClr val="EEECE1"/>
                          </a:solidFill>
                        </a:rPr>
                        <a:t> to apply for other awards.</a:t>
                      </a:r>
                      <a:endParaRPr lang="en-US" sz="1200" dirty="0" smtClean="0">
                        <a:solidFill>
                          <a:srgbClr val="EEECE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EEECE1"/>
                          </a:solidFill>
                        </a:rPr>
                        <a:t>Automatically considered for the Go Global award. Eligible</a:t>
                      </a:r>
                      <a:r>
                        <a:rPr lang="en-US" sz="1200" baseline="0" dirty="0" smtClean="0">
                          <a:solidFill>
                            <a:srgbClr val="EEECE1"/>
                          </a:solidFill>
                        </a:rPr>
                        <a:t> to apply for other awards.</a:t>
                      </a:r>
                      <a:endParaRPr lang="en-US" sz="1200" dirty="0" smtClean="0">
                        <a:solidFill>
                          <a:srgbClr val="EEECE1"/>
                        </a:solidFill>
                      </a:endParaRPr>
                    </a:p>
                  </a:txBody>
                  <a:tcPr>
                    <a:lnL w="12700" cmpd="sng">
                      <a:noFill/>
                    </a:lnL>
                    <a:lnR w="12700" cap="flat" cmpd="sng" algn="ctr">
                      <a:no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bl>
          </a:graphicData>
        </a:graphic>
      </p:graphicFrame>
    </p:spTree>
    <p:extLst>
      <p:ext uri="{BB962C8B-B14F-4D97-AF65-F5344CB8AC3E}">
        <p14:creationId xmlns:p14="http://schemas.microsoft.com/office/powerpoint/2010/main" val="4283844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914371451"/>
              </p:ext>
            </p:extLst>
          </p:nvPr>
        </p:nvGraphicFramePr>
        <p:xfrm>
          <a:off x="359216" y="434336"/>
          <a:ext cx="8338968" cy="5577590"/>
        </p:xfrm>
        <a:graphic>
          <a:graphicData uri="http://schemas.openxmlformats.org/drawingml/2006/table">
            <a:tbl>
              <a:tblPr firstRow="1" bandRow="1">
                <a:tableStyleId>{5C22544A-7EE6-4342-B048-85BDC9FD1C3A}</a:tableStyleId>
              </a:tblPr>
              <a:tblGrid>
                <a:gridCol w="987685"/>
                <a:gridCol w="1523299"/>
                <a:gridCol w="1594356"/>
                <a:gridCol w="1347064"/>
                <a:gridCol w="1308576"/>
                <a:gridCol w="1577988"/>
              </a:tblGrid>
              <a:tr h="809947">
                <a:tc>
                  <a:txBody>
                    <a:bodyPr/>
                    <a:lstStyle/>
                    <a:p>
                      <a:pPr algn="ctr"/>
                      <a:endParaRPr lang="en-US" dirty="0">
                        <a:solidFill>
                          <a:schemeClr val="bg1"/>
                        </a:solidFill>
                      </a:endParaRPr>
                    </a:p>
                  </a:txBody>
                  <a:tcPr>
                    <a:lnL w="12700" cmpd="sng">
                      <a:noFill/>
                    </a:lnL>
                    <a:lnR w="3175" cap="flat" cmpd="sng" algn="ctr">
                      <a:solidFill>
                        <a:prstClr val="white">
                          <a:lumMod val="65000"/>
                        </a:prstClr>
                      </a:solidFill>
                      <a:prstDash val="solid"/>
                      <a:round/>
                      <a:headEnd type="none" w="med" len="med"/>
                      <a:tailEnd type="none" w="med" len="med"/>
                    </a:lnR>
                    <a:lnT w="12700" cmpd="sng">
                      <a:noFill/>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smtClean="0">
                          <a:solidFill>
                            <a:schemeClr val="bg1"/>
                          </a:solidFill>
                        </a:rPr>
                        <a:t>Exchange</a:t>
                      </a:r>
                      <a:endParaRPr lang="en-US" sz="1600" dirty="0">
                        <a:solidFill>
                          <a:schemeClr val="bg1"/>
                        </a:solidFill>
                      </a:endParaRPr>
                    </a:p>
                  </a:txBody>
                  <a:tcPr anchor="ctr">
                    <a:lnL w="3175" cap="flat" cmpd="sng" algn="ctr">
                      <a:solidFill>
                        <a:prstClr val="white">
                          <a:lumMod val="65000"/>
                        </a:prstClr>
                      </a:solidFill>
                      <a:prstDash val="solid"/>
                      <a:round/>
                      <a:headEnd type="none" w="med" len="med"/>
                      <a:tailEnd type="none" w="med" len="med"/>
                    </a:lnL>
                    <a:lnB w="3175" cap="flat" cmpd="sng" algn="ctr">
                      <a:solidFill>
                        <a:prstClr val="white">
                          <a:lumMod val="65000"/>
                        </a:prstClr>
                      </a:solidFill>
                      <a:prstDash val="solid"/>
                      <a:round/>
                      <a:headEnd type="none" w="med" len="med"/>
                      <a:tailEnd type="none" w="med" len="med"/>
                    </a:lnB>
                    <a:solidFill>
                      <a:srgbClr val="50158B"/>
                    </a:solidFill>
                  </a:tcPr>
                </a:tc>
                <a:tc>
                  <a:txBody>
                    <a:bodyPr/>
                    <a:lstStyle/>
                    <a:p>
                      <a:pPr algn="ctr"/>
                      <a:r>
                        <a:rPr lang="en-US" sz="1600" dirty="0" smtClean="0">
                          <a:solidFill>
                            <a:schemeClr val="bg1"/>
                          </a:solidFill>
                        </a:rPr>
                        <a:t>Study Abroad</a:t>
                      </a:r>
                      <a:endParaRPr lang="en-US" sz="1600" dirty="0">
                        <a:solidFill>
                          <a:schemeClr val="bg1"/>
                        </a:solidFill>
                      </a:endParaRPr>
                    </a:p>
                  </a:txBody>
                  <a:tcPr anchor="ctr">
                    <a:lnB w="3175" cap="flat" cmpd="sng" algn="ctr">
                      <a:solidFill>
                        <a:prstClr val="white">
                          <a:lumMod val="65000"/>
                        </a:prstClr>
                      </a:solidFill>
                      <a:prstDash val="solid"/>
                      <a:round/>
                      <a:headEnd type="none" w="med" len="med"/>
                      <a:tailEnd type="none" w="med" len="med"/>
                    </a:lnB>
                    <a:solidFill>
                      <a:srgbClr val="50158B"/>
                    </a:solidFill>
                  </a:tcPr>
                </a:tc>
                <a:tc>
                  <a:txBody>
                    <a:bodyPr/>
                    <a:lstStyle/>
                    <a:p>
                      <a:pPr algn="ctr"/>
                      <a:r>
                        <a:rPr lang="en-US" sz="1600" dirty="0" smtClean="0">
                          <a:solidFill>
                            <a:schemeClr val="bg1"/>
                          </a:solidFill>
                        </a:rPr>
                        <a:t>Research Abroad</a:t>
                      </a:r>
                      <a:endParaRPr lang="en-US" sz="1600" dirty="0">
                        <a:solidFill>
                          <a:schemeClr val="bg1"/>
                        </a:solidFill>
                      </a:endParaRPr>
                    </a:p>
                  </a:txBody>
                  <a:tcPr anchor="ctr">
                    <a:lnB w="3175" cap="flat" cmpd="sng" algn="ctr">
                      <a:solidFill>
                        <a:prstClr val="white">
                          <a:lumMod val="65000"/>
                        </a:prstClr>
                      </a:solidFill>
                      <a:prstDash val="solid"/>
                      <a:round/>
                      <a:headEnd type="none" w="med" len="med"/>
                      <a:tailEnd type="none" w="med" len="med"/>
                    </a:lnB>
                    <a:solidFill>
                      <a:srgbClr val="50158B"/>
                    </a:solidFill>
                  </a:tcPr>
                </a:tc>
                <a:tc>
                  <a:txBody>
                    <a:bodyPr/>
                    <a:lstStyle/>
                    <a:p>
                      <a:pPr algn="ctr"/>
                      <a:r>
                        <a:rPr lang="en-US" sz="1600" dirty="0" smtClean="0">
                          <a:solidFill>
                            <a:schemeClr val="bg1"/>
                          </a:solidFill>
                        </a:rPr>
                        <a:t>International Internships</a:t>
                      </a:r>
                      <a:endParaRPr lang="en-US" sz="1600" dirty="0">
                        <a:solidFill>
                          <a:schemeClr val="bg1"/>
                        </a:solidFill>
                      </a:endParaRPr>
                    </a:p>
                  </a:txBody>
                  <a:tcPr anchor="ctr">
                    <a:lnB w="3175" cap="flat" cmpd="sng" algn="ctr">
                      <a:solidFill>
                        <a:prstClr val="white">
                          <a:lumMod val="65000"/>
                        </a:prstClr>
                      </a:solidFill>
                      <a:prstDash val="solid"/>
                      <a:round/>
                      <a:headEnd type="none" w="med" len="med"/>
                      <a:tailEnd type="none" w="med" len="med"/>
                    </a:lnB>
                    <a:solidFill>
                      <a:srgbClr val="50158B"/>
                    </a:solidFill>
                  </a:tcPr>
                </a:tc>
                <a:tc>
                  <a:txBody>
                    <a:bodyPr/>
                    <a:lstStyle/>
                    <a:p>
                      <a:pPr algn="ctr"/>
                      <a:r>
                        <a:rPr lang="en-US" sz="1600" dirty="0" smtClean="0">
                          <a:solidFill>
                            <a:schemeClr val="bg1"/>
                          </a:solidFill>
                        </a:rPr>
                        <a:t>Global Seminars</a:t>
                      </a:r>
                    </a:p>
                  </a:txBody>
                  <a:tcPr anchor="ctr">
                    <a:lnB w="3175" cap="flat" cmpd="sng" algn="ctr">
                      <a:solidFill>
                        <a:prstClr val="white">
                          <a:lumMod val="65000"/>
                        </a:prstClr>
                      </a:solidFill>
                      <a:prstDash val="solid"/>
                      <a:round/>
                      <a:headEnd type="none" w="med" len="med"/>
                      <a:tailEnd type="none" w="med" len="med"/>
                    </a:lnB>
                    <a:solidFill>
                      <a:srgbClr val="50158B"/>
                    </a:solidFill>
                  </a:tcPr>
                </a:tc>
              </a:tr>
              <a:tr h="1269940">
                <a:tc>
                  <a:txBody>
                    <a:bodyPr/>
                    <a:lstStyle/>
                    <a:p>
                      <a:pPr algn="ctr"/>
                      <a:r>
                        <a:rPr lang="en-US" sz="1600" b="1" dirty="0" smtClean="0">
                          <a:solidFill>
                            <a:schemeClr val="tx1">
                              <a:lumMod val="65000"/>
                              <a:lumOff val="35000"/>
                            </a:schemeClr>
                          </a:solidFill>
                        </a:rPr>
                        <a:t>What</a:t>
                      </a:r>
                    </a:p>
                    <a:p>
                      <a:pPr algn="ctr"/>
                      <a:endParaRPr lang="en-US" sz="1600" b="1" dirty="0">
                        <a:solidFill>
                          <a:schemeClr val="tx1">
                            <a:lumMod val="65000"/>
                            <a:lumOff val="35000"/>
                          </a:schemeClr>
                        </a:solidFill>
                      </a:endParaRPr>
                    </a:p>
                  </a:txBody>
                  <a:tcPr>
                    <a:lnL w="12700" cmpd="sng">
                      <a:noFill/>
                    </a:lnL>
                    <a:lnR w="3175" cap="flat" cmpd="sng" algn="ctr">
                      <a:solidFill>
                        <a:prstClr val="white">
                          <a:lumMod val="65000"/>
                        </a:prstClr>
                      </a:solid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rgbClr val="EEECE1"/>
                          </a:solidFill>
                        </a:rPr>
                        <a:t>Study at another</a:t>
                      </a:r>
                      <a:r>
                        <a:rPr lang="en-US" sz="1200" baseline="0" dirty="0" smtClean="0">
                          <a:solidFill>
                            <a:srgbClr val="EEECE1"/>
                          </a:solidFill>
                        </a:rPr>
                        <a:t> school in the world. </a:t>
                      </a:r>
                    </a:p>
                    <a:p>
                      <a:endParaRPr lang="en-US" sz="1200" baseline="0" dirty="0" smtClean="0">
                        <a:solidFill>
                          <a:srgbClr val="EEECE1"/>
                        </a:solidFill>
                      </a:endParaRPr>
                    </a:p>
                    <a:p>
                      <a:r>
                        <a:rPr lang="en-US" sz="1200" baseline="0" dirty="0" smtClean="0">
                          <a:solidFill>
                            <a:srgbClr val="EEECE1"/>
                          </a:solidFill>
                        </a:rPr>
                        <a:t>Transfer credits back</a:t>
                      </a:r>
                      <a:endParaRPr lang="en-US" sz="1200" dirty="0">
                        <a:solidFill>
                          <a:srgbClr val="EEECE1"/>
                        </a:solidFill>
                      </a:endParaRPr>
                    </a:p>
                  </a:txBody>
                  <a:tcPr>
                    <a:lnL w="3175" cap="flat" cmpd="sng" algn="ctr">
                      <a:solidFill>
                        <a:prstClr val="white">
                          <a:lumMod val="65000"/>
                        </a:prstClr>
                      </a:solidFill>
                      <a:prstDash val="solid"/>
                      <a:round/>
                      <a:headEnd type="none" w="med" len="med"/>
                      <a:tailEnd type="none" w="med" len="med"/>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EEECE1"/>
                          </a:solidFill>
                        </a:rPr>
                        <a:t>Study at another</a:t>
                      </a:r>
                      <a:r>
                        <a:rPr lang="en-US" sz="1200" baseline="0" dirty="0" smtClean="0">
                          <a:solidFill>
                            <a:srgbClr val="EEECE1"/>
                          </a:solidFill>
                        </a:rPr>
                        <a:t> school in the world.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solidFill>
                          <a:srgbClr val="EEECE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solidFill>
                            <a:srgbClr val="EEECE1"/>
                          </a:solidFill>
                        </a:rPr>
                        <a:t>Transfer credits back.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solidFill>
                          <a:srgbClr val="EEECE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solidFill>
                            <a:srgbClr val="EEECE1"/>
                          </a:solidFill>
                        </a:rPr>
                        <a:t>Often a set of courses as part of a program</a:t>
                      </a:r>
                      <a:endParaRPr lang="en-US" sz="1200" dirty="0" smtClean="0">
                        <a:solidFill>
                          <a:srgbClr val="EEECE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chemeClr val="tx1"/>
                          </a:solidFill>
                        </a:rPr>
                        <a:t>Self-directed</a:t>
                      </a:r>
                      <a:r>
                        <a:rPr lang="en-US" sz="1200" baseline="0" dirty="0" smtClean="0">
                          <a:solidFill>
                            <a:schemeClr val="tx1"/>
                          </a:solidFill>
                        </a:rPr>
                        <a:t> or structured programs based on area of study</a:t>
                      </a:r>
                      <a:endParaRPr lang="en-US" sz="1200" dirty="0">
                        <a:solidFill>
                          <a:schemeClr val="tx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1200" dirty="0" smtClean="0">
                          <a:solidFill>
                            <a:srgbClr val="EEECE1"/>
                          </a:solidFill>
                        </a:rPr>
                        <a:t>Work</a:t>
                      </a:r>
                      <a:r>
                        <a:rPr lang="en-US" sz="1200" baseline="0" dirty="0" smtClean="0">
                          <a:solidFill>
                            <a:srgbClr val="EEECE1"/>
                          </a:solidFill>
                        </a:rPr>
                        <a:t> experience placements with organizations and universities around the world</a:t>
                      </a:r>
                      <a:endParaRPr lang="en-US" sz="1200" dirty="0">
                        <a:solidFill>
                          <a:srgbClr val="EEECE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rgbClr val="EEECE1"/>
                          </a:solidFill>
                        </a:rPr>
                        <a:t>A UBC course</a:t>
                      </a:r>
                      <a:r>
                        <a:rPr lang="en-US" sz="1200" baseline="0" dirty="0" smtClean="0">
                          <a:solidFill>
                            <a:srgbClr val="EEECE1"/>
                          </a:solidFill>
                        </a:rPr>
                        <a:t> taught by a UBC prof in a location that highlights the content. </a:t>
                      </a:r>
                    </a:p>
                    <a:p>
                      <a:endParaRPr lang="en-US" sz="1200" baseline="0" dirty="0" smtClean="0">
                        <a:solidFill>
                          <a:srgbClr val="EEECE1"/>
                        </a:solidFill>
                      </a:endParaRPr>
                    </a:p>
                    <a:p>
                      <a:r>
                        <a:rPr lang="en-US" sz="1200" baseline="0" dirty="0" smtClean="0">
                          <a:solidFill>
                            <a:srgbClr val="EEECE1"/>
                          </a:solidFill>
                        </a:rPr>
                        <a:t>Get UBC credit</a:t>
                      </a:r>
                      <a:endParaRPr lang="en-US" sz="1200" dirty="0">
                        <a:solidFill>
                          <a:srgbClr val="EEECE1"/>
                        </a:solidFill>
                      </a:endParaRPr>
                    </a:p>
                  </a:txBody>
                  <a:tcPr>
                    <a:lnL w="12700" cmpd="sng">
                      <a:noFill/>
                    </a:lnL>
                    <a:lnR w="12700" cap="flat" cmpd="sng" algn="ctr">
                      <a:no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r h="1098925">
                <a:tc>
                  <a:txBody>
                    <a:bodyPr/>
                    <a:lstStyle/>
                    <a:p>
                      <a:pPr algn="ctr"/>
                      <a:r>
                        <a:rPr lang="en-US" sz="1600" b="1" dirty="0" smtClean="0">
                          <a:solidFill>
                            <a:schemeClr val="tx1">
                              <a:lumMod val="65000"/>
                              <a:lumOff val="35000"/>
                            </a:schemeClr>
                          </a:solidFill>
                        </a:rPr>
                        <a:t>Timing</a:t>
                      </a:r>
                    </a:p>
                    <a:p>
                      <a:pPr algn="ctr"/>
                      <a:endParaRPr lang="en-US" sz="1600" b="1" dirty="0" smtClean="0">
                        <a:solidFill>
                          <a:schemeClr val="tx1">
                            <a:lumMod val="65000"/>
                            <a:lumOff val="35000"/>
                          </a:schemeClr>
                        </a:solidFill>
                      </a:endParaRPr>
                    </a:p>
                  </a:txBody>
                  <a:tcPr>
                    <a:lnL w="12700" cmpd="sng">
                      <a:noFill/>
                    </a:lnL>
                    <a:lnR w="3175" cap="flat" cmpd="sng" algn="ctr">
                      <a:solidFill>
                        <a:prstClr val="white">
                          <a:lumMod val="65000"/>
                        </a:prstClr>
                      </a:solid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rgbClr val="EEECE1"/>
                          </a:solidFill>
                        </a:rPr>
                        <a:t>1</a:t>
                      </a:r>
                      <a:r>
                        <a:rPr lang="en-US" sz="1200" baseline="0" dirty="0" smtClean="0">
                          <a:solidFill>
                            <a:srgbClr val="EEECE1"/>
                          </a:solidFill>
                        </a:rPr>
                        <a:t> term, 2 terms or summer options</a:t>
                      </a:r>
                      <a:endParaRPr lang="en-US" sz="1200" dirty="0">
                        <a:solidFill>
                          <a:srgbClr val="EEECE1"/>
                        </a:solidFill>
                      </a:endParaRPr>
                    </a:p>
                  </a:txBody>
                  <a:tcPr>
                    <a:lnL w="3175" cap="flat" cmpd="sng" algn="ctr">
                      <a:solidFill>
                        <a:prstClr val="white">
                          <a:lumMod val="65000"/>
                        </a:prstClr>
                      </a:solidFill>
                      <a:prstDash val="solid"/>
                      <a:round/>
                      <a:headEnd type="none" w="med" len="med"/>
                      <a:tailEnd type="none" w="med" len="med"/>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1200" baseline="0" dirty="0" smtClean="0">
                          <a:solidFill>
                            <a:srgbClr val="EEECE1"/>
                          </a:solidFill>
                        </a:rPr>
                        <a:t>Lots of summer options, and 1 and/or 2 terms </a:t>
                      </a:r>
                      <a:endParaRPr lang="en-US" sz="1200" dirty="0">
                        <a:solidFill>
                          <a:srgbClr val="EEECE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chemeClr val="tx1"/>
                          </a:solidFill>
                        </a:rPr>
                        <a:t>1</a:t>
                      </a:r>
                      <a:r>
                        <a:rPr lang="en-US" sz="1200" baseline="0" dirty="0" smtClean="0">
                          <a:solidFill>
                            <a:schemeClr val="tx1"/>
                          </a:solidFill>
                        </a:rPr>
                        <a:t> term, 2 terms or summer options</a:t>
                      </a:r>
                      <a:endParaRPr lang="en-US" sz="1200" dirty="0">
                        <a:solidFill>
                          <a:schemeClr val="tx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1200" dirty="0" smtClean="0">
                          <a:solidFill>
                            <a:srgbClr val="EEECE1"/>
                          </a:solidFill>
                        </a:rPr>
                        <a:t>Summer</a:t>
                      </a:r>
                      <a:endParaRPr lang="en-US" sz="1200" dirty="0">
                        <a:solidFill>
                          <a:srgbClr val="EEECE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rgbClr val="EEECE1"/>
                          </a:solidFill>
                        </a:rPr>
                        <a:t>Mostly</a:t>
                      </a:r>
                      <a:r>
                        <a:rPr lang="en-US" sz="1200" baseline="0" dirty="0" smtClean="0">
                          <a:solidFill>
                            <a:srgbClr val="EEECE1"/>
                          </a:solidFill>
                        </a:rPr>
                        <a:t> seminars run in the summer</a:t>
                      </a:r>
                      <a:endParaRPr lang="en-US" sz="1200" dirty="0">
                        <a:solidFill>
                          <a:srgbClr val="EEECE1"/>
                        </a:solidFill>
                      </a:endParaRPr>
                    </a:p>
                  </a:txBody>
                  <a:tcPr>
                    <a:lnL w="12700" cmpd="sng">
                      <a:noFill/>
                    </a:lnL>
                    <a:lnR w="12700" cap="flat" cmpd="sng" algn="ctr">
                      <a:no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r h="1108398">
                <a:tc>
                  <a:txBody>
                    <a:bodyPr/>
                    <a:lstStyle/>
                    <a:p>
                      <a:pPr algn="ctr"/>
                      <a:r>
                        <a:rPr lang="en-US" sz="1600" b="1" dirty="0" smtClean="0">
                          <a:solidFill>
                            <a:schemeClr val="tx1">
                              <a:lumMod val="65000"/>
                              <a:lumOff val="35000"/>
                            </a:schemeClr>
                          </a:solidFill>
                        </a:rPr>
                        <a:t>Costs</a:t>
                      </a:r>
                      <a:endParaRPr lang="en-US" sz="1600" b="1" dirty="0">
                        <a:solidFill>
                          <a:schemeClr val="tx1">
                            <a:lumMod val="65000"/>
                            <a:lumOff val="35000"/>
                          </a:schemeClr>
                        </a:solidFill>
                      </a:endParaRPr>
                    </a:p>
                  </a:txBody>
                  <a:tcPr>
                    <a:lnL w="12700" cmpd="sng">
                      <a:noFill/>
                    </a:lnL>
                    <a:lnR w="3175" cap="flat" cmpd="sng" algn="ctr">
                      <a:solidFill>
                        <a:prstClr val="white">
                          <a:lumMod val="65000"/>
                        </a:prstClr>
                      </a:solid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rgbClr val="EEECE1"/>
                          </a:solidFill>
                        </a:rPr>
                        <a:t>You pay UBC tuition rates</a:t>
                      </a:r>
                      <a:r>
                        <a:rPr lang="en-US" sz="1200" baseline="0" dirty="0" smtClean="0">
                          <a:solidFill>
                            <a:srgbClr val="EEECE1"/>
                          </a:solidFill>
                        </a:rPr>
                        <a:t> for a full course load</a:t>
                      </a:r>
                      <a:endParaRPr lang="en-US" sz="1200" dirty="0">
                        <a:solidFill>
                          <a:srgbClr val="EEECE1"/>
                        </a:solidFill>
                      </a:endParaRPr>
                    </a:p>
                  </a:txBody>
                  <a:tcPr>
                    <a:lnL w="3175" cap="flat" cmpd="sng" algn="ctr">
                      <a:solidFill>
                        <a:prstClr val="white">
                          <a:lumMod val="65000"/>
                        </a:prstClr>
                      </a:solidFill>
                      <a:prstDash val="solid"/>
                      <a:round/>
                      <a:headEnd type="none" w="med" len="med"/>
                      <a:tailEnd type="none" w="med" len="med"/>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1200" dirty="0" smtClean="0">
                          <a:solidFill>
                            <a:srgbClr val="EEECE1"/>
                          </a:solidFill>
                        </a:rPr>
                        <a:t>You pay fees and tuition</a:t>
                      </a:r>
                      <a:r>
                        <a:rPr lang="en-US" sz="1200" baseline="0" dirty="0" smtClean="0">
                          <a:solidFill>
                            <a:srgbClr val="EEECE1"/>
                          </a:solidFill>
                        </a:rPr>
                        <a:t> to the partner university</a:t>
                      </a:r>
                      <a:endParaRPr lang="en-US" sz="1200" dirty="0">
                        <a:solidFill>
                          <a:srgbClr val="EEECE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dirty="0" smtClean="0">
                          <a:solidFill>
                            <a:schemeClr val="tx1"/>
                          </a:solidFill>
                        </a:rPr>
                        <a:t>You</a:t>
                      </a:r>
                      <a:r>
                        <a:rPr lang="en-US" sz="1200" baseline="0" dirty="0" smtClean="0">
                          <a:solidFill>
                            <a:schemeClr val="tx1"/>
                          </a:solidFill>
                        </a:rPr>
                        <a:t> pay fees directly to the partner university</a:t>
                      </a:r>
                      <a:endParaRPr lang="en-US" sz="1200" dirty="0">
                        <a:solidFill>
                          <a:schemeClr val="tx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EEECE1"/>
                          </a:solidFill>
                        </a:rPr>
                        <a:t>Costs</a:t>
                      </a:r>
                      <a:r>
                        <a:rPr lang="en-US" sz="1200" baseline="0" dirty="0" smtClean="0">
                          <a:solidFill>
                            <a:srgbClr val="EEECE1"/>
                          </a:solidFill>
                        </a:rPr>
                        <a:t> vary. Depends on location, and whether housing is included</a:t>
                      </a:r>
                      <a:endParaRPr lang="en-US" sz="1200" dirty="0">
                        <a:solidFill>
                          <a:srgbClr val="EEECE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rgbClr val="EEECE1"/>
                          </a:solidFill>
                        </a:rPr>
                        <a:t>You pay</a:t>
                      </a:r>
                      <a:r>
                        <a:rPr lang="en-US" sz="1200" baseline="0" dirty="0" smtClean="0">
                          <a:solidFill>
                            <a:srgbClr val="EEECE1"/>
                          </a:solidFill>
                        </a:rPr>
                        <a:t> program fees to UBC. Varies between programs, check what they include and exclude</a:t>
                      </a:r>
                      <a:endParaRPr lang="en-US" sz="1200" dirty="0">
                        <a:solidFill>
                          <a:srgbClr val="EEECE1"/>
                        </a:solidFill>
                      </a:endParaRPr>
                    </a:p>
                  </a:txBody>
                  <a:tcPr>
                    <a:lnL w="12700" cmpd="sng">
                      <a:noFill/>
                    </a:lnL>
                    <a:lnR w="12700" cap="flat" cmpd="sng" algn="ctr">
                      <a:no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r h="1077525">
                <a:tc>
                  <a:txBody>
                    <a:bodyPr/>
                    <a:lstStyle/>
                    <a:p>
                      <a:pPr algn="ctr"/>
                      <a:r>
                        <a:rPr lang="en-US" sz="1600" b="1" dirty="0" smtClean="0">
                          <a:solidFill>
                            <a:schemeClr val="tx1">
                              <a:lumMod val="65000"/>
                              <a:lumOff val="35000"/>
                            </a:schemeClr>
                          </a:solidFill>
                        </a:rPr>
                        <a:t>Awards</a:t>
                      </a:r>
                      <a:endParaRPr lang="en-US" sz="1600" b="1" dirty="0">
                        <a:solidFill>
                          <a:schemeClr val="tx1">
                            <a:lumMod val="65000"/>
                            <a:lumOff val="35000"/>
                          </a:schemeClr>
                        </a:solidFill>
                      </a:endParaRPr>
                    </a:p>
                  </a:txBody>
                  <a:tcPr>
                    <a:lnL w="12700" cmpd="sng">
                      <a:noFill/>
                    </a:lnL>
                    <a:lnR w="3175" cap="flat" cmpd="sng" algn="ctr">
                      <a:solidFill>
                        <a:prstClr val="white">
                          <a:lumMod val="65000"/>
                        </a:prstClr>
                      </a:solid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rgbClr val="EEECE1"/>
                          </a:solidFill>
                        </a:rPr>
                        <a:t>Automatically considered for the Go Global award. Eligible</a:t>
                      </a:r>
                      <a:r>
                        <a:rPr lang="en-US" sz="1200" baseline="0" dirty="0" smtClean="0">
                          <a:solidFill>
                            <a:srgbClr val="EEECE1"/>
                          </a:solidFill>
                        </a:rPr>
                        <a:t> to apply for other awards.</a:t>
                      </a:r>
                      <a:endParaRPr lang="en-US" sz="1200" dirty="0">
                        <a:solidFill>
                          <a:srgbClr val="EEECE1"/>
                        </a:solidFill>
                      </a:endParaRPr>
                    </a:p>
                  </a:txBody>
                  <a:tcPr>
                    <a:lnL w="3175" cap="flat" cmpd="sng" algn="ctr">
                      <a:solidFill>
                        <a:prstClr val="white">
                          <a:lumMod val="65000"/>
                        </a:prstClr>
                      </a:solidFill>
                      <a:prstDash val="solid"/>
                      <a:round/>
                      <a:headEnd type="none" w="med" len="med"/>
                      <a:tailEnd type="none" w="med" len="med"/>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EEECE1"/>
                          </a:solidFill>
                        </a:rPr>
                        <a:t>Automatically considered for the Go Global award. Eligible</a:t>
                      </a:r>
                      <a:r>
                        <a:rPr lang="en-US" sz="1200" baseline="0" dirty="0" smtClean="0">
                          <a:solidFill>
                            <a:srgbClr val="EEECE1"/>
                          </a:solidFill>
                        </a:rPr>
                        <a:t> to apply for other awards.</a:t>
                      </a:r>
                      <a:endParaRPr lang="en-US" sz="1200" dirty="0" smtClean="0">
                        <a:solidFill>
                          <a:srgbClr val="EEECE1"/>
                        </a:solidFill>
                      </a:endParaRPr>
                    </a:p>
                    <a:p>
                      <a:endParaRPr lang="en-US" sz="1200" dirty="0">
                        <a:solidFill>
                          <a:srgbClr val="EEECE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Automatically considered for the Go Global award. Eligible</a:t>
                      </a:r>
                      <a:r>
                        <a:rPr lang="en-US" sz="1200" baseline="0" dirty="0" smtClean="0">
                          <a:solidFill>
                            <a:schemeClr val="tx1"/>
                          </a:solidFill>
                        </a:rPr>
                        <a:t> to apply for other awards.</a:t>
                      </a:r>
                      <a:endParaRPr lang="en-US" sz="1200" dirty="0" smtClean="0">
                        <a:solidFill>
                          <a:schemeClr val="tx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EEECE1"/>
                          </a:solidFill>
                        </a:rPr>
                        <a:t>Automatically considered for the Go Global award. Eligible</a:t>
                      </a:r>
                      <a:r>
                        <a:rPr lang="en-US" sz="1200" baseline="0" dirty="0" smtClean="0">
                          <a:solidFill>
                            <a:srgbClr val="EEECE1"/>
                          </a:solidFill>
                        </a:rPr>
                        <a:t> to apply for other awards.</a:t>
                      </a:r>
                      <a:endParaRPr lang="en-US" sz="1200" dirty="0" smtClean="0">
                        <a:solidFill>
                          <a:srgbClr val="EEECE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EEECE1"/>
                          </a:solidFill>
                        </a:rPr>
                        <a:t>Automatically considered for the Go Global award. Eligible</a:t>
                      </a:r>
                      <a:r>
                        <a:rPr lang="en-US" sz="1200" baseline="0" dirty="0" smtClean="0">
                          <a:solidFill>
                            <a:srgbClr val="EEECE1"/>
                          </a:solidFill>
                        </a:rPr>
                        <a:t> to apply for other awards.</a:t>
                      </a:r>
                      <a:endParaRPr lang="en-US" sz="1200" dirty="0" smtClean="0">
                        <a:solidFill>
                          <a:srgbClr val="EEECE1"/>
                        </a:solidFill>
                      </a:endParaRPr>
                    </a:p>
                  </a:txBody>
                  <a:tcPr>
                    <a:lnL w="12700" cmpd="sng">
                      <a:noFill/>
                    </a:lnL>
                    <a:lnR w="12700" cap="flat" cmpd="sng" algn="ctr">
                      <a:no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bl>
          </a:graphicData>
        </a:graphic>
      </p:graphicFrame>
    </p:spTree>
    <p:extLst>
      <p:ext uri="{BB962C8B-B14F-4D97-AF65-F5344CB8AC3E}">
        <p14:creationId xmlns:p14="http://schemas.microsoft.com/office/powerpoint/2010/main" val="4448206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33030106"/>
              </p:ext>
            </p:extLst>
          </p:nvPr>
        </p:nvGraphicFramePr>
        <p:xfrm>
          <a:off x="359216" y="434336"/>
          <a:ext cx="8338968" cy="5577590"/>
        </p:xfrm>
        <a:graphic>
          <a:graphicData uri="http://schemas.openxmlformats.org/drawingml/2006/table">
            <a:tbl>
              <a:tblPr firstRow="1" bandRow="1">
                <a:tableStyleId>{5C22544A-7EE6-4342-B048-85BDC9FD1C3A}</a:tableStyleId>
              </a:tblPr>
              <a:tblGrid>
                <a:gridCol w="987685"/>
                <a:gridCol w="1523299"/>
                <a:gridCol w="1594356"/>
                <a:gridCol w="1347064"/>
                <a:gridCol w="1308576"/>
                <a:gridCol w="1577988"/>
              </a:tblGrid>
              <a:tr h="809947">
                <a:tc>
                  <a:txBody>
                    <a:bodyPr/>
                    <a:lstStyle/>
                    <a:p>
                      <a:pPr algn="ctr"/>
                      <a:endParaRPr lang="en-US" dirty="0">
                        <a:solidFill>
                          <a:schemeClr val="bg1"/>
                        </a:solidFill>
                      </a:endParaRPr>
                    </a:p>
                  </a:txBody>
                  <a:tcPr>
                    <a:lnL w="12700" cmpd="sng">
                      <a:noFill/>
                    </a:lnL>
                    <a:lnR w="3175" cap="flat" cmpd="sng" algn="ctr">
                      <a:solidFill>
                        <a:prstClr val="white">
                          <a:lumMod val="65000"/>
                        </a:prstClr>
                      </a:solidFill>
                      <a:prstDash val="solid"/>
                      <a:round/>
                      <a:headEnd type="none" w="med" len="med"/>
                      <a:tailEnd type="none" w="med" len="med"/>
                    </a:lnR>
                    <a:lnT w="12700" cmpd="sng">
                      <a:noFill/>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smtClean="0">
                          <a:solidFill>
                            <a:schemeClr val="bg1"/>
                          </a:solidFill>
                        </a:rPr>
                        <a:t>Exchange</a:t>
                      </a:r>
                      <a:endParaRPr lang="en-US" sz="1600" dirty="0">
                        <a:solidFill>
                          <a:schemeClr val="bg1"/>
                        </a:solidFill>
                      </a:endParaRPr>
                    </a:p>
                  </a:txBody>
                  <a:tcPr anchor="ctr">
                    <a:lnL w="3175" cap="flat" cmpd="sng" algn="ctr">
                      <a:solidFill>
                        <a:prstClr val="white">
                          <a:lumMod val="65000"/>
                        </a:prstClr>
                      </a:solidFill>
                      <a:prstDash val="solid"/>
                      <a:round/>
                      <a:headEnd type="none" w="med" len="med"/>
                      <a:tailEnd type="none" w="med" len="med"/>
                    </a:lnL>
                    <a:lnB w="3175" cap="flat" cmpd="sng" algn="ctr">
                      <a:solidFill>
                        <a:prstClr val="white">
                          <a:lumMod val="65000"/>
                        </a:prstClr>
                      </a:solidFill>
                      <a:prstDash val="solid"/>
                      <a:round/>
                      <a:headEnd type="none" w="med" len="med"/>
                      <a:tailEnd type="none" w="med" len="med"/>
                    </a:lnB>
                    <a:solidFill>
                      <a:srgbClr val="50158B"/>
                    </a:solidFill>
                  </a:tcPr>
                </a:tc>
                <a:tc>
                  <a:txBody>
                    <a:bodyPr/>
                    <a:lstStyle/>
                    <a:p>
                      <a:pPr algn="ctr"/>
                      <a:r>
                        <a:rPr lang="en-US" sz="1600" dirty="0" smtClean="0">
                          <a:solidFill>
                            <a:schemeClr val="bg1"/>
                          </a:solidFill>
                        </a:rPr>
                        <a:t>Study Abroad</a:t>
                      </a:r>
                      <a:endParaRPr lang="en-US" sz="1600" dirty="0">
                        <a:solidFill>
                          <a:schemeClr val="bg1"/>
                        </a:solidFill>
                      </a:endParaRPr>
                    </a:p>
                  </a:txBody>
                  <a:tcPr anchor="ctr">
                    <a:lnB w="3175" cap="flat" cmpd="sng" algn="ctr">
                      <a:solidFill>
                        <a:prstClr val="white">
                          <a:lumMod val="65000"/>
                        </a:prstClr>
                      </a:solidFill>
                      <a:prstDash val="solid"/>
                      <a:round/>
                      <a:headEnd type="none" w="med" len="med"/>
                      <a:tailEnd type="none" w="med" len="med"/>
                    </a:lnB>
                    <a:solidFill>
                      <a:srgbClr val="50158B"/>
                    </a:solidFill>
                  </a:tcPr>
                </a:tc>
                <a:tc>
                  <a:txBody>
                    <a:bodyPr/>
                    <a:lstStyle/>
                    <a:p>
                      <a:pPr algn="ctr"/>
                      <a:r>
                        <a:rPr lang="en-US" sz="1600" dirty="0" smtClean="0">
                          <a:solidFill>
                            <a:schemeClr val="bg1"/>
                          </a:solidFill>
                        </a:rPr>
                        <a:t>Research Abroad</a:t>
                      </a:r>
                      <a:endParaRPr lang="en-US" sz="1600" dirty="0">
                        <a:solidFill>
                          <a:schemeClr val="bg1"/>
                        </a:solidFill>
                      </a:endParaRPr>
                    </a:p>
                  </a:txBody>
                  <a:tcPr anchor="ctr">
                    <a:lnB w="3175" cap="flat" cmpd="sng" algn="ctr">
                      <a:solidFill>
                        <a:prstClr val="white">
                          <a:lumMod val="65000"/>
                        </a:prstClr>
                      </a:solidFill>
                      <a:prstDash val="solid"/>
                      <a:round/>
                      <a:headEnd type="none" w="med" len="med"/>
                      <a:tailEnd type="none" w="med" len="med"/>
                    </a:lnB>
                    <a:solidFill>
                      <a:srgbClr val="50158B"/>
                    </a:solidFill>
                  </a:tcPr>
                </a:tc>
                <a:tc>
                  <a:txBody>
                    <a:bodyPr/>
                    <a:lstStyle/>
                    <a:p>
                      <a:pPr algn="ctr"/>
                      <a:r>
                        <a:rPr lang="en-US" sz="1600" dirty="0" smtClean="0">
                          <a:solidFill>
                            <a:schemeClr val="bg1"/>
                          </a:solidFill>
                        </a:rPr>
                        <a:t>International Internships</a:t>
                      </a:r>
                      <a:endParaRPr lang="en-US" sz="1600" dirty="0">
                        <a:solidFill>
                          <a:schemeClr val="bg1"/>
                        </a:solidFill>
                      </a:endParaRPr>
                    </a:p>
                  </a:txBody>
                  <a:tcPr anchor="ctr">
                    <a:lnB w="3175" cap="flat" cmpd="sng" algn="ctr">
                      <a:solidFill>
                        <a:prstClr val="white">
                          <a:lumMod val="65000"/>
                        </a:prstClr>
                      </a:solidFill>
                      <a:prstDash val="solid"/>
                      <a:round/>
                      <a:headEnd type="none" w="med" len="med"/>
                      <a:tailEnd type="none" w="med" len="med"/>
                    </a:lnB>
                    <a:solidFill>
                      <a:srgbClr val="50158B"/>
                    </a:solidFill>
                  </a:tcPr>
                </a:tc>
                <a:tc>
                  <a:txBody>
                    <a:bodyPr/>
                    <a:lstStyle/>
                    <a:p>
                      <a:pPr algn="ctr"/>
                      <a:r>
                        <a:rPr lang="en-US" sz="1600" dirty="0" smtClean="0">
                          <a:solidFill>
                            <a:schemeClr val="bg1"/>
                          </a:solidFill>
                        </a:rPr>
                        <a:t>Global Seminars</a:t>
                      </a:r>
                    </a:p>
                  </a:txBody>
                  <a:tcPr anchor="ctr">
                    <a:lnB w="3175" cap="flat" cmpd="sng" algn="ctr">
                      <a:solidFill>
                        <a:prstClr val="white">
                          <a:lumMod val="65000"/>
                        </a:prstClr>
                      </a:solidFill>
                      <a:prstDash val="solid"/>
                      <a:round/>
                      <a:headEnd type="none" w="med" len="med"/>
                      <a:tailEnd type="none" w="med" len="med"/>
                    </a:lnB>
                    <a:solidFill>
                      <a:srgbClr val="50158B"/>
                    </a:solidFill>
                  </a:tcPr>
                </a:tc>
              </a:tr>
              <a:tr h="1269940">
                <a:tc>
                  <a:txBody>
                    <a:bodyPr/>
                    <a:lstStyle/>
                    <a:p>
                      <a:pPr algn="ctr"/>
                      <a:r>
                        <a:rPr lang="en-US" sz="1600" b="1" dirty="0" smtClean="0">
                          <a:solidFill>
                            <a:schemeClr val="tx1">
                              <a:lumMod val="65000"/>
                              <a:lumOff val="35000"/>
                            </a:schemeClr>
                          </a:solidFill>
                        </a:rPr>
                        <a:t>What</a:t>
                      </a:r>
                    </a:p>
                    <a:p>
                      <a:pPr algn="ctr"/>
                      <a:endParaRPr lang="en-US" sz="1600" b="1" dirty="0">
                        <a:solidFill>
                          <a:schemeClr val="tx1">
                            <a:lumMod val="65000"/>
                            <a:lumOff val="35000"/>
                          </a:schemeClr>
                        </a:solidFill>
                      </a:endParaRPr>
                    </a:p>
                  </a:txBody>
                  <a:tcPr>
                    <a:lnL w="12700" cmpd="sng">
                      <a:noFill/>
                    </a:lnL>
                    <a:lnR w="3175" cap="flat" cmpd="sng" algn="ctr">
                      <a:solidFill>
                        <a:prstClr val="white">
                          <a:lumMod val="65000"/>
                        </a:prstClr>
                      </a:solid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rgbClr val="EEECE1"/>
                          </a:solidFill>
                        </a:rPr>
                        <a:t>Study at another</a:t>
                      </a:r>
                      <a:r>
                        <a:rPr lang="en-US" sz="1200" baseline="0" dirty="0" smtClean="0">
                          <a:solidFill>
                            <a:srgbClr val="EEECE1"/>
                          </a:solidFill>
                        </a:rPr>
                        <a:t> school in the world. </a:t>
                      </a:r>
                    </a:p>
                    <a:p>
                      <a:endParaRPr lang="en-US" sz="1200" baseline="0" dirty="0" smtClean="0">
                        <a:solidFill>
                          <a:srgbClr val="EEECE1"/>
                        </a:solidFill>
                      </a:endParaRPr>
                    </a:p>
                    <a:p>
                      <a:r>
                        <a:rPr lang="en-US" sz="1200" baseline="0" dirty="0" smtClean="0">
                          <a:solidFill>
                            <a:srgbClr val="EEECE1"/>
                          </a:solidFill>
                        </a:rPr>
                        <a:t>Transfer credits back</a:t>
                      </a:r>
                      <a:endParaRPr lang="en-US" sz="1200" dirty="0">
                        <a:solidFill>
                          <a:srgbClr val="EEECE1"/>
                        </a:solidFill>
                      </a:endParaRPr>
                    </a:p>
                  </a:txBody>
                  <a:tcPr>
                    <a:lnL w="3175" cap="flat" cmpd="sng" algn="ctr">
                      <a:solidFill>
                        <a:prstClr val="white">
                          <a:lumMod val="65000"/>
                        </a:prstClr>
                      </a:solidFill>
                      <a:prstDash val="solid"/>
                      <a:round/>
                      <a:headEnd type="none" w="med" len="med"/>
                      <a:tailEnd type="none" w="med" len="med"/>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EEECE1"/>
                          </a:solidFill>
                        </a:rPr>
                        <a:t>Study at another</a:t>
                      </a:r>
                      <a:r>
                        <a:rPr lang="en-US" sz="1200" baseline="0" dirty="0" smtClean="0">
                          <a:solidFill>
                            <a:srgbClr val="EEECE1"/>
                          </a:solidFill>
                        </a:rPr>
                        <a:t> school in the world.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solidFill>
                          <a:srgbClr val="EEECE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solidFill>
                            <a:srgbClr val="EEECE1"/>
                          </a:solidFill>
                        </a:rPr>
                        <a:t>Transfer credits back.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solidFill>
                          <a:srgbClr val="EEECE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solidFill>
                            <a:srgbClr val="EEECE1"/>
                          </a:solidFill>
                        </a:rPr>
                        <a:t>Often a set of courses as part of a program</a:t>
                      </a:r>
                      <a:endParaRPr lang="en-US" sz="1200" dirty="0" smtClean="0">
                        <a:solidFill>
                          <a:srgbClr val="EEECE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rgbClr val="EEECE1"/>
                          </a:solidFill>
                        </a:rPr>
                        <a:t>Self-directed</a:t>
                      </a:r>
                      <a:r>
                        <a:rPr lang="en-US" sz="1200" baseline="0" dirty="0" smtClean="0">
                          <a:solidFill>
                            <a:srgbClr val="EEECE1"/>
                          </a:solidFill>
                        </a:rPr>
                        <a:t> or structured programs based on area of study</a:t>
                      </a:r>
                      <a:endParaRPr lang="en-US" sz="1200" dirty="0">
                        <a:solidFill>
                          <a:srgbClr val="EEECE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1200" dirty="0" smtClean="0">
                          <a:solidFill>
                            <a:schemeClr val="tx1"/>
                          </a:solidFill>
                        </a:rPr>
                        <a:t>Work</a:t>
                      </a:r>
                      <a:r>
                        <a:rPr lang="en-US" sz="1200" baseline="0" dirty="0" smtClean="0">
                          <a:solidFill>
                            <a:schemeClr val="tx1"/>
                          </a:solidFill>
                        </a:rPr>
                        <a:t> experience placements with organizations and universities around the world</a:t>
                      </a:r>
                      <a:endParaRPr lang="en-US" sz="1200" dirty="0">
                        <a:solidFill>
                          <a:schemeClr val="tx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rgbClr val="EEECE1"/>
                          </a:solidFill>
                        </a:rPr>
                        <a:t>A UBC course</a:t>
                      </a:r>
                      <a:r>
                        <a:rPr lang="en-US" sz="1200" baseline="0" dirty="0" smtClean="0">
                          <a:solidFill>
                            <a:srgbClr val="EEECE1"/>
                          </a:solidFill>
                        </a:rPr>
                        <a:t> taught by a UBC prof in a location that highlights the content. </a:t>
                      </a:r>
                    </a:p>
                    <a:p>
                      <a:endParaRPr lang="en-US" sz="1200" baseline="0" dirty="0" smtClean="0">
                        <a:solidFill>
                          <a:srgbClr val="EEECE1"/>
                        </a:solidFill>
                      </a:endParaRPr>
                    </a:p>
                    <a:p>
                      <a:r>
                        <a:rPr lang="en-US" sz="1200" baseline="0" dirty="0" smtClean="0">
                          <a:solidFill>
                            <a:srgbClr val="EEECE1"/>
                          </a:solidFill>
                        </a:rPr>
                        <a:t>Get UBC credit</a:t>
                      </a:r>
                      <a:endParaRPr lang="en-US" sz="1200" dirty="0">
                        <a:solidFill>
                          <a:srgbClr val="EEECE1"/>
                        </a:solidFill>
                      </a:endParaRPr>
                    </a:p>
                  </a:txBody>
                  <a:tcPr>
                    <a:lnL w="12700" cmpd="sng">
                      <a:noFill/>
                    </a:lnL>
                    <a:lnR w="12700" cap="flat" cmpd="sng" algn="ctr">
                      <a:no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r h="1098925">
                <a:tc>
                  <a:txBody>
                    <a:bodyPr/>
                    <a:lstStyle/>
                    <a:p>
                      <a:pPr algn="ctr"/>
                      <a:r>
                        <a:rPr lang="en-US" sz="1600" b="1" dirty="0" smtClean="0">
                          <a:solidFill>
                            <a:schemeClr val="tx1">
                              <a:lumMod val="65000"/>
                              <a:lumOff val="35000"/>
                            </a:schemeClr>
                          </a:solidFill>
                        </a:rPr>
                        <a:t>Timing</a:t>
                      </a:r>
                    </a:p>
                    <a:p>
                      <a:pPr algn="ctr"/>
                      <a:endParaRPr lang="en-US" sz="1600" b="1" dirty="0" smtClean="0">
                        <a:solidFill>
                          <a:schemeClr val="tx1">
                            <a:lumMod val="65000"/>
                            <a:lumOff val="35000"/>
                          </a:schemeClr>
                        </a:solidFill>
                      </a:endParaRPr>
                    </a:p>
                  </a:txBody>
                  <a:tcPr>
                    <a:lnL w="12700" cmpd="sng">
                      <a:noFill/>
                    </a:lnL>
                    <a:lnR w="3175" cap="flat" cmpd="sng" algn="ctr">
                      <a:solidFill>
                        <a:prstClr val="white">
                          <a:lumMod val="65000"/>
                        </a:prstClr>
                      </a:solid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rgbClr val="EEECE1"/>
                          </a:solidFill>
                        </a:rPr>
                        <a:t>1</a:t>
                      </a:r>
                      <a:r>
                        <a:rPr lang="en-US" sz="1200" baseline="0" dirty="0" smtClean="0">
                          <a:solidFill>
                            <a:srgbClr val="EEECE1"/>
                          </a:solidFill>
                        </a:rPr>
                        <a:t> term, 2 terms or summer options</a:t>
                      </a:r>
                      <a:endParaRPr lang="en-US" sz="1200" dirty="0">
                        <a:solidFill>
                          <a:srgbClr val="EEECE1"/>
                        </a:solidFill>
                      </a:endParaRPr>
                    </a:p>
                  </a:txBody>
                  <a:tcPr>
                    <a:lnL w="3175" cap="flat" cmpd="sng" algn="ctr">
                      <a:solidFill>
                        <a:prstClr val="white">
                          <a:lumMod val="65000"/>
                        </a:prstClr>
                      </a:solidFill>
                      <a:prstDash val="solid"/>
                      <a:round/>
                      <a:headEnd type="none" w="med" len="med"/>
                      <a:tailEnd type="none" w="med" len="med"/>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1200" baseline="0" dirty="0" smtClean="0">
                          <a:solidFill>
                            <a:srgbClr val="EEECE1"/>
                          </a:solidFill>
                        </a:rPr>
                        <a:t>Lots of summer options, and 1 and/or 2 terms </a:t>
                      </a:r>
                      <a:endParaRPr lang="en-US" sz="1200" dirty="0">
                        <a:solidFill>
                          <a:srgbClr val="EEECE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rgbClr val="EEECE1"/>
                          </a:solidFill>
                        </a:rPr>
                        <a:t>1</a:t>
                      </a:r>
                      <a:r>
                        <a:rPr lang="en-US" sz="1200" baseline="0" dirty="0" smtClean="0">
                          <a:solidFill>
                            <a:srgbClr val="EEECE1"/>
                          </a:solidFill>
                        </a:rPr>
                        <a:t> term, 2 terms or summer options</a:t>
                      </a:r>
                      <a:endParaRPr lang="en-US" sz="1200" dirty="0">
                        <a:solidFill>
                          <a:srgbClr val="EEECE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1200" dirty="0" smtClean="0">
                          <a:solidFill>
                            <a:schemeClr val="tx1"/>
                          </a:solidFill>
                        </a:rPr>
                        <a:t>Summer</a:t>
                      </a:r>
                      <a:endParaRPr lang="en-US" sz="1200" dirty="0">
                        <a:solidFill>
                          <a:schemeClr val="tx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rgbClr val="EEECE1"/>
                          </a:solidFill>
                        </a:rPr>
                        <a:t>Mostly</a:t>
                      </a:r>
                      <a:r>
                        <a:rPr lang="en-US" sz="1200" baseline="0" dirty="0" smtClean="0">
                          <a:solidFill>
                            <a:srgbClr val="EEECE1"/>
                          </a:solidFill>
                        </a:rPr>
                        <a:t> seminars run in the summer</a:t>
                      </a:r>
                      <a:endParaRPr lang="en-US" sz="1200" dirty="0">
                        <a:solidFill>
                          <a:srgbClr val="EEECE1"/>
                        </a:solidFill>
                      </a:endParaRPr>
                    </a:p>
                  </a:txBody>
                  <a:tcPr>
                    <a:lnL w="12700" cmpd="sng">
                      <a:noFill/>
                    </a:lnL>
                    <a:lnR w="12700" cap="flat" cmpd="sng" algn="ctr">
                      <a:no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r h="1108398">
                <a:tc>
                  <a:txBody>
                    <a:bodyPr/>
                    <a:lstStyle/>
                    <a:p>
                      <a:pPr algn="ctr"/>
                      <a:r>
                        <a:rPr lang="en-US" sz="1600" b="1" dirty="0" smtClean="0">
                          <a:solidFill>
                            <a:schemeClr val="tx1">
                              <a:lumMod val="65000"/>
                              <a:lumOff val="35000"/>
                            </a:schemeClr>
                          </a:solidFill>
                        </a:rPr>
                        <a:t>Costs</a:t>
                      </a:r>
                      <a:endParaRPr lang="en-US" sz="1600" b="1" dirty="0">
                        <a:solidFill>
                          <a:schemeClr val="tx1">
                            <a:lumMod val="65000"/>
                            <a:lumOff val="35000"/>
                          </a:schemeClr>
                        </a:solidFill>
                      </a:endParaRPr>
                    </a:p>
                  </a:txBody>
                  <a:tcPr>
                    <a:lnL w="12700" cmpd="sng">
                      <a:noFill/>
                    </a:lnL>
                    <a:lnR w="3175" cap="flat" cmpd="sng" algn="ctr">
                      <a:solidFill>
                        <a:prstClr val="white">
                          <a:lumMod val="65000"/>
                        </a:prstClr>
                      </a:solid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rgbClr val="EEECE1"/>
                          </a:solidFill>
                        </a:rPr>
                        <a:t>You pay UBC tuition rates</a:t>
                      </a:r>
                      <a:r>
                        <a:rPr lang="en-US" sz="1200" baseline="0" dirty="0" smtClean="0">
                          <a:solidFill>
                            <a:srgbClr val="EEECE1"/>
                          </a:solidFill>
                        </a:rPr>
                        <a:t> for a full course load</a:t>
                      </a:r>
                      <a:endParaRPr lang="en-US" sz="1200" dirty="0">
                        <a:solidFill>
                          <a:srgbClr val="EEECE1"/>
                        </a:solidFill>
                      </a:endParaRPr>
                    </a:p>
                  </a:txBody>
                  <a:tcPr>
                    <a:lnL w="3175" cap="flat" cmpd="sng" algn="ctr">
                      <a:solidFill>
                        <a:prstClr val="white">
                          <a:lumMod val="65000"/>
                        </a:prstClr>
                      </a:solidFill>
                      <a:prstDash val="solid"/>
                      <a:round/>
                      <a:headEnd type="none" w="med" len="med"/>
                      <a:tailEnd type="none" w="med" len="med"/>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1200" dirty="0" smtClean="0">
                          <a:solidFill>
                            <a:srgbClr val="EEECE1"/>
                          </a:solidFill>
                        </a:rPr>
                        <a:t>You pay fees and tuition</a:t>
                      </a:r>
                      <a:r>
                        <a:rPr lang="en-US" sz="1200" baseline="0" dirty="0" smtClean="0">
                          <a:solidFill>
                            <a:srgbClr val="EEECE1"/>
                          </a:solidFill>
                        </a:rPr>
                        <a:t> to the partner university</a:t>
                      </a:r>
                      <a:endParaRPr lang="en-US" sz="1200" dirty="0">
                        <a:solidFill>
                          <a:srgbClr val="EEECE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dirty="0" smtClean="0">
                          <a:solidFill>
                            <a:srgbClr val="EEECE1"/>
                          </a:solidFill>
                        </a:rPr>
                        <a:t>You</a:t>
                      </a:r>
                      <a:r>
                        <a:rPr lang="en-US" sz="1200" baseline="0" dirty="0" smtClean="0">
                          <a:solidFill>
                            <a:srgbClr val="EEECE1"/>
                          </a:solidFill>
                        </a:rPr>
                        <a:t> pay fees directly to the partner university</a:t>
                      </a:r>
                      <a:endParaRPr lang="en-US" sz="1200" dirty="0">
                        <a:solidFill>
                          <a:srgbClr val="EEECE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Costs</a:t>
                      </a:r>
                      <a:r>
                        <a:rPr lang="en-US" sz="1200" baseline="0" dirty="0" smtClean="0">
                          <a:solidFill>
                            <a:schemeClr val="tx1"/>
                          </a:solidFill>
                        </a:rPr>
                        <a:t> vary. Depends on location, and whether housing is included</a:t>
                      </a:r>
                      <a:endParaRPr lang="en-US" sz="1200" dirty="0">
                        <a:solidFill>
                          <a:schemeClr val="tx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rgbClr val="EEECE1"/>
                          </a:solidFill>
                        </a:rPr>
                        <a:t>You pay</a:t>
                      </a:r>
                      <a:r>
                        <a:rPr lang="en-US" sz="1200" baseline="0" dirty="0" smtClean="0">
                          <a:solidFill>
                            <a:srgbClr val="EEECE1"/>
                          </a:solidFill>
                        </a:rPr>
                        <a:t> program fees to UBC. Varies between programs, check what they include and exclude</a:t>
                      </a:r>
                      <a:endParaRPr lang="en-US" sz="1200" dirty="0">
                        <a:solidFill>
                          <a:srgbClr val="EEECE1"/>
                        </a:solidFill>
                      </a:endParaRPr>
                    </a:p>
                  </a:txBody>
                  <a:tcPr>
                    <a:lnL w="12700" cmpd="sng">
                      <a:noFill/>
                    </a:lnL>
                    <a:lnR w="12700" cap="flat" cmpd="sng" algn="ctr">
                      <a:no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r h="1077525">
                <a:tc>
                  <a:txBody>
                    <a:bodyPr/>
                    <a:lstStyle/>
                    <a:p>
                      <a:pPr algn="ctr"/>
                      <a:r>
                        <a:rPr lang="en-US" sz="1600" b="1" dirty="0" smtClean="0">
                          <a:solidFill>
                            <a:schemeClr val="tx1">
                              <a:lumMod val="65000"/>
                              <a:lumOff val="35000"/>
                            </a:schemeClr>
                          </a:solidFill>
                        </a:rPr>
                        <a:t>Awards</a:t>
                      </a:r>
                      <a:endParaRPr lang="en-US" sz="1600" b="1" dirty="0">
                        <a:solidFill>
                          <a:schemeClr val="tx1">
                            <a:lumMod val="65000"/>
                            <a:lumOff val="35000"/>
                          </a:schemeClr>
                        </a:solidFill>
                      </a:endParaRPr>
                    </a:p>
                  </a:txBody>
                  <a:tcPr>
                    <a:lnL w="12700" cmpd="sng">
                      <a:noFill/>
                    </a:lnL>
                    <a:lnR w="3175" cap="flat" cmpd="sng" algn="ctr">
                      <a:solidFill>
                        <a:prstClr val="white">
                          <a:lumMod val="65000"/>
                        </a:prstClr>
                      </a:solid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rgbClr val="EEECE1"/>
                          </a:solidFill>
                        </a:rPr>
                        <a:t>Automatically considered for the Go Global award. Eligible</a:t>
                      </a:r>
                      <a:r>
                        <a:rPr lang="en-US" sz="1200" baseline="0" dirty="0" smtClean="0">
                          <a:solidFill>
                            <a:srgbClr val="EEECE1"/>
                          </a:solidFill>
                        </a:rPr>
                        <a:t> to apply for other awards.</a:t>
                      </a:r>
                      <a:endParaRPr lang="en-US" sz="1200" dirty="0">
                        <a:solidFill>
                          <a:srgbClr val="EEECE1"/>
                        </a:solidFill>
                      </a:endParaRPr>
                    </a:p>
                  </a:txBody>
                  <a:tcPr>
                    <a:lnL w="3175" cap="flat" cmpd="sng" algn="ctr">
                      <a:solidFill>
                        <a:prstClr val="white">
                          <a:lumMod val="65000"/>
                        </a:prstClr>
                      </a:solidFill>
                      <a:prstDash val="solid"/>
                      <a:round/>
                      <a:headEnd type="none" w="med" len="med"/>
                      <a:tailEnd type="none" w="med" len="med"/>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EEECE1"/>
                          </a:solidFill>
                        </a:rPr>
                        <a:t>Automatically considered for the Go Global award. Eligible</a:t>
                      </a:r>
                      <a:r>
                        <a:rPr lang="en-US" sz="1200" baseline="0" dirty="0" smtClean="0">
                          <a:solidFill>
                            <a:srgbClr val="EEECE1"/>
                          </a:solidFill>
                        </a:rPr>
                        <a:t> to apply for other awards.</a:t>
                      </a:r>
                      <a:endParaRPr lang="en-US" sz="1200" dirty="0" smtClean="0">
                        <a:solidFill>
                          <a:srgbClr val="EEECE1"/>
                        </a:solidFill>
                      </a:endParaRPr>
                    </a:p>
                    <a:p>
                      <a:endParaRPr lang="en-US" sz="1200" dirty="0">
                        <a:solidFill>
                          <a:srgbClr val="EEECE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EEECE1"/>
                          </a:solidFill>
                        </a:rPr>
                        <a:t>Automatically considered for the Go Global award. Eligible</a:t>
                      </a:r>
                      <a:r>
                        <a:rPr lang="en-US" sz="1200" baseline="0" dirty="0" smtClean="0">
                          <a:solidFill>
                            <a:srgbClr val="EEECE1"/>
                          </a:solidFill>
                        </a:rPr>
                        <a:t> to apply for other awards.</a:t>
                      </a:r>
                      <a:endParaRPr lang="en-US" sz="1200" dirty="0" smtClean="0">
                        <a:solidFill>
                          <a:srgbClr val="EEECE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Automatically considered for the Go Global award. Eligible</a:t>
                      </a:r>
                      <a:r>
                        <a:rPr lang="en-US" sz="1200" baseline="0" dirty="0" smtClean="0">
                          <a:solidFill>
                            <a:schemeClr val="tx1"/>
                          </a:solidFill>
                        </a:rPr>
                        <a:t> to apply for other awards.</a:t>
                      </a:r>
                      <a:endParaRPr lang="en-US" sz="1200" dirty="0" smtClean="0">
                        <a:solidFill>
                          <a:schemeClr val="tx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EEECE1"/>
                          </a:solidFill>
                        </a:rPr>
                        <a:t>Automatically considered for the Go Global award. Eligible</a:t>
                      </a:r>
                      <a:r>
                        <a:rPr lang="en-US" sz="1200" baseline="0" dirty="0" smtClean="0">
                          <a:solidFill>
                            <a:srgbClr val="EEECE1"/>
                          </a:solidFill>
                        </a:rPr>
                        <a:t> to apply for other awards.</a:t>
                      </a:r>
                      <a:endParaRPr lang="en-US" sz="1200" dirty="0" smtClean="0">
                        <a:solidFill>
                          <a:srgbClr val="EEECE1"/>
                        </a:solidFill>
                      </a:endParaRPr>
                    </a:p>
                  </a:txBody>
                  <a:tcPr>
                    <a:lnL w="12700" cmpd="sng">
                      <a:noFill/>
                    </a:lnL>
                    <a:lnR w="12700" cap="flat" cmpd="sng" algn="ctr">
                      <a:no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bl>
          </a:graphicData>
        </a:graphic>
      </p:graphicFrame>
    </p:spTree>
    <p:extLst>
      <p:ext uri="{BB962C8B-B14F-4D97-AF65-F5344CB8AC3E}">
        <p14:creationId xmlns:p14="http://schemas.microsoft.com/office/powerpoint/2010/main" val="21213007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48148040"/>
              </p:ext>
            </p:extLst>
          </p:nvPr>
        </p:nvGraphicFramePr>
        <p:xfrm>
          <a:off x="359216" y="434336"/>
          <a:ext cx="8338968" cy="5577590"/>
        </p:xfrm>
        <a:graphic>
          <a:graphicData uri="http://schemas.openxmlformats.org/drawingml/2006/table">
            <a:tbl>
              <a:tblPr firstRow="1" bandRow="1">
                <a:tableStyleId>{5C22544A-7EE6-4342-B048-85BDC9FD1C3A}</a:tableStyleId>
              </a:tblPr>
              <a:tblGrid>
                <a:gridCol w="987685"/>
                <a:gridCol w="1523299"/>
                <a:gridCol w="1594356"/>
                <a:gridCol w="1347064"/>
                <a:gridCol w="1308576"/>
                <a:gridCol w="1577988"/>
              </a:tblGrid>
              <a:tr h="809947">
                <a:tc>
                  <a:txBody>
                    <a:bodyPr/>
                    <a:lstStyle/>
                    <a:p>
                      <a:pPr algn="ctr"/>
                      <a:endParaRPr lang="en-US" dirty="0">
                        <a:solidFill>
                          <a:schemeClr val="bg1"/>
                        </a:solidFill>
                      </a:endParaRPr>
                    </a:p>
                  </a:txBody>
                  <a:tcPr>
                    <a:lnL w="12700" cmpd="sng">
                      <a:noFill/>
                    </a:lnL>
                    <a:lnR w="3175" cap="flat" cmpd="sng" algn="ctr">
                      <a:solidFill>
                        <a:prstClr val="white">
                          <a:lumMod val="65000"/>
                        </a:prstClr>
                      </a:solidFill>
                      <a:prstDash val="solid"/>
                      <a:round/>
                      <a:headEnd type="none" w="med" len="med"/>
                      <a:tailEnd type="none" w="med" len="med"/>
                    </a:lnR>
                    <a:lnT w="12700" cmpd="sng">
                      <a:noFill/>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smtClean="0">
                          <a:solidFill>
                            <a:schemeClr val="bg1"/>
                          </a:solidFill>
                        </a:rPr>
                        <a:t>Exchange</a:t>
                      </a:r>
                      <a:endParaRPr lang="en-US" sz="1600" dirty="0">
                        <a:solidFill>
                          <a:schemeClr val="bg1"/>
                        </a:solidFill>
                      </a:endParaRPr>
                    </a:p>
                  </a:txBody>
                  <a:tcPr anchor="ctr">
                    <a:lnL w="3175" cap="flat" cmpd="sng" algn="ctr">
                      <a:solidFill>
                        <a:prstClr val="white">
                          <a:lumMod val="65000"/>
                        </a:prstClr>
                      </a:solidFill>
                      <a:prstDash val="solid"/>
                      <a:round/>
                      <a:headEnd type="none" w="med" len="med"/>
                      <a:tailEnd type="none" w="med" len="med"/>
                    </a:lnL>
                    <a:lnB w="3175" cap="flat" cmpd="sng" algn="ctr">
                      <a:solidFill>
                        <a:prstClr val="white">
                          <a:lumMod val="65000"/>
                        </a:prstClr>
                      </a:solidFill>
                      <a:prstDash val="solid"/>
                      <a:round/>
                      <a:headEnd type="none" w="med" len="med"/>
                      <a:tailEnd type="none" w="med" len="med"/>
                    </a:lnB>
                    <a:solidFill>
                      <a:srgbClr val="50158B"/>
                    </a:solidFill>
                  </a:tcPr>
                </a:tc>
                <a:tc>
                  <a:txBody>
                    <a:bodyPr/>
                    <a:lstStyle/>
                    <a:p>
                      <a:pPr algn="ctr"/>
                      <a:r>
                        <a:rPr lang="en-US" sz="1600" dirty="0" smtClean="0">
                          <a:solidFill>
                            <a:schemeClr val="bg1"/>
                          </a:solidFill>
                        </a:rPr>
                        <a:t>Study Abroad</a:t>
                      </a:r>
                      <a:endParaRPr lang="en-US" sz="1600" dirty="0">
                        <a:solidFill>
                          <a:schemeClr val="bg1"/>
                        </a:solidFill>
                      </a:endParaRPr>
                    </a:p>
                  </a:txBody>
                  <a:tcPr anchor="ctr">
                    <a:lnB w="3175" cap="flat" cmpd="sng" algn="ctr">
                      <a:solidFill>
                        <a:prstClr val="white">
                          <a:lumMod val="65000"/>
                        </a:prstClr>
                      </a:solidFill>
                      <a:prstDash val="solid"/>
                      <a:round/>
                      <a:headEnd type="none" w="med" len="med"/>
                      <a:tailEnd type="none" w="med" len="med"/>
                    </a:lnB>
                    <a:solidFill>
                      <a:srgbClr val="50158B"/>
                    </a:solidFill>
                  </a:tcPr>
                </a:tc>
                <a:tc>
                  <a:txBody>
                    <a:bodyPr/>
                    <a:lstStyle/>
                    <a:p>
                      <a:pPr algn="ctr"/>
                      <a:r>
                        <a:rPr lang="en-US" sz="1600" dirty="0" smtClean="0">
                          <a:solidFill>
                            <a:schemeClr val="bg1"/>
                          </a:solidFill>
                        </a:rPr>
                        <a:t>Research Abroad</a:t>
                      </a:r>
                      <a:endParaRPr lang="en-US" sz="1600" dirty="0">
                        <a:solidFill>
                          <a:schemeClr val="bg1"/>
                        </a:solidFill>
                      </a:endParaRPr>
                    </a:p>
                  </a:txBody>
                  <a:tcPr anchor="ctr">
                    <a:lnB w="3175" cap="flat" cmpd="sng" algn="ctr">
                      <a:solidFill>
                        <a:prstClr val="white">
                          <a:lumMod val="65000"/>
                        </a:prstClr>
                      </a:solidFill>
                      <a:prstDash val="solid"/>
                      <a:round/>
                      <a:headEnd type="none" w="med" len="med"/>
                      <a:tailEnd type="none" w="med" len="med"/>
                    </a:lnB>
                    <a:solidFill>
                      <a:srgbClr val="50158B"/>
                    </a:solidFill>
                  </a:tcPr>
                </a:tc>
                <a:tc>
                  <a:txBody>
                    <a:bodyPr/>
                    <a:lstStyle/>
                    <a:p>
                      <a:pPr algn="ctr"/>
                      <a:r>
                        <a:rPr lang="en-US" sz="1600" dirty="0" smtClean="0">
                          <a:solidFill>
                            <a:schemeClr val="bg1"/>
                          </a:solidFill>
                        </a:rPr>
                        <a:t>International Internships</a:t>
                      </a:r>
                      <a:endParaRPr lang="en-US" sz="1600" dirty="0">
                        <a:solidFill>
                          <a:schemeClr val="bg1"/>
                        </a:solidFill>
                      </a:endParaRPr>
                    </a:p>
                  </a:txBody>
                  <a:tcPr anchor="ctr">
                    <a:lnB w="3175" cap="flat" cmpd="sng" algn="ctr">
                      <a:solidFill>
                        <a:prstClr val="white">
                          <a:lumMod val="65000"/>
                        </a:prstClr>
                      </a:solidFill>
                      <a:prstDash val="solid"/>
                      <a:round/>
                      <a:headEnd type="none" w="med" len="med"/>
                      <a:tailEnd type="none" w="med" len="med"/>
                    </a:lnB>
                    <a:solidFill>
                      <a:srgbClr val="50158B"/>
                    </a:solidFill>
                  </a:tcPr>
                </a:tc>
                <a:tc>
                  <a:txBody>
                    <a:bodyPr/>
                    <a:lstStyle/>
                    <a:p>
                      <a:pPr algn="ctr"/>
                      <a:r>
                        <a:rPr lang="en-US" sz="1600" dirty="0" smtClean="0">
                          <a:solidFill>
                            <a:schemeClr val="bg1"/>
                          </a:solidFill>
                        </a:rPr>
                        <a:t>Global Seminars</a:t>
                      </a:r>
                    </a:p>
                  </a:txBody>
                  <a:tcPr anchor="ctr">
                    <a:lnB w="3175" cap="flat" cmpd="sng" algn="ctr">
                      <a:solidFill>
                        <a:prstClr val="white">
                          <a:lumMod val="65000"/>
                        </a:prstClr>
                      </a:solidFill>
                      <a:prstDash val="solid"/>
                      <a:round/>
                      <a:headEnd type="none" w="med" len="med"/>
                      <a:tailEnd type="none" w="med" len="med"/>
                    </a:lnB>
                    <a:solidFill>
                      <a:srgbClr val="50158B"/>
                    </a:solidFill>
                  </a:tcPr>
                </a:tc>
              </a:tr>
              <a:tr h="1269940">
                <a:tc>
                  <a:txBody>
                    <a:bodyPr/>
                    <a:lstStyle/>
                    <a:p>
                      <a:pPr algn="ctr"/>
                      <a:r>
                        <a:rPr lang="en-US" sz="1600" b="1" dirty="0" smtClean="0">
                          <a:solidFill>
                            <a:schemeClr val="tx1">
                              <a:lumMod val="65000"/>
                              <a:lumOff val="35000"/>
                            </a:schemeClr>
                          </a:solidFill>
                        </a:rPr>
                        <a:t>What</a:t>
                      </a:r>
                    </a:p>
                    <a:p>
                      <a:pPr algn="ctr"/>
                      <a:endParaRPr lang="en-US" sz="1600" b="1" dirty="0">
                        <a:solidFill>
                          <a:schemeClr val="tx1">
                            <a:lumMod val="65000"/>
                            <a:lumOff val="35000"/>
                          </a:schemeClr>
                        </a:solidFill>
                      </a:endParaRPr>
                    </a:p>
                  </a:txBody>
                  <a:tcPr>
                    <a:lnL w="12700" cmpd="sng">
                      <a:noFill/>
                    </a:lnL>
                    <a:lnR w="3175" cap="flat" cmpd="sng" algn="ctr">
                      <a:solidFill>
                        <a:prstClr val="white">
                          <a:lumMod val="65000"/>
                        </a:prstClr>
                      </a:solid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rgbClr val="EEECE1"/>
                          </a:solidFill>
                        </a:rPr>
                        <a:t>Study at another</a:t>
                      </a:r>
                      <a:r>
                        <a:rPr lang="en-US" sz="1200" baseline="0" dirty="0" smtClean="0">
                          <a:solidFill>
                            <a:srgbClr val="EEECE1"/>
                          </a:solidFill>
                        </a:rPr>
                        <a:t> school in the world. </a:t>
                      </a:r>
                    </a:p>
                    <a:p>
                      <a:endParaRPr lang="en-US" sz="1200" baseline="0" dirty="0" smtClean="0">
                        <a:solidFill>
                          <a:srgbClr val="EEECE1"/>
                        </a:solidFill>
                      </a:endParaRPr>
                    </a:p>
                    <a:p>
                      <a:r>
                        <a:rPr lang="en-US" sz="1200" baseline="0" dirty="0" smtClean="0">
                          <a:solidFill>
                            <a:srgbClr val="EEECE1"/>
                          </a:solidFill>
                        </a:rPr>
                        <a:t>Transfer credits back</a:t>
                      </a:r>
                      <a:endParaRPr lang="en-US" sz="1200" dirty="0">
                        <a:solidFill>
                          <a:srgbClr val="EEECE1"/>
                        </a:solidFill>
                      </a:endParaRPr>
                    </a:p>
                  </a:txBody>
                  <a:tcPr>
                    <a:lnL w="3175" cap="flat" cmpd="sng" algn="ctr">
                      <a:solidFill>
                        <a:prstClr val="white">
                          <a:lumMod val="65000"/>
                        </a:prstClr>
                      </a:solidFill>
                      <a:prstDash val="solid"/>
                      <a:round/>
                      <a:headEnd type="none" w="med" len="med"/>
                      <a:tailEnd type="none" w="med" len="med"/>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EEECE1"/>
                          </a:solidFill>
                        </a:rPr>
                        <a:t>Study at another</a:t>
                      </a:r>
                      <a:r>
                        <a:rPr lang="en-US" sz="1200" baseline="0" dirty="0" smtClean="0">
                          <a:solidFill>
                            <a:srgbClr val="EEECE1"/>
                          </a:solidFill>
                        </a:rPr>
                        <a:t> school in the world.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solidFill>
                          <a:srgbClr val="EEECE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solidFill>
                            <a:srgbClr val="EEECE1"/>
                          </a:solidFill>
                        </a:rPr>
                        <a:t>Transfer credits back.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solidFill>
                          <a:srgbClr val="EEECE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solidFill>
                            <a:srgbClr val="EEECE1"/>
                          </a:solidFill>
                        </a:rPr>
                        <a:t>Often a set of courses as part of a program</a:t>
                      </a:r>
                      <a:endParaRPr lang="en-US" sz="1200" dirty="0" smtClean="0">
                        <a:solidFill>
                          <a:srgbClr val="EEECE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rgbClr val="EEECE1"/>
                          </a:solidFill>
                        </a:rPr>
                        <a:t>Self-directed</a:t>
                      </a:r>
                      <a:r>
                        <a:rPr lang="en-US" sz="1200" baseline="0" dirty="0" smtClean="0">
                          <a:solidFill>
                            <a:srgbClr val="EEECE1"/>
                          </a:solidFill>
                        </a:rPr>
                        <a:t> or structured programs based on area of study</a:t>
                      </a:r>
                      <a:endParaRPr lang="en-US" sz="1200" dirty="0">
                        <a:solidFill>
                          <a:srgbClr val="EEECE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1200" dirty="0" smtClean="0">
                          <a:solidFill>
                            <a:srgbClr val="EEECE1"/>
                          </a:solidFill>
                        </a:rPr>
                        <a:t>Work</a:t>
                      </a:r>
                      <a:r>
                        <a:rPr lang="en-US" sz="1200" baseline="0" dirty="0" smtClean="0">
                          <a:solidFill>
                            <a:srgbClr val="EEECE1"/>
                          </a:solidFill>
                        </a:rPr>
                        <a:t> experience placements with organizations and universities around the world</a:t>
                      </a:r>
                      <a:endParaRPr lang="en-US" sz="1200" dirty="0">
                        <a:solidFill>
                          <a:srgbClr val="EEECE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chemeClr val="tx1"/>
                          </a:solidFill>
                        </a:rPr>
                        <a:t>A UBC course</a:t>
                      </a:r>
                      <a:r>
                        <a:rPr lang="en-US" sz="1200" baseline="0" dirty="0" smtClean="0">
                          <a:solidFill>
                            <a:schemeClr val="tx1"/>
                          </a:solidFill>
                        </a:rPr>
                        <a:t> taught by a UBC prof in a location that highlights the content. </a:t>
                      </a:r>
                    </a:p>
                    <a:p>
                      <a:endParaRPr lang="en-US" sz="1200" baseline="0" dirty="0" smtClean="0">
                        <a:solidFill>
                          <a:schemeClr val="tx1"/>
                        </a:solidFill>
                      </a:endParaRPr>
                    </a:p>
                    <a:p>
                      <a:r>
                        <a:rPr lang="en-US" sz="1200" baseline="0" dirty="0" smtClean="0">
                          <a:solidFill>
                            <a:schemeClr val="tx1"/>
                          </a:solidFill>
                        </a:rPr>
                        <a:t>Get UBC credit</a:t>
                      </a:r>
                      <a:endParaRPr lang="en-US" sz="1200" dirty="0">
                        <a:solidFill>
                          <a:schemeClr val="tx1"/>
                        </a:solidFill>
                      </a:endParaRPr>
                    </a:p>
                  </a:txBody>
                  <a:tcPr>
                    <a:lnL w="12700" cmpd="sng">
                      <a:noFill/>
                    </a:lnL>
                    <a:lnR w="12700" cap="flat" cmpd="sng" algn="ctr">
                      <a:no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r h="1098925">
                <a:tc>
                  <a:txBody>
                    <a:bodyPr/>
                    <a:lstStyle/>
                    <a:p>
                      <a:pPr algn="ctr"/>
                      <a:r>
                        <a:rPr lang="en-US" sz="1600" b="1" dirty="0" smtClean="0">
                          <a:solidFill>
                            <a:schemeClr val="tx1">
                              <a:lumMod val="65000"/>
                              <a:lumOff val="35000"/>
                            </a:schemeClr>
                          </a:solidFill>
                        </a:rPr>
                        <a:t>Timing</a:t>
                      </a:r>
                    </a:p>
                    <a:p>
                      <a:pPr algn="ctr"/>
                      <a:endParaRPr lang="en-US" sz="1600" b="1" dirty="0" smtClean="0">
                        <a:solidFill>
                          <a:schemeClr val="tx1">
                            <a:lumMod val="65000"/>
                            <a:lumOff val="35000"/>
                          </a:schemeClr>
                        </a:solidFill>
                      </a:endParaRPr>
                    </a:p>
                  </a:txBody>
                  <a:tcPr>
                    <a:lnL w="12700" cmpd="sng">
                      <a:noFill/>
                    </a:lnL>
                    <a:lnR w="3175" cap="flat" cmpd="sng" algn="ctr">
                      <a:solidFill>
                        <a:prstClr val="white">
                          <a:lumMod val="65000"/>
                        </a:prstClr>
                      </a:solid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rgbClr val="EEECE1"/>
                          </a:solidFill>
                        </a:rPr>
                        <a:t>1</a:t>
                      </a:r>
                      <a:r>
                        <a:rPr lang="en-US" sz="1200" baseline="0" dirty="0" smtClean="0">
                          <a:solidFill>
                            <a:srgbClr val="EEECE1"/>
                          </a:solidFill>
                        </a:rPr>
                        <a:t> term, 2 terms or summer options</a:t>
                      </a:r>
                      <a:endParaRPr lang="en-US" sz="1200" dirty="0">
                        <a:solidFill>
                          <a:srgbClr val="EEECE1"/>
                        </a:solidFill>
                      </a:endParaRPr>
                    </a:p>
                  </a:txBody>
                  <a:tcPr>
                    <a:lnL w="3175" cap="flat" cmpd="sng" algn="ctr">
                      <a:solidFill>
                        <a:prstClr val="white">
                          <a:lumMod val="65000"/>
                        </a:prstClr>
                      </a:solidFill>
                      <a:prstDash val="solid"/>
                      <a:round/>
                      <a:headEnd type="none" w="med" len="med"/>
                      <a:tailEnd type="none" w="med" len="med"/>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1200" baseline="0" dirty="0" smtClean="0">
                          <a:solidFill>
                            <a:srgbClr val="EEECE1"/>
                          </a:solidFill>
                        </a:rPr>
                        <a:t>Lots of summer options, and 1 and/or 2 terms </a:t>
                      </a:r>
                      <a:endParaRPr lang="en-US" sz="1200" dirty="0">
                        <a:solidFill>
                          <a:srgbClr val="EEECE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rgbClr val="EEECE1"/>
                          </a:solidFill>
                        </a:rPr>
                        <a:t>1</a:t>
                      </a:r>
                      <a:r>
                        <a:rPr lang="en-US" sz="1200" baseline="0" dirty="0" smtClean="0">
                          <a:solidFill>
                            <a:srgbClr val="EEECE1"/>
                          </a:solidFill>
                        </a:rPr>
                        <a:t> term, 2 terms or summer options</a:t>
                      </a:r>
                      <a:endParaRPr lang="en-US" sz="1200" dirty="0">
                        <a:solidFill>
                          <a:srgbClr val="EEECE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1200" dirty="0" smtClean="0">
                          <a:solidFill>
                            <a:srgbClr val="EEECE1"/>
                          </a:solidFill>
                        </a:rPr>
                        <a:t>Summer</a:t>
                      </a:r>
                      <a:endParaRPr lang="en-US" sz="1200" dirty="0">
                        <a:solidFill>
                          <a:srgbClr val="EEECE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chemeClr val="tx1"/>
                          </a:solidFill>
                        </a:rPr>
                        <a:t>Mostly</a:t>
                      </a:r>
                      <a:r>
                        <a:rPr lang="en-US" sz="1200" baseline="0" dirty="0" smtClean="0">
                          <a:solidFill>
                            <a:schemeClr val="tx1"/>
                          </a:solidFill>
                        </a:rPr>
                        <a:t> seminars run in the summer</a:t>
                      </a:r>
                      <a:endParaRPr lang="en-US" sz="1200" dirty="0">
                        <a:solidFill>
                          <a:schemeClr val="tx1"/>
                        </a:solidFill>
                      </a:endParaRPr>
                    </a:p>
                  </a:txBody>
                  <a:tcPr>
                    <a:lnL w="12700" cmpd="sng">
                      <a:noFill/>
                    </a:lnL>
                    <a:lnR w="12700" cap="flat" cmpd="sng" algn="ctr">
                      <a:no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r h="1108398">
                <a:tc>
                  <a:txBody>
                    <a:bodyPr/>
                    <a:lstStyle/>
                    <a:p>
                      <a:pPr algn="ctr"/>
                      <a:r>
                        <a:rPr lang="en-US" sz="1600" b="1" dirty="0" smtClean="0">
                          <a:solidFill>
                            <a:schemeClr val="tx1">
                              <a:lumMod val="65000"/>
                              <a:lumOff val="35000"/>
                            </a:schemeClr>
                          </a:solidFill>
                        </a:rPr>
                        <a:t>Costs</a:t>
                      </a:r>
                      <a:endParaRPr lang="en-US" sz="1600" b="1" dirty="0">
                        <a:solidFill>
                          <a:schemeClr val="tx1">
                            <a:lumMod val="65000"/>
                            <a:lumOff val="35000"/>
                          </a:schemeClr>
                        </a:solidFill>
                      </a:endParaRPr>
                    </a:p>
                  </a:txBody>
                  <a:tcPr>
                    <a:lnL w="12700" cmpd="sng">
                      <a:noFill/>
                    </a:lnL>
                    <a:lnR w="3175" cap="flat" cmpd="sng" algn="ctr">
                      <a:solidFill>
                        <a:prstClr val="white">
                          <a:lumMod val="65000"/>
                        </a:prstClr>
                      </a:solid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rgbClr val="EEECE1"/>
                          </a:solidFill>
                        </a:rPr>
                        <a:t>You pay UBC tuition rates</a:t>
                      </a:r>
                      <a:r>
                        <a:rPr lang="en-US" sz="1200" baseline="0" dirty="0" smtClean="0">
                          <a:solidFill>
                            <a:srgbClr val="EEECE1"/>
                          </a:solidFill>
                        </a:rPr>
                        <a:t> for a full course load</a:t>
                      </a:r>
                      <a:endParaRPr lang="en-US" sz="1200" dirty="0">
                        <a:solidFill>
                          <a:srgbClr val="EEECE1"/>
                        </a:solidFill>
                      </a:endParaRPr>
                    </a:p>
                  </a:txBody>
                  <a:tcPr>
                    <a:lnL w="3175" cap="flat" cmpd="sng" algn="ctr">
                      <a:solidFill>
                        <a:prstClr val="white">
                          <a:lumMod val="65000"/>
                        </a:prstClr>
                      </a:solidFill>
                      <a:prstDash val="solid"/>
                      <a:round/>
                      <a:headEnd type="none" w="med" len="med"/>
                      <a:tailEnd type="none" w="med" len="med"/>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US" sz="1200" dirty="0" smtClean="0">
                          <a:solidFill>
                            <a:srgbClr val="EEECE1"/>
                          </a:solidFill>
                        </a:rPr>
                        <a:t>You pay fees and tuition</a:t>
                      </a:r>
                      <a:r>
                        <a:rPr lang="en-US" sz="1200" baseline="0" dirty="0" smtClean="0">
                          <a:solidFill>
                            <a:srgbClr val="EEECE1"/>
                          </a:solidFill>
                        </a:rPr>
                        <a:t> to the partner university</a:t>
                      </a:r>
                      <a:endParaRPr lang="en-US" sz="1200" dirty="0">
                        <a:solidFill>
                          <a:srgbClr val="EEECE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200" dirty="0" smtClean="0">
                          <a:solidFill>
                            <a:srgbClr val="EEECE1"/>
                          </a:solidFill>
                        </a:rPr>
                        <a:t>You</a:t>
                      </a:r>
                      <a:r>
                        <a:rPr lang="en-US" sz="1200" baseline="0" dirty="0" smtClean="0">
                          <a:solidFill>
                            <a:srgbClr val="EEECE1"/>
                          </a:solidFill>
                        </a:rPr>
                        <a:t> pay fees directly to the partner university</a:t>
                      </a:r>
                      <a:endParaRPr lang="en-US" sz="1200" dirty="0">
                        <a:solidFill>
                          <a:srgbClr val="EEECE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EEECE1"/>
                          </a:solidFill>
                        </a:rPr>
                        <a:t>Costs</a:t>
                      </a:r>
                      <a:r>
                        <a:rPr lang="en-US" sz="1200" baseline="0" dirty="0" smtClean="0">
                          <a:solidFill>
                            <a:srgbClr val="EEECE1"/>
                          </a:solidFill>
                        </a:rPr>
                        <a:t> vary. Depends on location, and whether housing is included</a:t>
                      </a:r>
                      <a:endParaRPr lang="en-US" sz="1200" dirty="0">
                        <a:solidFill>
                          <a:srgbClr val="EEECE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chemeClr val="tx1"/>
                          </a:solidFill>
                        </a:rPr>
                        <a:t>You pay</a:t>
                      </a:r>
                      <a:r>
                        <a:rPr lang="en-US" sz="1200" baseline="0" dirty="0" smtClean="0">
                          <a:solidFill>
                            <a:schemeClr val="tx1"/>
                          </a:solidFill>
                        </a:rPr>
                        <a:t> program fees to UBC. Varies between programs, check what they include and exclude</a:t>
                      </a:r>
                      <a:endParaRPr lang="en-US" sz="1200" dirty="0">
                        <a:solidFill>
                          <a:schemeClr val="tx1"/>
                        </a:solidFill>
                      </a:endParaRPr>
                    </a:p>
                  </a:txBody>
                  <a:tcPr>
                    <a:lnL w="12700" cmpd="sng">
                      <a:noFill/>
                    </a:lnL>
                    <a:lnR w="12700" cap="flat" cmpd="sng" algn="ctr">
                      <a:no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r h="1077525">
                <a:tc>
                  <a:txBody>
                    <a:bodyPr/>
                    <a:lstStyle/>
                    <a:p>
                      <a:pPr algn="ctr"/>
                      <a:r>
                        <a:rPr lang="en-US" sz="1600" b="1" dirty="0" smtClean="0">
                          <a:solidFill>
                            <a:schemeClr val="tx1">
                              <a:lumMod val="65000"/>
                              <a:lumOff val="35000"/>
                            </a:schemeClr>
                          </a:solidFill>
                        </a:rPr>
                        <a:t>Awards</a:t>
                      </a:r>
                      <a:endParaRPr lang="en-US" sz="1600" b="1" dirty="0">
                        <a:solidFill>
                          <a:schemeClr val="tx1">
                            <a:lumMod val="65000"/>
                            <a:lumOff val="35000"/>
                          </a:schemeClr>
                        </a:solidFill>
                      </a:endParaRPr>
                    </a:p>
                  </a:txBody>
                  <a:tcPr>
                    <a:lnL w="12700" cmpd="sng">
                      <a:noFill/>
                    </a:lnL>
                    <a:lnR w="3175" cap="flat" cmpd="sng" algn="ctr">
                      <a:solidFill>
                        <a:prstClr val="white">
                          <a:lumMod val="65000"/>
                        </a:prstClr>
                      </a:solid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smtClean="0">
                          <a:solidFill>
                            <a:srgbClr val="EEECE1"/>
                          </a:solidFill>
                        </a:rPr>
                        <a:t>Automatically considered for the Go Global award. Eligible</a:t>
                      </a:r>
                      <a:r>
                        <a:rPr lang="en-US" sz="1200" baseline="0" dirty="0" smtClean="0">
                          <a:solidFill>
                            <a:srgbClr val="EEECE1"/>
                          </a:solidFill>
                        </a:rPr>
                        <a:t> to apply for other awards.</a:t>
                      </a:r>
                      <a:endParaRPr lang="en-US" sz="1200" dirty="0">
                        <a:solidFill>
                          <a:srgbClr val="EEECE1"/>
                        </a:solidFill>
                      </a:endParaRPr>
                    </a:p>
                  </a:txBody>
                  <a:tcPr>
                    <a:lnL w="3175" cap="flat" cmpd="sng" algn="ctr">
                      <a:solidFill>
                        <a:prstClr val="white">
                          <a:lumMod val="65000"/>
                        </a:prstClr>
                      </a:solidFill>
                      <a:prstDash val="solid"/>
                      <a:round/>
                      <a:headEnd type="none" w="med" len="med"/>
                      <a:tailEnd type="none" w="med" len="med"/>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EEECE1"/>
                          </a:solidFill>
                        </a:rPr>
                        <a:t>Automatically considered for the Go Global award. Eligible</a:t>
                      </a:r>
                      <a:r>
                        <a:rPr lang="en-US" sz="1200" baseline="0" dirty="0" smtClean="0">
                          <a:solidFill>
                            <a:srgbClr val="EEECE1"/>
                          </a:solidFill>
                        </a:rPr>
                        <a:t> to apply for other awards.</a:t>
                      </a:r>
                      <a:endParaRPr lang="en-US" sz="1200" dirty="0" smtClean="0">
                        <a:solidFill>
                          <a:srgbClr val="EEECE1"/>
                        </a:solidFill>
                      </a:endParaRPr>
                    </a:p>
                    <a:p>
                      <a:endParaRPr lang="en-US" sz="1200" dirty="0">
                        <a:solidFill>
                          <a:srgbClr val="EEECE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EEECE1"/>
                          </a:solidFill>
                        </a:rPr>
                        <a:t>Automatically considered for the Go Global award. Eligible</a:t>
                      </a:r>
                      <a:r>
                        <a:rPr lang="en-US" sz="1200" baseline="0" dirty="0" smtClean="0">
                          <a:solidFill>
                            <a:srgbClr val="EEECE1"/>
                          </a:solidFill>
                        </a:rPr>
                        <a:t> to apply for other awards.</a:t>
                      </a:r>
                      <a:endParaRPr lang="en-US" sz="1200" dirty="0" smtClean="0">
                        <a:solidFill>
                          <a:srgbClr val="EEECE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EEECE1"/>
                          </a:solidFill>
                        </a:rPr>
                        <a:t>Automatically considered for the Go Global award. Eligible</a:t>
                      </a:r>
                      <a:r>
                        <a:rPr lang="en-US" sz="1200" baseline="0" dirty="0" smtClean="0">
                          <a:solidFill>
                            <a:srgbClr val="EEECE1"/>
                          </a:solidFill>
                        </a:rPr>
                        <a:t> to apply for other awards.</a:t>
                      </a:r>
                      <a:endParaRPr lang="en-US" sz="1200" dirty="0" smtClean="0">
                        <a:solidFill>
                          <a:srgbClr val="EEECE1"/>
                        </a:solidFill>
                      </a:endParaRPr>
                    </a:p>
                  </a:txBody>
                  <a:tcPr>
                    <a:lnL w="12700" cmpd="sng">
                      <a:noFill/>
                    </a:lnL>
                    <a:lnR w="12700" cmpd="sng">
                      <a:noFill/>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Automatically considered for the Go Global award. Eligible</a:t>
                      </a:r>
                      <a:r>
                        <a:rPr lang="en-US" sz="1200" baseline="0" dirty="0" smtClean="0">
                          <a:solidFill>
                            <a:schemeClr val="tx1"/>
                          </a:solidFill>
                        </a:rPr>
                        <a:t> to apply for other awards.</a:t>
                      </a:r>
                      <a:endParaRPr lang="en-US" sz="1200" dirty="0" smtClean="0">
                        <a:solidFill>
                          <a:schemeClr val="tx1"/>
                        </a:solidFill>
                      </a:endParaRPr>
                    </a:p>
                  </a:txBody>
                  <a:tcPr>
                    <a:lnL w="12700" cmpd="sng">
                      <a:noFill/>
                    </a:lnL>
                    <a:lnR w="12700" cap="flat" cmpd="sng" algn="ctr">
                      <a:noFill/>
                      <a:prstDash val="solid"/>
                      <a:round/>
                      <a:headEnd type="none" w="med" len="med"/>
                      <a:tailEnd type="none" w="med" len="med"/>
                    </a:lnR>
                    <a:lnT w="3175" cap="flat" cmpd="sng" algn="ctr">
                      <a:solidFill>
                        <a:prstClr val="white">
                          <a:lumMod val="65000"/>
                        </a:prstClr>
                      </a:solidFill>
                      <a:prstDash val="solid"/>
                      <a:round/>
                      <a:headEnd type="none" w="med" len="med"/>
                      <a:tailEnd type="none" w="med" len="med"/>
                    </a:lnT>
                    <a:lnB w="3175"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r>
            </a:tbl>
          </a:graphicData>
        </a:graphic>
      </p:graphicFrame>
    </p:spTree>
    <p:extLst>
      <p:ext uri="{BB962C8B-B14F-4D97-AF65-F5344CB8AC3E}">
        <p14:creationId xmlns:p14="http://schemas.microsoft.com/office/powerpoint/2010/main" val="6088866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2653</TotalTime>
  <Words>2271</Words>
  <Application>Microsoft Office PowerPoint</Application>
  <PresentationFormat>On-screen Show (4:3)</PresentationFormat>
  <Paragraphs>340</Paragraphs>
  <Slides>22</Slides>
  <Notes>14</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Patricia Siggers</dc:creator>
  <cp:lastModifiedBy>James Leeder</cp:lastModifiedBy>
  <cp:revision>89</cp:revision>
  <dcterms:created xsi:type="dcterms:W3CDTF">2014-08-05T17:46:16Z</dcterms:created>
  <dcterms:modified xsi:type="dcterms:W3CDTF">2015-11-17T18:21:19Z</dcterms:modified>
</cp:coreProperties>
</file>