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268" r:id="rId3"/>
    <p:sldId id="292" r:id="rId4"/>
    <p:sldId id="264" r:id="rId5"/>
    <p:sldId id="294" r:id="rId6"/>
    <p:sldId id="295" r:id="rId7"/>
    <p:sldId id="333" r:id="rId8"/>
    <p:sldId id="269" r:id="rId9"/>
    <p:sldId id="271" r:id="rId10"/>
    <p:sldId id="267" r:id="rId11"/>
    <p:sldId id="265" r:id="rId12"/>
    <p:sldId id="273" r:id="rId13"/>
    <p:sldId id="270" r:id="rId14"/>
    <p:sldId id="283" r:id="rId15"/>
    <p:sldId id="272" r:id="rId16"/>
    <p:sldId id="296" r:id="rId17"/>
    <p:sldId id="274" r:id="rId18"/>
    <p:sldId id="297" r:id="rId19"/>
    <p:sldId id="275" r:id="rId20"/>
    <p:sldId id="276" r:id="rId21"/>
    <p:sldId id="277" r:id="rId22"/>
    <p:sldId id="287" r:id="rId23"/>
    <p:sldId id="288" r:id="rId24"/>
    <p:sldId id="289" r:id="rId25"/>
    <p:sldId id="298" r:id="rId26"/>
    <p:sldId id="325" r:id="rId27"/>
    <p:sldId id="299" r:id="rId28"/>
    <p:sldId id="327" r:id="rId29"/>
    <p:sldId id="285" r:id="rId30"/>
    <p:sldId id="300" r:id="rId31"/>
    <p:sldId id="286" r:id="rId32"/>
    <p:sldId id="281" r:id="rId33"/>
    <p:sldId id="301" r:id="rId34"/>
    <p:sldId id="334" r:id="rId35"/>
    <p:sldId id="302" r:id="rId36"/>
    <p:sldId id="303" r:id="rId37"/>
    <p:sldId id="316" r:id="rId38"/>
    <p:sldId id="304" r:id="rId39"/>
    <p:sldId id="328" r:id="rId40"/>
    <p:sldId id="306" r:id="rId41"/>
    <p:sldId id="263" r:id="rId42"/>
    <p:sldId id="307" r:id="rId43"/>
    <p:sldId id="308" r:id="rId44"/>
    <p:sldId id="317" r:id="rId45"/>
    <p:sldId id="329" r:id="rId46"/>
    <p:sldId id="311" r:id="rId47"/>
    <p:sldId id="309" r:id="rId48"/>
    <p:sldId id="310" r:id="rId49"/>
    <p:sldId id="318" r:id="rId50"/>
    <p:sldId id="319" r:id="rId51"/>
    <p:sldId id="320" r:id="rId52"/>
    <p:sldId id="331" r:id="rId53"/>
    <p:sldId id="335" r:id="rId54"/>
    <p:sldId id="323" r:id="rId55"/>
    <p:sldId id="324" r:id="rId56"/>
    <p:sldId id="332" r:id="rId57"/>
    <p:sldId id="312" r:id="rId58"/>
    <p:sldId id="313" r:id="rId59"/>
    <p:sldId id="314" r:id="rId60"/>
    <p:sldId id="321" r:id="rId61"/>
    <p:sldId id="260" r:id="rId62"/>
    <p:sldId id="315" r:id="rId63"/>
    <p:sldId id="259" r:id="rId64"/>
    <p:sldId id="336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viewProps" Target="viewProps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notesMaster" Target="notesMasters/notesMaster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printerSettings" Target="printerSettings/printerSettings1.bin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presProps" Target="presProps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bowen\My%20Documents\new%20COTF%20graphs\new%20gap%20graph%2003%2010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696992544383459"/>
          <c:y val="0.173173718185708"/>
          <c:w val="0.916471114700778"/>
          <c:h val="0.745901639344267"/>
        </c:manualLayout>
      </c:layout>
      <c:lineChart>
        <c:grouping val="standard"/>
        <c:ser>
          <c:idx val="0"/>
          <c:order val="0"/>
          <c:tx>
            <c:strRef>
              <c:f>'Output Summary'!$P$12</c:f>
              <c:strCache>
                <c:ptCount val="1"/>
                <c:pt idx="0">
                  <c:v>Funding Gap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'Output Summary'!$Q$9:$AB$9</c:f>
              <c:strCache>
                <c:ptCount val="12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</c:strCache>
            </c:strRef>
          </c:cat>
          <c:val>
            <c:numRef>
              <c:f>'Output Summary'!$Q$15:$AB$15</c:f>
              <c:numCache>
                <c:formatCode>0.0</c:formatCode>
                <c:ptCount val="12"/>
                <c:pt idx="1">
                  <c:v>6.012893039999994</c:v>
                </c:pt>
                <c:pt idx="6">
                  <c:v>7.428302106023732</c:v>
                </c:pt>
                <c:pt idx="11">
                  <c:v>8.926746942171206</c:v>
                </c:pt>
              </c:numCache>
            </c:numRef>
          </c:val>
        </c:ser>
        <c:ser>
          <c:idx val="1"/>
          <c:order val="1"/>
          <c:tx>
            <c:strRef>
              <c:f>'Output Summary'!$P$10</c:f>
              <c:strCache>
                <c:ptCount val="1"/>
                <c:pt idx="0">
                  <c:v>Estimated Income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'Output Summary'!$Q$9:$AB$9</c:f>
              <c:strCache>
                <c:ptCount val="12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</c:strCache>
            </c:strRef>
          </c:cat>
          <c:val>
            <c:numRef>
              <c:f>'Output Summary'!$Q$16:$AB$16</c:f>
              <c:numCache>
                <c:formatCode>0.0</c:formatCode>
                <c:ptCount val="12"/>
                <c:pt idx="1">
                  <c:v>7.270966045829148</c:v>
                </c:pt>
                <c:pt idx="6">
                  <c:v>9.715819792010691</c:v>
                </c:pt>
                <c:pt idx="11">
                  <c:v>11.80948162101727</c:v>
                </c:pt>
              </c:numCache>
            </c:numRef>
          </c:val>
        </c:ser>
        <c:hiLowLines>
          <c:spPr>
            <a:ln w="38100">
              <a:solidFill>
                <a:srgbClr val="000000"/>
              </a:solidFill>
              <a:prstDash val="solid"/>
            </a:ln>
          </c:spPr>
        </c:hiLowLines>
        <c:marker val="1"/>
        <c:axId val="473879848"/>
        <c:axId val="488155400"/>
      </c:lineChart>
      <c:lineChart>
        <c:grouping val="standard"/>
        <c:ser>
          <c:idx val="2"/>
          <c:order val="2"/>
          <c:tx>
            <c:strRef>
              <c:f>'Output Summary'!$P$11</c:f>
              <c:strCache>
                <c:ptCount val="1"/>
                <c:pt idx="0">
                  <c:v>Estimated Costs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0.100988104697922"/>
                  <c:y val="-0.160131395682531"/>
                </c:manualLayout>
              </c:layout>
              <c:dLblPos val="r"/>
              <c:showCatName val="1"/>
            </c:dLbl>
            <c:dLbl>
              <c:idx val="6"/>
              <c:layout>
                <c:manualLayout>
                  <c:x val="-0.134723446266465"/>
                  <c:y val="-0.171567822377678"/>
                </c:manualLayout>
              </c:layout>
              <c:dLblPos val="r"/>
              <c:showCatName val="1"/>
            </c:dLbl>
            <c:dLbl>
              <c:idx val="11"/>
              <c:layout>
                <c:manualLayout>
                  <c:x val="-0.0298259047894243"/>
                  <c:y val="-0.228331166371166"/>
                </c:manualLayout>
              </c:layout>
              <c:dLblPos val="r"/>
              <c:showCatName val="1"/>
            </c:dLbl>
            <c:dLbl>
              <c:idx val="14"/>
              <c:dLblPos val="r"/>
              <c:showCatName val="1"/>
            </c:dLbl>
            <c:numFmt formatCode="#,##0.0_);\(#,##0.0\)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1600" b="1"/>
                </a:pPr>
                <a:endParaRPr lang="en-US"/>
              </a:p>
            </c:txPr>
            <c:dLblPos val="b"/>
            <c:showCatName val="1"/>
          </c:dLbls>
          <c:cat>
            <c:strRef>
              <c:f>'Output Summary'!$Q$18:$AB$18</c:f>
              <c:strCache>
                <c:ptCount val="12"/>
                <c:pt idx="1">
                  <c:v>Gap:  $1.3B</c:v>
                </c:pt>
                <c:pt idx="6">
                  <c:v>Gap:  $2.3B</c:v>
                </c:pt>
                <c:pt idx="11">
                  <c:v>Gap:  $2.9B</c:v>
                </c:pt>
              </c:strCache>
            </c:strRef>
          </c:cat>
          <c:val>
            <c:numRef>
              <c:f>'Output Summary'!$Q$17:$AB$17</c:f>
              <c:numCache>
                <c:formatCode>0.0</c:formatCode>
                <c:ptCount val="12"/>
                <c:pt idx="1">
                  <c:v>6.012893039999994</c:v>
                </c:pt>
                <c:pt idx="6">
                  <c:v>7.428302106023732</c:v>
                </c:pt>
                <c:pt idx="11">
                  <c:v>8.926746942171206</c:v>
                </c:pt>
              </c:numCache>
            </c:numRef>
          </c:val>
        </c:ser>
        <c:ser>
          <c:idx val="3"/>
          <c:order val="3"/>
          <c:tx>
            <c:strRef>
              <c:f>'Output Summary'!$P$10</c:f>
              <c:strCache>
                <c:ptCount val="1"/>
                <c:pt idx="0">
                  <c:v>Estimated Income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0.146323544851011"/>
                  <c:y val="0.0682797642098017"/>
                </c:manualLayout>
              </c:layout>
              <c:dLblPos val="r"/>
              <c:showSerNam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Mode val="edge"/>
                  <c:yMode val="edge"/>
                  <c:x val="0.912941700908606"/>
                  <c:y val="0.555327868852455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SerName val="1"/>
          </c:dLbls>
          <c:cat>
            <c:strRef>
              <c:f>'Output Summary'!$Q$18:$AB$18</c:f>
              <c:strCache>
                <c:ptCount val="12"/>
                <c:pt idx="1">
                  <c:v>Gap:  $1.3B</c:v>
                </c:pt>
                <c:pt idx="6">
                  <c:v>Gap:  $2.3B</c:v>
                </c:pt>
                <c:pt idx="11">
                  <c:v>Gap:  $2.9B</c:v>
                </c:pt>
              </c:strCache>
            </c:strRef>
          </c:cat>
          <c:val>
            <c:numRef>
              <c:f>'Output Summary'!$Q$10:$AB$10</c:f>
              <c:numCache>
                <c:formatCode>0.000</c:formatCode>
                <c:ptCount val="12"/>
                <c:pt idx="0" formatCode="0.0">
                  <c:v>6.125711999999978</c:v>
                </c:pt>
                <c:pt idx="1">
                  <c:v>6.012893039999994</c:v>
                </c:pt>
                <c:pt idx="2">
                  <c:v>6.505704673522795</c:v>
                </c:pt>
                <c:pt idx="3">
                  <c:v>6.722722401010934</c:v>
                </c:pt>
                <c:pt idx="4">
                  <c:v>6.941082152615556</c:v>
                </c:pt>
                <c:pt idx="5">
                  <c:v>7.182230883009678</c:v>
                </c:pt>
                <c:pt idx="6">
                  <c:v>7.428302106023732</c:v>
                </c:pt>
                <c:pt idx="7">
                  <c:v>7.688070346413237</c:v>
                </c:pt>
                <c:pt idx="8">
                  <c:v>7.956426324918732</c:v>
                </c:pt>
                <c:pt idx="9">
                  <c:v>8.27050211194372</c:v>
                </c:pt>
                <c:pt idx="10">
                  <c:v>8.59007484997084</c:v>
                </c:pt>
                <c:pt idx="11">
                  <c:v>8.926746942171206</c:v>
                </c:pt>
              </c:numCache>
            </c:numRef>
          </c:val>
        </c:ser>
        <c:ser>
          <c:idx val="4"/>
          <c:order val="4"/>
          <c:tx>
            <c:strRef>
              <c:f>'Output Summary'!$P$11</c:f>
              <c:strCache>
                <c:ptCount val="1"/>
                <c:pt idx="0">
                  <c:v>Estimated Costs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142892079666512"/>
                  <c:y val="-0.0652983950776645"/>
                </c:manualLayout>
              </c:layout>
              <c:dLblPos val="r"/>
              <c:showSerNam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4"/>
              <c:layout>
                <c:manualLayout>
                  <c:xMode val="edge"/>
                  <c:yMode val="edge"/>
                  <c:x val="0.845882838857329"/>
                  <c:y val="0.145491803278689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SerName val="1"/>
          </c:dLbls>
          <c:cat>
            <c:strRef>
              <c:f>'Output Summary'!$Q$18:$AB$18</c:f>
              <c:strCache>
                <c:ptCount val="12"/>
                <c:pt idx="1">
                  <c:v>Gap:  $1.3B</c:v>
                </c:pt>
                <c:pt idx="6">
                  <c:v>Gap:  $2.3B</c:v>
                </c:pt>
                <c:pt idx="11">
                  <c:v>Gap:  $2.9B</c:v>
                </c:pt>
              </c:strCache>
            </c:strRef>
          </c:cat>
          <c:val>
            <c:numRef>
              <c:f>'Output Summary'!$Q$11:$AB$11</c:f>
              <c:numCache>
                <c:formatCode>0.000</c:formatCode>
                <c:ptCount val="12"/>
                <c:pt idx="0" formatCode="0.0">
                  <c:v>6.147402193620132</c:v>
                </c:pt>
                <c:pt idx="1">
                  <c:v>7.270966045829148</c:v>
                </c:pt>
                <c:pt idx="2">
                  <c:v>8.227688341307203</c:v>
                </c:pt>
                <c:pt idx="3">
                  <c:v>8.579850450587956</c:v>
                </c:pt>
                <c:pt idx="4">
                  <c:v>8.9352247167935</c:v>
                </c:pt>
                <c:pt idx="5">
                  <c:v>9.320878527313253</c:v>
                </c:pt>
                <c:pt idx="6">
                  <c:v>9.715819792010691</c:v>
                </c:pt>
                <c:pt idx="7">
                  <c:v>10.0571674013171</c:v>
                </c:pt>
                <c:pt idx="8">
                  <c:v>10.48892630946803</c:v>
                </c:pt>
                <c:pt idx="9">
                  <c:v>10.90106108723602</c:v>
                </c:pt>
                <c:pt idx="10">
                  <c:v>11.35074930602228</c:v>
                </c:pt>
                <c:pt idx="11">
                  <c:v>11.80948162101727</c:v>
                </c:pt>
              </c:numCache>
            </c:numRef>
          </c:val>
        </c:ser>
        <c:upDownBars>
          <c:gapWidth val="150"/>
          <c:upBars>
            <c:spPr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</a:ln>
            </c:spPr>
          </c:upBars>
          <c:downBars>
            <c:spPr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</a:ln>
            </c:spPr>
          </c:downBars>
        </c:upDownBars>
        <c:marker val="1"/>
        <c:axId val="684498136"/>
        <c:axId val="598013400"/>
      </c:lineChart>
      <c:catAx>
        <c:axId val="473879848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88155400"/>
        <c:crosses val="autoZero"/>
        <c:auto val="1"/>
        <c:lblAlgn val="ctr"/>
        <c:lblOffset val="100"/>
        <c:tickLblSkip val="1"/>
        <c:tickMarkSkip val="1"/>
      </c:catAx>
      <c:valAx>
        <c:axId val="488155400"/>
        <c:scaling>
          <c:orientation val="minMax"/>
          <c:max val="14.0"/>
          <c:min val="0.0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\$#,##0_);\(\$#,##0\)" sourceLinked="0"/>
        <c:majorTickMark val="cross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73879848"/>
        <c:crosses val="autoZero"/>
        <c:crossBetween val="between"/>
        <c:majorUnit val="2.0"/>
      </c:valAx>
      <c:catAx>
        <c:axId val="684498136"/>
        <c:scaling>
          <c:orientation val="minMax"/>
        </c:scaling>
        <c:axPos val="t"/>
        <c:numFmt formatCode="General" sourceLinked="1"/>
        <c:majorTickMark val="none"/>
        <c:tickLblPos val="none"/>
        <c:spPr>
          <a:ln w="9525">
            <a:noFill/>
          </a:ln>
        </c:spPr>
        <c:crossAx val="598013400"/>
        <c:crosses val="max"/>
        <c:auto val="1"/>
        <c:lblAlgn val="ctr"/>
        <c:lblOffset val="100"/>
        <c:tickMarkSkip val="1"/>
      </c:catAx>
      <c:valAx>
        <c:axId val="598013400"/>
        <c:scaling>
          <c:orientation val="minMax"/>
          <c:max val="22.0"/>
          <c:min val="0.0"/>
        </c:scaling>
        <c:delete val="1"/>
        <c:axPos val="r"/>
        <c:numFmt formatCode="General" sourceLinked="1"/>
        <c:tickLblPos val="none"/>
        <c:crossAx val="68449813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60088713910761"/>
          <c:y val="0.0589004055761902"/>
          <c:w val="0.739911286089239"/>
          <c:h val="0.688884494977945"/>
        </c:manualLayout>
      </c:layout>
      <c:barChart>
        <c:barDir val="col"/>
        <c:grouping val="stacked"/>
        <c:ser>
          <c:idx val="1"/>
          <c:order val="0"/>
          <c:tx>
            <c:strRef>
              <c:f>Sheet1!$C$2</c:f>
              <c:strCache>
                <c:ptCount val="1"/>
                <c:pt idx="0">
                  <c:v>Student Fees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5"/>
            <c:spPr>
              <a:ln>
                <a:solidFill>
                  <a:schemeClr val="tx1"/>
                </a:solidFill>
                <a:prstDash val="dash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00166666666666667"/>
                  <c:y val="0.0537137990273891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.00333320209973753"/>
                  <c:y val="0.0234997870744827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.0"/>
                  <c:y val="0.0268568995136946"/>
                </c:manualLayout>
              </c:layout>
              <c:dLblPos val="ctr"/>
              <c:showVal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198"/>
                </a:pPr>
                <a:endParaRPr lang="en-US"/>
              </a:p>
            </c:txPr>
            <c:showVal val="1"/>
          </c:dLbls>
          <c:cat>
            <c:strRef>
              <c:f>Sheet1!$A$3:$A$8</c:f>
              <c:strCache>
                <c:ptCount val="6"/>
                <c:pt idx="0">
                  <c:v>1990-91</c:v>
                </c:pt>
                <c:pt idx="1">
                  <c:v>1995-96</c:v>
                </c:pt>
                <c:pt idx="2">
                  <c:v>2000-01</c:v>
                </c:pt>
                <c:pt idx="3">
                  <c:v>2005-06</c:v>
                </c:pt>
                <c:pt idx="4">
                  <c:v>2007-08</c:v>
                </c:pt>
                <c:pt idx="5">
                  <c:v>2009-10</c:v>
                </c:pt>
              </c:strCache>
            </c:strRef>
          </c:cat>
          <c:val>
            <c:numRef>
              <c:f>Sheet1!$C$3:$C$8</c:f>
              <c:numCache>
                <c:formatCode>"$"#,##0</c:formatCode>
                <c:ptCount val="6"/>
                <c:pt idx="0">
                  <c:v>2630.0</c:v>
                </c:pt>
                <c:pt idx="1">
                  <c:v>4770.0</c:v>
                </c:pt>
                <c:pt idx="2">
                  <c:v>3850.0</c:v>
                </c:pt>
                <c:pt idx="3">
                  <c:v>5280.0</c:v>
                </c:pt>
                <c:pt idx="4">
                  <c:v>4900.0</c:v>
                </c:pt>
                <c:pt idx="5">
                  <c:v>6330.0</c:v>
                </c:pt>
              </c:numCache>
            </c:numRef>
          </c:val>
        </c:ser>
        <c:ser>
          <c:idx val="0"/>
          <c:order val="1"/>
          <c:tx>
            <c:strRef>
              <c:f>Sheet1!$B$2</c:f>
              <c:strCache>
                <c:ptCount val="1"/>
                <c:pt idx="0">
                  <c:v>State General Funds</c:v>
                </c:pt>
              </c:strCache>
            </c:strRef>
          </c:tx>
          <c:spPr>
            <a:solidFill>
              <a:srgbClr val="2190FF"/>
            </a:solidFill>
            <a:ln>
              <a:solidFill>
                <a:srgbClr val="000000"/>
              </a:solidFill>
            </a:ln>
          </c:spPr>
          <c:dPt>
            <c:idx val="5"/>
            <c:spPr>
              <a:solidFill>
                <a:srgbClr val="2190FF"/>
              </a:solidFill>
              <a:ln>
                <a:solidFill>
                  <a:srgbClr val="000000"/>
                </a:solidFill>
                <a:prstDash val="dash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00666666666666667"/>
                  <c:y val="-0.107427598054778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.0"/>
                  <c:y val="-0.0268568995136946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-0.00166666666666667"/>
                  <c:y val="-0.00335737677877396"/>
                </c:manualLayout>
              </c:layout>
              <c:dLblPos val="ctr"/>
              <c:showVal val="1"/>
            </c:dLbl>
            <c:dLbl>
              <c:idx val="5"/>
              <c:delete val="1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98"/>
                </a:pPr>
                <a:endParaRPr lang="en-US"/>
              </a:p>
            </c:txPr>
            <c:showVal val="1"/>
          </c:dLbls>
          <c:cat>
            <c:strRef>
              <c:f>Sheet1!$A$3:$A$8</c:f>
              <c:strCache>
                <c:ptCount val="6"/>
                <c:pt idx="0">
                  <c:v>1990-91</c:v>
                </c:pt>
                <c:pt idx="1">
                  <c:v>1995-96</c:v>
                </c:pt>
                <c:pt idx="2">
                  <c:v>2000-01</c:v>
                </c:pt>
                <c:pt idx="3">
                  <c:v>2005-06</c:v>
                </c:pt>
                <c:pt idx="4">
                  <c:v>2007-08</c:v>
                </c:pt>
                <c:pt idx="5">
                  <c:v>2009-10</c:v>
                </c:pt>
              </c:strCache>
            </c:strRef>
          </c:cat>
          <c:val>
            <c:numRef>
              <c:f>Sheet1!$B$3:$B$8</c:f>
              <c:numCache>
                <c:formatCode>"$"#,##0</c:formatCode>
                <c:ptCount val="6"/>
                <c:pt idx="0">
                  <c:v>16430.0</c:v>
                </c:pt>
                <c:pt idx="1">
                  <c:v>12630.0</c:v>
                </c:pt>
                <c:pt idx="2">
                  <c:v>14750.0</c:v>
                </c:pt>
                <c:pt idx="3">
                  <c:v>9920.0</c:v>
                </c:pt>
                <c:pt idx="4">
                  <c:v>9750.0</c:v>
                </c:pt>
                <c:pt idx="5">
                  <c:v>7570.0</c:v>
                </c:pt>
              </c:numCache>
            </c:numRef>
          </c:val>
        </c:ser>
        <c:gapWidth val="95"/>
        <c:overlap val="100"/>
        <c:axId val="496494184"/>
        <c:axId val="505950488"/>
      </c:barChart>
      <c:catAx>
        <c:axId val="496494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8"/>
            </a:pPr>
            <a:endParaRPr lang="en-US"/>
          </a:p>
        </c:txPr>
        <c:crossAx val="505950488"/>
        <c:crosses val="autoZero"/>
        <c:auto val="1"/>
        <c:lblAlgn val="ctr"/>
        <c:lblOffset val="100"/>
      </c:catAx>
      <c:valAx>
        <c:axId val="505950488"/>
        <c:scaling>
          <c:orientation val="minMax"/>
        </c:scaling>
        <c:axPos val="l"/>
        <c:majorGridlines/>
        <c:numFmt formatCode="&quot;$&quot;#,##0" sourceLinked="1"/>
        <c:tickLblPos val="nextTo"/>
        <c:txPr>
          <a:bodyPr/>
          <a:lstStyle/>
          <a:p>
            <a:pPr>
              <a:defRPr sz="1398"/>
            </a:pPr>
            <a:endParaRPr lang="en-US"/>
          </a:p>
        </c:txPr>
        <c:crossAx val="496494184"/>
        <c:crosses val="autoZero"/>
        <c:crossBetween val="between"/>
        <c:majorUnit val="5000.0"/>
      </c:valAx>
      <c:spPr>
        <a:noFill/>
        <a:ln w="25380">
          <a:noFill/>
        </a:ln>
      </c:spPr>
    </c:plotArea>
    <c:legend>
      <c:legendPos val="b"/>
      <c:layout>
        <c:manualLayout>
          <c:xMode val="edge"/>
          <c:yMode val="edge"/>
          <c:x val="0.130086315159972"/>
          <c:y val="0.886130202716908"/>
          <c:w val="0.436493837004553"/>
          <c:h val="0.0769415450975603"/>
        </c:manualLayout>
      </c:layout>
      <c:txPr>
        <a:bodyPr/>
        <a:lstStyle/>
        <a:p>
          <a:pPr>
            <a:defRPr sz="1398"/>
          </a:pPr>
          <a:endParaRPr lang="en-US"/>
        </a:p>
      </c:txPr>
    </c:legend>
    <c:plotVisOnly val="1"/>
    <c:dispBlanksAs val="gap"/>
  </c:chart>
  <c:txPr>
    <a:bodyPr/>
    <a:lstStyle/>
    <a:p>
      <a:pPr>
        <a:defRPr sz="1798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7930A-155A-5645-AD3F-61D7BF614EE6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1A8F-929A-1144-B08F-82893FD57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000" dirty="0"/>
              <a:t>Here the earlier model (showing the increase in costs due to obligations and Regental priorities) is modified to include assumptions that the State will increase funding for UC by 4% annually and that the University will raise student fees by 4% annually beginning in 2011-12.  These increases in revenue would reduce the earlier budget gap of $4.9 billion to $2.9 billion. </a:t>
            </a:r>
          </a:p>
          <a:p>
            <a:endParaRPr lang="en-US" sz="1000" dirty="0"/>
          </a:p>
          <a:p>
            <a:r>
              <a:rPr lang="en-US" sz="1000" dirty="0"/>
              <a:t>Note:  Expenditures in this scenario are higher than the earlier model due to additional financial aid expenditures related to fee increases.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A725F-A581-480B-83D2-2A89DC21B61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dirty="0"/>
              <a:t>Since 1990-91, average inflation-adjusted (HEPI) expenditures for educating UC students declined by 25% due to the erosion of State support. </a:t>
            </a:r>
          </a:p>
          <a:p>
            <a:r>
              <a:rPr lang="en-US" sz="1000" dirty="0"/>
              <a:t> </a:t>
            </a:r>
          </a:p>
          <a:p>
            <a:r>
              <a:rPr lang="en-US" sz="1000" dirty="0"/>
              <a:t>The State’s share of per-student expenditures plunged steeply — by 54%. </a:t>
            </a:r>
          </a:p>
          <a:p>
            <a:r>
              <a:rPr lang="en-US" sz="1000" dirty="0"/>
              <a:t> </a:t>
            </a:r>
          </a:p>
          <a:p>
            <a:r>
              <a:rPr lang="en-US" sz="1000" dirty="0"/>
              <a:t>Over this period, the student share, net of financial aid, has more than tripled, from 13% to 40%.   </a:t>
            </a:r>
          </a:p>
          <a:p>
            <a:r>
              <a:rPr lang="en-US" sz="1000" dirty="0"/>
              <a:t> </a:t>
            </a:r>
          </a:p>
          <a:p>
            <a:r>
              <a:rPr lang="en-US" sz="1000" dirty="0"/>
              <a:t>The University is rapidly approaching a time when the State’s contribution for UC students will be lower than the contribution made by the students themselves.  </a:t>
            </a:r>
          </a:p>
          <a:p>
            <a:r>
              <a:rPr lang="en-US" sz="1000" dirty="0"/>
              <a:t> </a:t>
            </a:r>
          </a:p>
          <a:p>
            <a:endParaRPr lang="en-US" sz="9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FDEFA-2807-44A8-8CD0-F77165AFF557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57813-C4A1-D345-9715-E14885BA2517}" type="slidenum">
              <a:rPr lang="en-US"/>
              <a:pPr/>
              <a:t>43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B1A8F-929A-1144-B08F-82893FD57C4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9740-C460-C944-9F46-42A22D2B9B24}" type="datetimeFigureOut">
              <a:rPr lang="en-US" smtClean="0"/>
              <a:pPr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AE03-ACC4-654B-93BC-1907EC938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png"/><Relationship Id="rId4" Type="http://schemas.openxmlformats.org/officeDocument/2006/relationships/hyperlink" Target="http://www.ucpress.edu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Mac%20HD:Users:dgreenst:Documents:OP%20STUFF:accountability:AF3%20Report%20Chapters%2011-15%20ver%207%20jcdg.doc!OLE_LINK1" TargetMode="Externa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Sustainable scholarly communication. Is it possible?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view from</a:t>
            </a:r>
            <a:r>
              <a:rPr lang="en-US" dirty="0" smtClean="0"/>
              <a:t> a provost’s </a:t>
            </a:r>
            <a:r>
              <a:rPr lang="en-US" dirty="0" smtClean="0"/>
              <a:t>office</a:t>
            </a:r>
          </a:p>
          <a:p>
            <a:r>
              <a:rPr lang="en-US" dirty="0" smtClean="0"/>
              <a:t>Daniel </a:t>
            </a:r>
            <a:r>
              <a:rPr lang="en-US" dirty="0" smtClean="0"/>
              <a:t>Greenstein, </a:t>
            </a:r>
            <a:r>
              <a:rPr lang="en-US" dirty="0" smtClean="0"/>
              <a:t>Vice Provost, Academic Planning and Programs, University of California</a:t>
            </a:r>
            <a:endParaRPr lang="en-US" dirty="0" smtClean="0"/>
          </a:p>
          <a:p>
            <a:r>
              <a:rPr lang="en-US" dirty="0" smtClean="0"/>
              <a:t>March </a:t>
            </a:r>
            <a:r>
              <a:rPr lang="en-US" dirty="0" smtClean="0"/>
              <a:t>21, 2010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And those dollars are going to be highly sought after as we fundamentally transform the university’s financial model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C7EB9-A814-41C8-A52F-44F897AE5A7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81000" y="1295400"/>
          <a:ext cx="8305800" cy="51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4478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Budget gap projections for the University of California. Showing all costs / total costs and assuming annual state augmentations and fee increases of 4% , respectively, beginning 2011-12 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31763"/>
            <a:ext cx="7793038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 address a long</a:t>
            </a:r>
            <a:r>
              <a:rPr lang="en-US" sz="3200" dirty="0" smtClean="0"/>
              <a:t>-term secular </a:t>
            </a:r>
            <a:r>
              <a:rPr lang="en-US" sz="3200" dirty="0" smtClean="0"/>
              <a:t>trend</a:t>
            </a:r>
            <a:endParaRPr lang="en-US" sz="3200" dirty="0" smtClean="0"/>
          </a:p>
        </p:txBody>
      </p:sp>
      <p:graphicFrame>
        <p:nvGraphicFramePr>
          <p:cNvPr id="1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2438400"/>
          <a:ext cx="7620000" cy="378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4FAD3-1567-4FD8-86BD-6B6BE1FF891F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600200" y="1439346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CA state </a:t>
            </a:r>
            <a:r>
              <a:rPr lang="en-US" sz="1800" dirty="0">
                <a:latin typeface="Calibri" pitchFamily="34" charset="0"/>
              </a:rPr>
              <a:t>support</a:t>
            </a:r>
            <a:r>
              <a:rPr lang="en-US" sz="1800" dirty="0" smtClean="0">
                <a:latin typeface="Calibri" pitchFamily="34" charset="0"/>
              </a:rPr>
              <a:t> for UC has declined </a:t>
            </a:r>
            <a:r>
              <a:rPr lang="en-US" sz="1800" dirty="0">
                <a:latin typeface="Calibri" pitchFamily="34" charset="0"/>
              </a:rPr>
              <a:t>51% over 19 </a:t>
            </a:r>
            <a:r>
              <a:rPr lang="en-US" sz="1800" dirty="0" smtClean="0">
                <a:latin typeface="Calibri" pitchFamily="34" charset="0"/>
              </a:rPr>
              <a:t>years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813010">
            <a:off x="1883993" y="3499105"/>
            <a:ext cx="5826125" cy="248646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State General Funds</a:t>
            </a:r>
          </a:p>
        </p:txBody>
      </p:sp>
      <p:sp>
        <p:nvSpPr>
          <p:cNvPr id="8" name="Right Arrow 7"/>
          <p:cNvSpPr/>
          <p:nvPr/>
        </p:nvSpPr>
        <p:spPr bwMode="auto">
          <a:xfrm rot="21289041">
            <a:off x="1907224" y="4727042"/>
            <a:ext cx="5738812" cy="22766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Student Fees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3352800"/>
            <a:ext cx="83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$16,430</a:t>
            </a:r>
            <a:endParaRPr lang="en-US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267200"/>
            <a:ext cx="76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$</a:t>
            </a:r>
            <a:r>
              <a:rPr lang="en-US" sz="1200" dirty="0" smtClean="0">
                <a:latin typeface="+mj-lt"/>
              </a:rPr>
              <a:t>7,570</a:t>
            </a:r>
            <a:endParaRPr lang="en-US" sz="12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5105400"/>
            <a:ext cx="685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+mj-lt"/>
              </a:rPr>
              <a:t>$2,630</a:t>
            </a:r>
            <a:endParaRPr lang="en-US" sz="1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724400"/>
            <a:ext cx="685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+mj-lt"/>
              </a:rPr>
              <a:t>$6,330</a:t>
            </a:r>
            <a:endParaRPr lang="en-US" sz="1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828801"/>
            <a:ext cx="571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US" sz="1600" dirty="0">
                <a:latin typeface="+mj-lt"/>
              </a:rPr>
              <a:t>Per-Student Average Expenditures for </a:t>
            </a:r>
            <a:r>
              <a:rPr lang="en-US" sz="1600" dirty="0" smtClean="0">
                <a:latin typeface="+mj-lt"/>
              </a:rPr>
              <a:t>Education from Student Fees and General Funds</a:t>
            </a:r>
            <a:endParaRPr lang="en-US" sz="1600" dirty="0">
              <a:latin typeface="+mj-lt"/>
            </a:endParaRPr>
          </a:p>
          <a:p>
            <a:pPr lvl="1" algn="ctr">
              <a:defRPr/>
            </a:pPr>
            <a:r>
              <a:rPr lang="en-US" sz="1600" dirty="0">
                <a:latin typeface="+mj-lt"/>
              </a:rPr>
              <a:t>(2009-10 Dollars)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6172200"/>
            <a:ext cx="3352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Student fee amounts are net of financial aid.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While meeting growing </a:t>
            </a:r>
            <a:r>
              <a:rPr lang="en-US" sz="2800" dirty="0" smtClean="0"/>
              <a:t>demand for higher </a:t>
            </a:r>
            <a:r>
              <a:rPr lang="en-US" sz="2800" dirty="0" smtClean="0"/>
              <a:t>education</a:t>
            </a:r>
            <a:endParaRPr lang="en-US" sz="2800" dirty="0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050" r="-10050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approach to this question is tripartite and, I’m afraid, ruthless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does the university need from its investment in scholarly to advance its mission</a:t>
            </a:r>
            <a:endParaRPr lang="en-US" dirty="0" smtClean="0"/>
          </a:p>
          <a:p>
            <a:r>
              <a:rPr lang="en-US" dirty="0" smtClean="0"/>
              <a:t>Of that how much can be put off onto </a:t>
            </a:r>
            <a:r>
              <a:rPr lang="en-US" dirty="0" smtClean="0"/>
              <a:t>fund sources other than those that support core instruction</a:t>
            </a:r>
          </a:p>
          <a:p>
            <a:r>
              <a:rPr lang="en-US" dirty="0" smtClean="0"/>
              <a:t>Can we leverage any part of that investment to address the revenue side of the equation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So… some desiderata and then </a:t>
            </a:r>
            <a:r>
              <a:rPr lang="en-US" dirty="0" smtClean="0"/>
              <a:t>a bit about their implications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University</a:t>
            </a:r>
            <a:r>
              <a:rPr lang="en-US" dirty="0" smtClean="0"/>
              <a:t> needs persistent access to the </a:t>
            </a:r>
            <a:r>
              <a:rPr lang="en-US" dirty="0" smtClean="0"/>
              <a:t>information </a:t>
            </a:r>
            <a:r>
              <a:rPr lang="en-US" dirty="0" smtClean="0"/>
              <a:t>scholars </a:t>
            </a:r>
            <a:r>
              <a:rPr lang="en-US" dirty="0" smtClean="0"/>
              <a:t>and students</a:t>
            </a:r>
            <a:r>
              <a:rPr lang="en-US" dirty="0" smtClean="0"/>
              <a:t> need for research, teaching, and learning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From this purview and in a digital age redundant management of print is insane</a:t>
            </a:r>
            <a:endParaRPr lang="en-US" sz="3200" dirty="0"/>
          </a:p>
        </p:txBody>
      </p:sp>
      <p:pic>
        <p:nvPicPr>
          <p:cNvPr id="5" name="Content Placeholder 4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237" r="-12237"/>
          <a:stretch>
            <a:fillRect/>
          </a:stretch>
        </p:blipFill>
        <p:spPr>
          <a:xfrm>
            <a:off x="1074999" y="2023551"/>
            <a:ext cx="822960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by the way 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is the starvation of the special and unique in favor of the general and redundant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5" descr="duke_Humphrey_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0637" y="2174875"/>
            <a:ext cx="358616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E-books hold forth enormous promise</a:t>
            </a:r>
            <a:endParaRPr lang="en-US" sz="3600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198" r="-131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Expenditure on open access publications doesn’t </a:t>
            </a:r>
            <a:r>
              <a:rPr lang="en-US" sz="3200" dirty="0" smtClean="0"/>
              <a:t>make sense unless…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…it is made from the </a:t>
            </a:r>
            <a:r>
              <a:rPr lang="en-US" dirty="0" smtClean="0"/>
              <a:t>university’s </a:t>
            </a:r>
            <a:r>
              <a:rPr lang="en-US" dirty="0" smtClean="0"/>
              <a:t>collections budgets and</a:t>
            </a:r>
            <a:r>
              <a:rPr lang="en-US" dirty="0" smtClean="0"/>
              <a:t> grows in direct </a:t>
            </a:r>
            <a:r>
              <a:rPr lang="en-US" dirty="0" smtClean="0"/>
              <a:t>proportion to the </a:t>
            </a:r>
            <a:r>
              <a:rPr lang="en-US" dirty="0" smtClean="0"/>
              <a:t>reductions </a:t>
            </a:r>
            <a:r>
              <a:rPr lang="en-US" dirty="0" smtClean="0"/>
              <a:t>achieved in more traditional subscriptions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other digital collections?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Okay, so I get it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want to tackle this question from the purview of the institution – the university or maybe the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…when we are managing digital as a means of controlling costs and guaranteeing access to what was once, wholly in print…</a:t>
            </a:r>
            <a:endParaRPr lang="en-US" sz="3200" dirty="0"/>
          </a:p>
        </p:txBody>
      </p:sp>
      <p:pic>
        <p:nvPicPr>
          <p:cNvPr id="8" name="Picture 7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30" y="4924425"/>
            <a:ext cx="4419600" cy="1231900"/>
          </a:xfrm>
          <a:prstGeom prst="rect">
            <a:avLst/>
          </a:prstGeom>
        </p:spPr>
      </p:pic>
      <p:pic>
        <p:nvPicPr>
          <p:cNvPr id="9" name="Picture 8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50" y="2159000"/>
            <a:ext cx="1511300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…or in response to the well articulated needs of particular scholarly communities which organize resources necessary to support…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Surely </a:t>
            </a:r>
            <a:r>
              <a:rPr lang="en-US" dirty="0" smtClean="0"/>
              <a:t>our support</a:t>
            </a:r>
            <a:r>
              <a:rPr lang="en-US" dirty="0" smtClean="0"/>
              <a:t> for these activities flows </a:t>
            </a:r>
            <a:r>
              <a:rPr lang="en-US" dirty="0" smtClean="0"/>
              <a:t>through university collections budgets and reflects vigorous and well informed trade-off decisions</a:t>
            </a:r>
            <a:endParaRPr lang="en-US" dirty="0"/>
          </a:p>
        </p:txBody>
      </p:sp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3072"/>
            <a:ext cx="8229600" cy="1105853"/>
          </a:xfrm>
          <a:prstGeom prst="rect">
            <a:avLst/>
          </a:prstGeom>
        </p:spPr>
      </p:pic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695" y="3085614"/>
            <a:ext cx="1358900" cy="1549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…or in response to a legal mandate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05" y="1958037"/>
            <a:ext cx="45339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…and we value as anyone must those patrons of our academy…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Individuals and institutions who have emerged as 21</a:t>
            </a:r>
            <a:r>
              <a:rPr lang="en-US" baseline="30000" dirty="0" smtClean="0"/>
              <a:t>st</a:t>
            </a:r>
            <a:r>
              <a:rPr lang="en-US" dirty="0" smtClean="0"/>
              <a:t> century de </a:t>
            </a:r>
            <a:r>
              <a:rPr lang="en-US" dirty="0" err="1" smtClean="0"/>
              <a:t>Medicis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And believe it or not, I can also identify incentives for a university or college to join in their ranks, recognizing that belonging draws on scarce funds and detracts directly from instruction in anthropology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will return to this point in a moment</a:t>
            </a:r>
          </a:p>
          <a:p>
            <a:endParaRPr lang="en-US" dirty="0"/>
          </a:p>
        </p:txBody>
      </p:sp>
      <p:pic>
        <p:nvPicPr>
          <p:cNvPr id="3" name="Picture 2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70928"/>
            <a:ext cx="5824554" cy="1021537"/>
          </a:xfrm>
          <a:prstGeom prst="rect">
            <a:avLst/>
          </a:prstGeom>
        </p:spPr>
      </p:pic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79" y="2022882"/>
            <a:ext cx="2028860" cy="16695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am far less comfortable with our “cabinets of curiosities”</a:t>
            </a:r>
            <a:endParaRPr lang="en-US" sz="3200" dirty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81" y="1756296"/>
            <a:ext cx="9157182" cy="51017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are all of them wonderful, elegant and worthy in their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ut </a:t>
            </a:r>
            <a:r>
              <a:rPr lang="en-US" dirty="0" smtClean="0"/>
              <a:t>also, each of them mounted in response to demand on the supply side  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o </a:t>
            </a:r>
            <a:r>
              <a:rPr lang="en-US" dirty="0" smtClean="0"/>
              <a:t>surface worthy and important and high quality information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These are not criteria that enable </a:t>
            </a:r>
            <a:r>
              <a:rPr lang="en-US" i="1" dirty="0" smtClean="0"/>
              <a:t>selection </a:t>
            </a:r>
            <a:r>
              <a:rPr lang="en-US" dirty="0" smtClean="0"/>
              <a:t>or the trade off decisions essential in a financially constrained environment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They don’t leave you any wiser about what not to digitize, distribute, support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 we</a:t>
            </a:r>
            <a:r>
              <a:rPr lang="en-US" sz="3600" dirty="0" smtClean="0"/>
              <a:t> either clean </a:t>
            </a:r>
            <a:r>
              <a:rPr lang="en-US" sz="3600" dirty="0" smtClean="0"/>
              <a:t>our all our cabinets (turn off funding for them) or…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identify, as an institution, very good reasons selectively to invest in some but not others.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 here we are looking for reasons that are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attached to our institution’s strategic plan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AND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That are </a:t>
            </a:r>
            <a:r>
              <a:rPr lang="en-US" dirty="0" smtClean="0"/>
              <a:t>grounded in some well articulated business model – even it is is the well known philanthropic </a:t>
            </a:r>
            <a:r>
              <a:rPr lang="en-US" dirty="0" smtClean="0"/>
              <a:t>one (itsel</a:t>
            </a:r>
            <a:r>
              <a:rPr lang="en-US" dirty="0" smtClean="0"/>
              <a:t>f a trade off)</a:t>
            </a: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</a:t>
            </a:r>
            <a:r>
              <a:rPr lang="en-US" dirty="0" smtClean="0"/>
              <a:t>makes </a:t>
            </a:r>
            <a:r>
              <a:rPr lang="en-US" dirty="0" smtClean="0"/>
              <a:t>that call on your campuses, I wonder?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And we need to support our faculty and students in their discovery, creation, and dissemination of knowledge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Now, perhaps more than ever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</a:t>
            </a:r>
            <a:r>
              <a:rPr lang="en-US" dirty="0" smtClean="0"/>
              <a:t> amend the question to ask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…about the investments the university needs to </a:t>
            </a:r>
            <a:r>
              <a:rPr lang="en-US" dirty="0" smtClean="0"/>
              <a:t>make in scholarly communication:</a:t>
            </a:r>
            <a:endParaRPr lang="en-US" dirty="0" smtClean="0"/>
          </a:p>
          <a:p>
            <a:r>
              <a:rPr lang="en-US" dirty="0" smtClean="0"/>
              <a:t>to support the creation, production, and dissemination of knowledge and</a:t>
            </a:r>
          </a:p>
          <a:p>
            <a:r>
              <a:rPr lang="en-US" dirty="0" smtClean="0"/>
              <a:t>to advance its tripartite research, teaching, and service </a:t>
            </a:r>
            <a:r>
              <a:rPr lang="en-US" dirty="0" smtClean="0"/>
              <a:t>missions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How can those investments be made in a sustainable way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I want to look comprehensively across the need for that support…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…than I can at present when responsibility for it is so fragmented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want to know that scarce dollars are invested where the need is greatest and in a way that advances the institution’s strategic mission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My guess (but it is only a guess) is…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…that demand for “traditional” information literacy</a:t>
            </a:r>
            <a:r>
              <a:rPr lang="en-US" sz="3200" dirty="0" smtClean="0"/>
              <a:t> diminishes substantially</a:t>
            </a:r>
            <a:endParaRPr lang="en-US" sz="3200" dirty="0"/>
          </a:p>
        </p:txBody>
      </p:sp>
      <p:pic>
        <p:nvPicPr>
          <p:cNvPr id="3" name="Picture 2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1417638"/>
            <a:ext cx="9144000" cy="59880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Demand for support with hybrid </a:t>
            </a:r>
            <a:r>
              <a:rPr lang="en-US" dirty="0" smtClean="0"/>
              <a:t>or online </a:t>
            </a:r>
            <a:r>
              <a:rPr lang="en-US" dirty="0" smtClean="0"/>
              <a:t>instruction is growing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04" y="1417638"/>
            <a:ext cx="4637775" cy="251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842" y="3932987"/>
            <a:ext cx="5634808" cy="292501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is demand for support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transformative uses of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new forms of scholarly publishing and maybe even</a:t>
            </a:r>
          </a:p>
          <a:p>
            <a:r>
              <a:rPr lang="en-US" i="1" dirty="0" smtClean="0"/>
              <a:t>some </a:t>
            </a:r>
            <a:r>
              <a:rPr lang="en-US" dirty="0" smtClean="0"/>
              <a:t>research data </a:t>
            </a:r>
            <a:r>
              <a:rPr lang="en-US" dirty="0" err="1" smtClean="0"/>
              <a:t>curation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But I would want to be very careful here </a:t>
            </a:r>
            <a:r>
              <a:rPr lang="en-US" dirty="0" smtClean="0"/>
              <a:t>too </a:t>
            </a:r>
            <a:r>
              <a:rPr lang="en-US" dirty="0" smtClean="0"/>
              <a:t>for surely this is another wall of curious cabinets?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pause for a moment to consider data </a:t>
            </a:r>
            <a:r>
              <a:rPr lang="en-US" dirty="0" err="1" smtClean="0"/>
              <a:t>curation</a:t>
            </a:r>
            <a:endParaRPr lang="en-US" dirty="0"/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26" y="1674327"/>
            <a:ext cx="4715562" cy="489262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 what does the university require of its investments in scholarly communication to support dissemination of knowledge?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does it require of its “publisher”?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Let me sharpen focus here with three questions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apologies if they are too brutally put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If we eliminated our investments in publishing, if we closed our university presses….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…would we harm our faculty?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Don’t our faculty always have peer-reviewed outlets for their research?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If we shut our institutional repositories today…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…would our faculty’s research and conference, and seminar papers, and their data, and simulations, and images – at least those destined anyway to be distributed widely via the Internet –find their way to the Internet?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light of this… is there much of a point in publishing anything?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Well… yes, but first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university or college is the unit of analysis 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64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…because it is the organizational </a:t>
            </a:r>
            <a:r>
              <a:rPr lang="en-US" dirty="0" smtClean="0"/>
              <a:t>entity that is</a:t>
            </a:r>
          </a:p>
          <a:p>
            <a:r>
              <a:rPr lang="en-US" dirty="0" smtClean="0"/>
              <a:t>principally responsible for sustaining our </a:t>
            </a:r>
            <a:r>
              <a:rPr lang="en-US" dirty="0" err="1" smtClean="0"/>
              <a:t>system(s</a:t>
            </a:r>
            <a:r>
              <a:rPr lang="en-US" dirty="0" smtClean="0"/>
              <a:t>) of scholarly communication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he employer </a:t>
            </a:r>
            <a:r>
              <a:rPr lang="en-US" dirty="0" smtClean="0"/>
              <a:t>both</a:t>
            </a:r>
            <a:r>
              <a:rPr lang="en-US" dirty="0" smtClean="0"/>
              <a:t> of the </a:t>
            </a:r>
            <a:r>
              <a:rPr lang="en-US" dirty="0" smtClean="0"/>
              <a:t>producers and</a:t>
            </a:r>
            <a:r>
              <a:rPr lang="en-US" dirty="0" smtClean="0"/>
              <a:t> the consumers </a:t>
            </a:r>
            <a:r>
              <a:rPr lang="en-US" dirty="0" smtClean="0"/>
              <a:t>of scholarly </a:t>
            </a:r>
            <a:r>
              <a:rPr lang="en-US" dirty="0" smtClean="0"/>
              <a:t>knowledge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</a:t>
            </a:r>
            <a:r>
              <a:rPr lang="en-US" dirty="0" smtClean="0"/>
              <a:t>is through this organization that funding flows into vehicles that support the production and dissemination of that </a:t>
            </a:r>
            <a:r>
              <a:rPr lang="en-US" dirty="0" smtClean="0"/>
              <a:t>knowledge</a:t>
            </a: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health advisory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the following reflections are even more half baked as they are based on strategic review of the UC Press – a review that begins with the question – what does the university want/need from its publisher </a:t>
            </a:r>
          </a:p>
          <a:p>
            <a:pPr>
              <a:buNone/>
            </a:pPr>
            <a:endParaRPr lang="en-US" i="1" dirty="0" smtClean="0"/>
          </a:p>
          <a:p>
            <a:endParaRPr lang="en-US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university may publish in the interest of discipline building and gap filling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Not in all areas of human knowledge but in a selected few areas</a:t>
            </a:r>
          </a:p>
          <a:p>
            <a:r>
              <a:rPr lang="en-US" dirty="0" smtClean="0"/>
              <a:t>that make sense to the institution given its strategy and mission, its unique location, history, and discipline and research strengths</a:t>
            </a:r>
          </a:p>
          <a:p>
            <a:r>
              <a:rPr lang="en-US" dirty="0" smtClean="0"/>
              <a:t>and that it can afford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…such focused publishing initiatives can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scholarship </a:t>
            </a:r>
          </a:p>
          <a:p>
            <a:r>
              <a:rPr lang="en-US" dirty="0" smtClean="0"/>
              <a:t>build brand</a:t>
            </a:r>
          </a:p>
          <a:p>
            <a:r>
              <a:rPr lang="en-US" dirty="0" smtClean="0"/>
              <a:t>competitively position</a:t>
            </a:r>
            <a:r>
              <a:rPr lang="en-US" dirty="0" smtClean="0"/>
              <a:t> faculty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They </a:t>
            </a:r>
            <a:r>
              <a:rPr lang="en-US" dirty="0" smtClean="0"/>
              <a:t>may also sustain themselves financially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Choosing wisely</a:t>
            </a:r>
            <a:r>
              <a:rPr lang="en-US" sz="4000" dirty="0" smtClean="0"/>
              <a:t> is as much an art as a science</a:t>
            </a:r>
            <a:endParaRPr lang="en-US" sz="4000" dirty="0"/>
          </a:p>
        </p:txBody>
      </p:sp>
      <p:pic>
        <p:nvPicPr>
          <p:cNvPr id="58374" name="Picture 6" descr="lcrm_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30400"/>
            <a:ext cx="4800600" cy="1011238"/>
          </a:xfrm>
          <a:prstGeom prst="rect">
            <a:avLst/>
          </a:prstGeom>
          <a:noFill/>
        </p:spPr>
      </p:pic>
      <p:pic>
        <p:nvPicPr>
          <p:cNvPr id="58378" name="Picture 10" descr="University Of California Pres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1675" y="3994059"/>
            <a:ext cx="5038725" cy="560388"/>
          </a:xfrm>
          <a:prstGeom prst="rect">
            <a:avLst/>
          </a:prstGeom>
          <a:noFill/>
        </p:spPr>
      </p:pic>
      <p:pic>
        <p:nvPicPr>
          <p:cNvPr id="58379" name="Picture 11" descr="Project Eucli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5715000"/>
            <a:ext cx="2362200" cy="82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Publicly oriented publishing (aka next-gen </a:t>
            </a:r>
            <a:r>
              <a:rPr lang="en-US" dirty="0" smtClean="0"/>
              <a:t>trade publishing)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…m</a:t>
            </a:r>
            <a:r>
              <a:rPr lang="en-US" dirty="0" smtClean="0"/>
              <a:t>akes </a:t>
            </a:r>
            <a:r>
              <a:rPr lang="en-US" dirty="0" smtClean="0"/>
              <a:t>the institution’s research and even teaching outputs accessible to a non-scholarly audience</a:t>
            </a:r>
          </a:p>
          <a:p>
            <a:r>
              <a:rPr lang="en-US" dirty="0" smtClean="0"/>
              <a:t>demonstrating relevance</a:t>
            </a:r>
          </a:p>
          <a:p>
            <a:r>
              <a:rPr lang="en-US" dirty="0" smtClean="0"/>
              <a:t>improving advocacy</a:t>
            </a:r>
          </a:p>
          <a:p>
            <a:r>
              <a:rPr lang="en-US" dirty="0" smtClean="0"/>
              <a:t>advancing a public service mission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If aligned with the selective discipline building and gap filling efforts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publicly oriented or next-generation trade publishing can leverage and in turn be leveraged by the more scholarly </a:t>
            </a:r>
            <a:r>
              <a:rPr lang="en-US" dirty="0" smtClean="0"/>
              <a:t>variety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Done wisely, it can begin to address the revenue side of the e</a:t>
            </a:r>
            <a:r>
              <a:rPr lang="en-US" dirty="0" smtClean="0"/>
              <a:t>quation and also provide a framework that can help transform cabinets of curiosity into something with greater purpose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Introducing continuum publishing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7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So… imagine </a:t>
            </a:r>
            <a:r>
              <a:rPr lang="en-US" dirty="0" smtClean="0"/>
              <a:t>a digital library collection – a cabinet of </a:t>
            </a:r>
            <a:r>
              <a:rPr lang="en-US" dirty="0" smtClean="0"/>
              <a:t>curiosities</a:t>
            </a:r>
            <a:endParaRPr lang="en-US" dirty="0"/>
          </a:p>
        </p:txBody>
      </p:sp>
      <p:pic>
        <p:nvPicPr>
          <p:cNvPr id="5" name="Picture 4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609" y="1329235"/>
            <a:ext cx="4852297" cy="537209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that supports and reflects the evolution of a new discipline</a:t>
            </a:r>
            <a:endParaRPr lang="en-US" dirty="0"/>
          </a:p>
        </p:txBody>
      </p:sp>
      <p:pic>
        <p:nvPicPr>
          <p:cNvPr id="4" name="Content Placeholder 3" descr="Picture 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487" r="-13487"/>
          <a:stretch>
            <a:fillRect/>
          </a:stretch>
        </p:blipFill>
        <p:spPr/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and a range of publications (revenue generating in the traditional way)</a:t>
            </a:r>
            <a:endParaRPr lang="en-US" sz="3200" dirty="0"/>
          </a:p>
        </p:txBody>
      </p:sp>
      <p:pic>
        <p:nvPicPr>
          <p:cNvPr id="4" name="Content Placeholder 3" descr="Picture 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778" r="-7778"/>
          <a:stretch>
            <a:fillRect/>
          </a:stretch>
        </p:blipFill>
        <p:spPr>
          <a:xfrm>
            <a:off x="457200" y="1550064"/>
            <a:ext cx="822960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am self consciously NOT 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About the future of the university’s library or its presses or</a:t>
            </a:r>
            <a:r>
              <a:rPr lang="en-US" dirty="0" smtClean="0"/>
              <a:t> its information (IT) services</a:t>
            </a:r>
            <a:endParaRPr lang="en-US" dirty="0" smtClean="0"/>
          </a:p>
          <a:p>
            <a:pPr lvl="1"/>
            <a:r>
              <a:rPr lang="en-US" dirty="0" smtClean="0"/>
              <a:t>in the age of Google, </a:t>
            </a:r>
            <a:r>
              <a:rPr lang="en-US" dirty="0" err="1" smtClean="0"/>
              <a:t>WorldCat</a:t>
            </a:r>
            <a:r>
              <a:rPr lang="en-US" dirty="0" smtClean="0"/>
              <a:t>, rapid </a:t>
            </a:r>
            <a:r>
              <a:rPr lang="en-US" dirty="0" smtClean="0"/>
              <a:t>consolidation in the academic journals and databases markets, declining monographs sales,</a:t>
            </a:r>
            <a:r>
              <a:rPr lang="en-US" dirty="0" smtClean="0"/>
              <a:t> the </a:t>
            </a:r>
            <a:r>
              <a:rPr lang="en-US" dirty="0" smtClean="0"/>
              <a:t>challenge of e-</a:t>
            </a:r>
            <a:r>
              <a:rPr lang="en-US" dirty="0" smtClean="0"/>
              <a:t>books, of outsourced information </a:t>
            </a:r>
            <a:r>
              <a:rPr lang="en-US" dirty="0" smtClean="0"/>
              <a:t>services (</a:t>
            </a:r>
            <a:r>
              <a:rPr lang="en-US" dirty="0" err="1" smtClean="0"/>
              <a:t>gmail</a:t>
            </a:r>
            <a:r>
              <a:rPr lang="en-US" dirty="0" smtClean="0"/>
              <a:t>,  </a:t>
            </a:r>
            <a:r>
              <a:rPr lang="en-US" dirty="0" err="1" smtClean="0"/>
              <a:t>Peoplesoft</a:t>
            </a:r>
            <a:r>
              <a:rPr lang="en-US" dirty="0" smtClean="0"/>
              <a:t>, </a:t>
            </a:r>
            <a:r>
              <a:rPr lang="en-US" dirty="0" err="1" smtClean="0"/>
              <a:t>RSmart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They all form part of the university or college</a:t>
            </a:r>
            <a:r>
              <a:rPr lang="en-US" dirty="0" smtClean="0"/>
              <a:t> </a:t>
            </a:r>
            <a:r>
              <a:rPr lang="en-US" dirty="0" err="1" smtClean="0"/>
              <a:t>reprsenting</a:t>
            </a:r>
            <a:r>
              <a:rPr lang="en-US" dirty="0" smtClean="0"/>
              <a:t> its investment in and in service </a:t>
            </a:r>
            <a:r>
              <a:rPr lang="en-US" dirty="0" smtClean="0"/>
              <a:t>of scholarly</a:t>
            </a:r>
            <a:r>
              <a:rPr lang="en-US" dirty="0" smtClean="0"/>
              <a:t> communication (a </a:t>
            </a:r>
            <a:r>
              <a:rPr lang="en-US" dirty="0" smtClean="0"/>
              <a:t>fact we sometimes </a:t>
            </a:r>
            <a:r>
              <a:rPr lang="en-US" dirty="0" smtClean="0"/>
              <a:t>forget)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To think sustainably about the university</a:t>
            </a:r>
            <a:r>
              <a:rPr lang="en-US" smtClean="0"/>
              <a:t>’s investment in scholarly communication</a:t>
            </a:r>
            <a:r>
              <a:rPr lang="en-US" smtClean="0"/>
              <a:t>, we need to look across, and plan across and budget across their </a:t>
            </a:r>
            <a:r>
              <a:rPr lang="en-US" smtClean="0"/>
              <a:t>top(s)</a:t>
            </a:r>
            <a:endParaRPr lang="en-US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Could even be supported </a:t>
            </a:r>
            <a:r>
              <a:rPr lang="en-US" sz="3200" dirty="0" smtClean="0"/>
              <a:t>in part by an IR that surface content</a:t>
            </a:r>
            <a:r>
              <a:rPr lang="en-US" sz="3200" dirty="0" smtClean="0"/>
              <a:t>  &amp; identifies </a:t>
            </a:r>
            <a:r>
              <a:rPr lang="en-US" sz="3200" dirty="0" smtClean="0"/>
              <a:t>new disciplines</a:t>
            </a:r>
            <a:endParaRPr lang="en-US" sz="3200" dirty="0"/>
          </a:p>
        </p:txBody>
      </p:sp>
      <p:pic>
        <p:nvPicPr>
          <p:cNvPr id="4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876" r="-10876"/>
          <a:stretch>
            <a:fillRect/>
          </a:stretch>
        </p:blipFill>
        <p:spPr/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the same scenario, focusing on a science discipline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selected </a:t>
            </a:r>
            <a:r>
              <a:rPr lang="en-US" dirty="0" smtClean="0"/>
              <a:t>because it is an area of university research strength</a:t>
            </a:r>
          </a:p>
          <a:p>
            <a:r>
              <a:rPr lang="en-US" dirty="0" smtClean="0"/>
              <a:t>that can be brought to bear on issues of interest publicly, regionally, and </a:t>
            </a:r>
            <a:r>
              <a:rPr lang="en-US" dirty="0" smtClean="0"/>
              <a:t>politically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Picture 4.png"/>
          <p:cNvPicPr>
            <a:picLocks noChangeAspect="1"/>
          </p:cNvPicPr>
          <p:nvPr/>
        </p:nvPicPr>
        <p:blipFill>
          <a:blip r:embed="rId2"/>
          <a:srcRect l="-35943" r="-35943"/>
          <a:stretch>
            <a:fillRect/>
          </a:stretch>
        </p:blipFill>
        <p:spPr>
          <a:xfrm>
            <a:off x="457200" y="1417638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focus for continuum publishing promises </a:t>
            </a:r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</a:t>
            </a:r>
            <a:r>
              <a:rPr lang="en-US" dirty="0" smtClean="0"/>
              <a:t>external relations</a:t>
            </a:r>
          </a:p>
          <a:p>
            <a:r>
              <a:rPr lang="en-US" dirty="0" smtClean="0"/>
              <a:t>orient metadata  harvesting, IR and even data </a:t>
            </a:r>
            <a:r>
              <a:rPr lang="en-US" dirty="0" err="1" smtClean="0"/>
              <a:t>repositing</a:t>
            </a:r>
            <a:r>
              <a:rPr lang="en-US" dirty="0" smtClean="0"/>
              <a:t> efforts</a:t>
            </a:r>
          </a:p>
          <a:p>
            <a:r>
              <a:rPr lang="en-US" dirty="0" smtClean="0"/>
              <a:t>orient revenue-generating trade publications</a:t>
            </a:r>
          </a:p>
          <a:p>
            <a:r>
              <a:rPr lang="en-US" dirty="0" smtClean="0"/>
              <a:t>potentially support revenue-generating relations with research funders and industry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Imagine a museum collection that is digitized</a:t>
            </a:r>
            <a:endParaRPr lang="en-US" dirty="0"/>
          </a:p>
        </p:txBody>
      </p:sp>
      <p:pic>
        <p:nvPicPr>
          <p:cNvPr id="12" name="Content Placeholder 11" descr="Picture 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360" r="-4360"/>
          <a:stretch>
            <a:fillRect/>
          </a:stretch>
        </p:blipFill>
        <p:spPr/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reflect and support an area of research strength</a:t>
            </a:r>
            <a:endParaRPr lang="en-US" dirty="0"/>
          </a:p>
        </p:txBody>
      </p:sp>
      <p:pic>
        <p:nvPicPr>
          <p:cNvPr id="6" name="Content Placeholder 5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approach to continuum publishing promises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/>
              <a:t>everage and at the same time build </a:t>
            </a:r>
            <a:r>
              <a:rPr lang="en-US" dirty="0" smtClean="0"/>
              <a:t>brand internationally for an </a:t>
            </a:r>
            <a:r>
              <a:rPr lang="en-US" dirty="0" smtClean="0"/>
              <a:t>institution</a:t>
            </a:r>
          </a:p>
          <a:p>
            <a:r>
              <a:rPr lang="en-US" dirty="0" smtClean="0"/>
              <a:t>create </a:t>
            </a:r>
            <a:r>
              <a:rPr lang="en-US" dirty="0" smtClean="0"/>
              <a:t>a market for research, educational, and general audience </a:t>
            </a:r>
            <a:r>
              <a:rPr lang="en-US" dirty="0" smtClean="0"/>
              <a:t>publications</a:t>
            </a:r>
          </a:p>
          <a:p>
            <a:r>
              <a:rPr lang="en-US" dirty="0" smtClean="0"/>
              <a:t>open out onto whole new areas for scholarship and crucially</a:t>
            </a:r>
          </a:p>
          <a:p>
            <a:r>
              <a:rPr lang="en-US" dirty="0" smtClean="0"/>
              <a:t>a</a:t>
            </a:r>
            <a:r>
              <a:rPr lang="en-US" dirty="0" smtClean="0"/>
              <a:t>dvance cultural understanding and respect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further reflections on organizational and business issues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Organizational forms that we know and love make less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as historic functions (of libraries, presses, and other information services) are performed at the network level</a:t>
            </a:r>
          </a:p>
          <a:p>
            <a:r>
              <a:rPr lang="en-US" dirty="0" smtClean="0"/>
              <a:t>they bump into each other (info lit) and can</a:t>
            </a:r>
          </a:p>
          <a:p>
            <a:r>
              <a:rPr lang="en-US" dirty="0" smtClean="0"/>
              <a:t>Result in uncoordinated competing investments (e.g. “publishing services)</a:t>
            </a:r>
          </a:p>
          <a:p>
            <a:r>
              <a:rPr lang="en-US" dirty="0" smtClean="0"/>
              <a:t>in services or platforms that aren’t rationally provided in house (repositories, web 2.0, harvesting) or </a:t>
            </a:r>
          </a:p>
          <a:p>
            <a:r>
              <a:rPr lang="en-US" dirty="0" smtClean="0"/>
              <a:t>in content that has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begins to look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uniform strategy to guide related investments of scarce “high value” funds</a:t>
            </a:r>
          </a:p>
          <a:p>
            <a:r>
              <a:rPr lang="en-US" dirty="0" smtClean="0"/>
              <a:t>and difficult trade-off decisions in an appropriately and broadly scoped field of choices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 the future of a university’s library, press, IT organization, </a:t>
            </a:r>
            <a:r>
              <a:rPr lang="en-US" sz="3200" dirty="0" smtClean="0"/>
              <a:t>museum</a:t>
            </a:r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ought properly</a:t>
            </a:r>
            <a:r>
              <a:rPr lang="en-US" dirty="0" smtClean="0"/>
              <a:t> reflect </a:t>
            </a:r>
            <a:r>
              <a:rPr lang="en-US" dirty="0" smtClean="0"/>
              <a:t>choices made at a broader level about the university’s mission and the strategic choices and frankly quite difficult trade-off decisions that will be taken to advance </a:t>
            </a:r>
            <a:r>
              <a:rPr lang="en-US" dirty="0" smtClean="0"/>
              <a:t>it through its investments in scholarly communication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wants to see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range of business models in use (from the philanthropic to the revenue generating) optimizing their implementation to reduce pressure on scarce “high-value” funds</a:t>
            </a:r>
          </a:p>
          <a:p>
            <a:r>
              <a:rPr lang="en-US" dirty="0" smtClean="0"/>
              <a:t>and someone able finally to make the call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move to integration is not entirely unknown</a:t>
            </a:r>
            <a:endParaRPr lang="en-US" dirty="0"/>
          </a:p>
        </p:txBody>
      </p:sp>
      <p:pic>
        <p:nvPicPr>
          <p:cNvPr id="6" name="Content Placeholder 5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920" r="-13920"/>
          <a:stretch>
            <a:fillRect/>
          </a:stretch>
        </p:blipFill>
        <p:spPr/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university also looks for ways to reduce cost in everything…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And may exhibit a preference for outsourcing or collaboratively developing parts of the scholarly communications infrastructure that incurs cost without adding distinctive value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Examples might include</a:t>
            </a:r>
          </a:p>
          <a:p>
            <a:r>
              <a:rPr lang="en-US" dirty="0" smtClean="0"/>
              <a:t>print repositories</a:t>
            </a:r>
          </a:p>
          <a:p>
            <a:r>
              <a:rPr lang="en-US" dirty="0" smtClean="0"/>
              <a:t>technical services</a:t>
            </a:r>
          </a:p>
          <a:p>
            <a:r>
              <a:rPr lang="en-US" dirty="0" smtClean="0"/>
              <a:t>publishing platforms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This opens up opportunities for some to offer services as third parties, but the market is only so big</a:t>
            </a:r>
            <a:endParaRPr lang="en-US" sz="3200" dirty="0"/>
          </a:p>
        </p:txBody>
      </p:sp>
      <p:pic>
        <p:nvPicPr>
          <p:cNvPr id="6" name="Content Placeholder 5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236" r="-4236"/>
          <a:stretch>
            <a:fillRect/>
          </a:stretch>
        </p:blipFill>
        <p:spPr>
          <a:xfrm>
            <a:off x="457200" y="1667750"/>
            <a:ext cx="5325153" cy="2928629"/>
          </a:xfrm>
        </p:spPr>
      </p:pic>
      <p:pic>
        <p:nvPicPr>
          <p:cNvPr id="4" name="Content Placeholder 8" descr="Picture 4.png"/>
          <p:cNvPicPr>
            <a:picLocks noChangeAspect="1"/>
          </p:cNvPicPr>
          <p:nvPr/>
        </p:nvPicPr>
        <p:blipFill>
          <a:blip r:embed="rId3"/>
          <a:srcRect l="-12110" r="-12110"/>
          <a:stretch>
            <a:fillRect/>
          </a:stretch>
        </p:blipFill>
        <p:spPr>
          <a:xfrm>
            <a:off x="4216725" y="3745545"/>
            <a:ext cx="5659405" cy="311245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finally… the university will recognize and begin to address the limits of collaboration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this is necessary is the focus of this talk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pull it off, I leave to you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first a word about the financial context </a:t>
            </a:r>
            <a:r>
              <a:rPr lang="en-US" dirty="0" smtClean="0"/>
              <a:t>in which</a:t>
            </a:r>
            <a:r>
              <a:rPr lang="en-US" dirty="0" smtClean="0"/>
              <a:t> sustainability will be sought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7200" y="2064532"/>
          <a:ext cx="8477099" cy="4406746"/>
        </p:xfrm>
        <a:graphic>
          <a:graphicData uri="http://schemas.openxmlformats.org/presentationml/2006/ole">
            <p:oleObj spid="_x0000_s31746" name="Document" r:id="rId3" imgW="6400800" imgH="3327400" progId="Word.Document.12">
              <p:link updateAutomatic="1"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It will not be sought </a:t>
            </a:r>
            <a:r>
              <a:rPr lang="en-US" sz="2400" dirty="0" smtClean="0"/>
              <a:t>with </a:t>
            </a:r>
            <a:r>
              <a:rPr lang="en-US" sz="2400" b="1" i="1" dirty="0" smtClean="0"/>
              <a:t>all </a:t>
            </a:r>
            <a:r>
              <a:rPr lang="en-US" sz="2400" dirty="0" smtClean="0"/>
              <a:t>the university’s dollars – only with those “high-value funds” that </a:t>
            </a:r>
            <a:r>
              <a:rPr lang="en-US" sz="2400" dirty="0" smtClean="0"/>
              <a:t>also support instruction and our Professors </a:t>
            </a:r>
            <a:r>
              <a:rPr lang="en-US" sz="2400" dirty="0" smtClean="0"/>
              <a:t>of Celtic Poetry, Chemistry, and Economics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29187"/>
            <a:ext cx="608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Revenue by Source, 2003-04 to 2007-08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2231</Words>
  <Application>Microsoft Macintosh PowerPoint</Application>
  <PresentationFormat>On-screen Show (4:3)</PresentationFormat>
  <Paragraphs>237</Paragraphs>
  <Slides>64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Mac HD:Users:dgreenst:Documents:OP STUFF:accountability:AF3 Report Chapters 11-15 ver 7 jcdg.doc!OLE_LINK1</vt:lpstr>
      <vt:lpstr>Sustainable scholarly communication. Is it possible?</vt:lpstr>
      <vt:lpstr>I want to tackle this question from the purview of the institution – the university or maybe the college</vt:lpstr>
      <vt:lpstr>And amend the question to ask…</vt:lpstr>
      <vt:lpstr>The university or college is the unit of analysis here…</vt:lpstr>
      <vt:lpstr>I am self consciously NOT asking</vt:lpstr>
      <vt:lpstr>So the future of a university’s library, press, IT organization, museums</vt:lpstr>
      <vt:lpstr>Why this is necessary is the focus of this talk</vt:lpstr>
      <vt:lpstr>But first a word about the financial context in which sustainability will be sought</vt:lpstr>
      <vt:lpstr>It will not be sought with all the university’s dollars – only with those “high-value funds” that also support instruction and our Professors of Celtic Poetry, Chemistry, and Economics</vt:lpstr>
      <vt:lpstr>And those dollars are going to be highly sought after as we fundamentally transform the university’s financial model</vt:lpstr>
      <vt:lpstr>To address a long-term secular trend</vt:lpstr>
      <vt:lpstr>While meeting growing demand for higher education</vt:lpstr>
      <vt:lpstr>My approach to this question is tripartite and, I’m afraid, ruthless</vt:lpstr>
      <vt:lpstr>The University needs persistent access to the information scholars and students need for research, teaching, and learning</vt:lpstr>
      <vt:lpstr>From this purview and in a digital age redundant management of print is insane</vt:lpstr>
      <vt:lpstr>So by the way  </vt:lpstr>
      <vt:lpstr>E-books hold forth enormous promise</vt:lpstr>
      <vt:lpstr>Expenditure on open access publications doesn’t make sense unless…</vt:lpstr>
      <vt:lpstr>On other digital collections?</vt:lpstr>
      <vt:lpstr>…when we are managing digital as a means of controlling costs and guaranteeing access to what was once, wholly in print…</vt:lpstr>
      <vt:lpstr>…or in response to the well articulated needs of particular scholarly communities which organize resources necessary to support…</vt:lpstr>
      <vt:lpstr>…or in response to a legal mandate</vt:lpstr>
      <vt:lpstr>…and we value as anyone must those patrons of our academy…</vt:lpstr>
      <vt:lpstr>I am far less comfortable with our “cabinets of curiosities”</vt:lpstr>
      <vt:lpstr>They are all of them wonderful, elegant and worthy in their way</vt:lpstr>
      <vt:lpstr>In a university</vt:lpstr>
      <vt:lpstr>So we either clean our all our cabinets (turn off funding for them) or…</vt:lpstr>
      <vt:lpstr>Who makes that call on your campuses, I wonder?</vt:lpstr>
      <vt:lpstr>And we need to support our faculty and students in their discovery, creation, and dissemination of knowledge</vt:lpstr>
      <vt:lpstr>But I want to look comprehensively across the need for that support…</vt:lpstr>
      <vt:lpstr>…that demand for “traditional” information literacy diminishes substantially</vt:lpstr>
      <vt:lpstr>Demand for support with hybrid or online instruction is growing</vt:lpstr>
      <vt:lpstr>As is demand for support with</vt:lpstr>
      <vt:lpstr>Let’s pause for a moment to consider data curation</vt:lpstr>
      <vt:lpstr>So what does the university require of its investments in scholarly communication to support dissemination of knowledge?</vt:lpstr>
      <vt:lpstr>Let me sharpen focus here with three questions</vt:lpstr>
      <vt:lpstr>Question 1</vt:lpstr>
      <vt:lpstr>Question 2</vt:lpstr>
      <vt:lpstr>Question 3</vt:lpstr>
      <vt:lpstr>A health advisory</vt:lpstr>
      <vt:lpstr>The university may publish in the interest of discipline building and gap filling</vt:lpstr>
      <vt:lpstr>…such focused publishing initiatives can</vt:lpstr>
      <vt:lpstr>Choosing wisely is as much an art as a science</vt:lpstr>
      <vt:lpstr>Publicly oriented publishing (aka next-gen trade publishing)…</vt:lpstr>
      <vt:lpstr>If aligned with the selective discipline building and gap filling efforts</vt:lpstr>
      <vt:lpstr>Introducing continuum publishing</vt:lpstr>
      <vt:lpstr>So… imagine a digital library collection – a cabinet of curiosities</vt:lpstr>
      <vt:lpstr>that supports and reflects the evolution of a new discipline</vt:lpstr>
      <vt:lpstr>and a range of publications (revenue generating in the traditional way)</vt:lpstr>
      <vt:lpstr>Could even be supported in part by an IR that surface content  &amp; identifies new disciplines</vt:lpstr>
      <vt:lpstr>Run the same scenario, focusing on a science discipline</vt:lpstr>
      <vt:lpstr>Slide 52</vt:lpstr>
      <vt:lpstr>This focus for continuum publishing promises to</vt:lpstr>
      <vt:lpstr>Imagine a museum collection that is digitized</vt:lpstr>
      <vt:lpstr>to reflect and support an area of research strength</vt:lpstr>
      <vt:lpstr>This approach to continuum publishing promises to</vt:lpstr>
      <vt:lpstr>Some further reflections on organizational and business issues </vt:lpstr>
      <vt:lpstr>Organizational forms that we know and love make less sense</vt:lpstr>
      <vt:lpstr>The university begins to look for</vt:lpstr>
      <vt:lpstr>It wants to see </vt:lpstr>
      <vt:lpstr>The move to integration is not entirely unknown</vt:lpstr>
      <vt:lpstr>The university also looks for ways to reduce cost in everything…</vt:lpstr>
      <vt:lpstr>This opens up opportunities for some to offer services as third parties, but the market is only so big</vt:lpstr>
      <vt:lpstr>And finally… the university will recognize and begin to address the limits of collaboration</vt:lpstr>
    </vt:vector>
  </TitlesOfParts>
  <Company>UCOP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Greenstein</dc:creator>
  <cp:lastModifiedBy>Daniel Greenstein</cp:lastModifiedBy>
  <cp:revision>16</cp:revision>
  <dcterms:created xsi:type="dcterms:W3CDTF">2010-03-22T13:32:37Z</dcterms:created>
  <dcterms:modified xsi:type="dcterms:W3CDTF">2010-03-22T14:41:36Z</dcterms:modified>
</cp:coreProperties>
</file>