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6" r:id="rId5"/>
    <p:sldId id="259" r:id="rId6"/>
    <p:sldId id="260" r:id="rId7"/>
    <p:sldId id="262" r:id="rId8"/>
    <p:sldId id="264" r:id="rId9"/>
    <p:sldId id="277" r:id="rId10"/>
    <p:sldId id="265" r:id="rId11"/>
    <p:sldId id="278" r:id="rId12"/>
    <p:sldId id="280" r:id="rId13"/>
    <p:sldId id="266" r:id="rId14"/>
    <p:sldId id="267" r:id="rId15"/>
    <p:sldId id="27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87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alberta.academia.edu/ConradLeibe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Benjamin-Tyson-Duranske/e/B001JP104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“If Picasso had painted a round object..”</a:t>
            </a:r>
            <a:endParaRPr lang="en-US" dirty="0"/>
          </a:p>
        </p:txBody>
      </p:sp>
      <p:sp>
        <p:nvSpPr>
          <p:cNvPr id="9" name="Content Placeholder 8"/>
          <p:cNvSpPr>
            <a:spLocks noGrp="1"/>
          </p:cNvSpPr>
          <p:nvPr>
            <p:ph sz="quarter" idx="10"/>
          </p:nvPr>
        </p:nvSpPr>
        <p:spPr>
          <a:xfrm>
            <a:off x="1192904" y="1408134"/>
            <a:ext cx="6657179" cy="4318000"/>
          </a:xfrm>
        </p:spPr>
        <p:txBody>
          <a:bodyPr>
            <a:normAutofit fontScale="70000" lnSpcReduction="20000"/>
          </a:bodyPr>
          <a:lstStyle/>
          <a:p>
            <a:pPr marL="0" indent="0">
              <a:buNone/>
            </a:pPr>
            <a:r>
              <a:rPr lang="en-US" dirty="0" smtClean="0"/>
              <a:t>Part A “Creating” | Talk 1 </a:t>
            </a:r>
          </a:p>
          <a:p>
            <a:pPr marL="0" indent="0">
              <a:buNone/>
            </a:pPr>
            <a:r>
              <a:rPr lang="en-US" dirty="0" smtClean="0"/>
              <a:t>Video Game Law 2013 </a:t>
            </a:r>
          </a:p>
          <a:p>
            <a:pPr marL="0" indent="0">
              <a:buNone/>
            </a:pPr>
            <a:r>
              <a:rPr lang="en-US" dirty="0" smtClean="0"/>
              <a:t>UBC Law @ Allard Hall</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Jon </a:t>
            </a:r>
            <a:r>
              <a:rPr lang="en-US" dirty="0"/>
              <a:t>Festinger Q.C.</a:t>
            </a:r>
          </a:p>
          <a:p>
            <a:pPr marL="0" indent="0">
              <a:buNone/>
            </a:pPr>
            <a:r>
              <a:rPr lang="en-US" dirty="0"/>
              <a:t>Centre for Digital Media</a:t>
            </a:r>
          </a:p>
          <a:p>
            <a:pPr marL="0" indent="0">
              <a:buNone/>
            </a:pPr>
            <a:r>
              <a:rPr lang="en-US" dirty="0"/>
              <a:t>Festinger Law &amp; Strategy LLP</a:t>
            </a:r>
          </a:p>
          <a:p>
            <a:pPr marL="0" indent="0">
              <a:buNone/>
            </a:pPr>
            <a:r>
              <a:rPr lang="en-US" dirty="0"/>
              <a:t>@</a:t>
            </a:r>
            <a:r>
              <a:rPr lang="en-US" dirty="0" err="1"/>
              <a:t>gamebizlaw</a:t>
            </a:r>
            <a:endParaRPr lang="en-US" dirty="0"/>
          </a:p>
          <a:p>
            <a:pPr marL="0" indent="0">
              <a:buNone/>
            </a:pPr>
            <a:r>
              <a:rPr lang="en-US" dirty="0">
                <a:hlinkClick r:id="rId2"/>
              </a:rPr>
              <a:t>jon_festinger@thecdm.ca</a:t>
            </a:r>
            <a:endParaRPr lang="en-US" dirty="0"/>
          </a:p>
          <a:p>
            <a:pPr marL="0" indent="0">
              <a:buNone/>
            </a:pPr>
            <a:endParaRPr lang="en-US" dirty="0"/>
          </a:p>
        </p:txBody>
      </p:sp>
      <p:pic>
        <p:nvPicPr>
          <p:cNvPr id="10" name="Picture 9"/>
          <p:cNvPicPr>
            <a:picLocks noChangeAspect="1"/>
          </p:cNvPicPr>
          <p:nvPr/>
        </p:nvPicPr>
        <p:blipFill>
          <a:blip r:embed="rId3"/>
          <a:stretch>
            <a:fillRect/>
          </a:stretch>
        </p:blipFill>
        <p:spPr>
          <a:xfrm>
            <a:off x="6550414" y="2868634"/>
            <a:ext cx="1752761" cy="2857500"/>
          </a:xfrm>
          <a:prstGeom prst="rect">
            <a:avLst/>
          </a:prstGeom>
        </p:spPr>
      </p:pic>
    </p:spTree>
    <p:extLst>
      <p:ext uri="{BB962C8B-B14F-4D97-AF65-F5344CB8AC3E}">
        <p14:creationId xmlns:p14="http://schemas.microsoft.com/office/powerpoint/2010/main" val="346026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Atari v. Oman -1992 USCA</a:t>
            </a:r>
            <a:endParaRPr lang="en-US" dirty="0"/>
          </a:p>
        </p:txBody>
      </p:sp>
      <p:sp>
        <p:nvSpPr>
          <p:cNvPr id="3" name="Content Placeholder 2"/>
          <p:cNvSpPr>
            <a:spLocks noGrp="1"/>
          </p:cNvSpPr>
          <p:nvPr>
            <p:ph sz="quarter" idx="10"/>
          </p:nvPr>
        </p:nvSpPr>
        <p:spPr/>
        <p:txBody>
          <a:bodyPr>
            <a:normAutofit lnSpcReduction="10000"/>
          </a:bodyPr>
          <a:lstStyle/>
          <a:p>
            <a:r>
              <a:rPr lang="en-US" sz="1900" dirty="0" smtClean="0"/>
              <a:t>“BREAKOUT's </a:t>
            </a:r>
            <a:r>
              <a:rPr lang="en-US" sz="1900" dirty="0"/>
              <a:t>audiovisual display features a wall formed by red, amber, green, and blue layers of rectangles representing bricks.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 A "breakout" occurs when the ball penetrates through all rows of bricks and moves into the space between the wall and the top of the screen; the ball then ricochets in a </a:t>
            </a:r>
            <a:r>
              <a:rPr lang="en-US" sz="1900" dirty="0" err="1"/>
              <a:t>zig-zag</a:t>
            </a:r>
            <a:r>
              <a:rPr lang="en-US" sz="1900" dirty="0"/>
              <a:t> pattern off the sides of the screen and the top layer of the wall, removing bricks upon contact and adding more points to the player's score. Various tones sound as the ball touches different objects or places on the screen. The size of the paddle diminishes and the motion of the ball accelerates as the game is played</a:t>
            </a:r>
            <a:r>
              <a:rPr lang="en-US" sz="1900" dirty="0" smtClean="0"/>
              <a:t>.”</a:t>
            </a:r>
          </a:p>
          <a:p>
            <a:r>
              <a:rPr lang="en-US" sz="2000" dirty="0"/>
              <a:t>D</a:t>
            </a:r>
            <a:r>
              <a:rPr lang="en-US" sz="2000" dirty="0" smtClean="0"/>
              <a:t>istrict </a:t>
            </a:r>
            <a:r>
              <a:rPr lang="en-US" sz="2000" dirty="0"/>
              <a:t>court judge asked counsel for the Register, </a:t>
            </a:r>
            <a:r>
              <a:rPr lang="en-US" b="1" dirty="0"/>
              <a:t>"If Picasso had painted a round object on a canvas, would you say because it depicts a familiar subject--namely, something that's round--it can't be copyrighted</a:t>
            </a:r>
            <a:r>
              <a:rPr lang="en-US" b="1" dirty="0" smtClean="0"/>
              <a:t>?” </a:t>
            </a:r>
            <a:endParaRPr lang="en-US" b="1" dirty="0"/>
          </a:p>
          <a:p>
            <a:endParaRPr lang="en-US" dirty="0"/>
          </a:p>
        </p:txBody>
      </p:sp>
    </p:spTree>
    <p:extLst>
      <p:ext uri="{BB962C8B-B14F-4D97-AF65-F5344CB8AC3E}">
        <p14:creationId xmlns:p14="http://schemas.microsoft.com/office/powerpoint/2010/main" val="274148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229600" cy="1016000"/>
          </a:xfrm>
        </p:spPr>
        <p:txBody>
          <a:bodyPr>
            <a:normAutofit/>
          </a:bodyPr>
          <a:lstStyle/>
          <a:p>
            <a:r>
              <a:rPr lang="en-US" dirty="0" smtClean="0"/>
              <a:t>                      </a:t>
            </a:r>
            <a:r>
              <a:rPr lang="en-US" dirty="0" smtClean="0"/>
              <a:t>Irony 1 </a:t>
            </a:r>
            <a:endParaRPr lang="en-US" dirty="0"/>
          </a:p>
        </p:txBody>
      </p:sp>
      <p:sp>
        <p:nvSpPr>
          <p:cNvPr id="3" name="Content Placeholder 2"/>
          <p:cNvSpPr>
            <a:spLocks noGrp="1"/>
          </p:cNvSpPr>
          <p:nvPr>
            <p:ph sz="quarter" idx="10"/>
          </p:nvPr>
        </p:nvSpPr>
        <p:spPr>
          <a:xfrm>
            <a:off x="457200" y="1342593"/>
            <a:ext cx="8229600" cy="4383541"/>
          </a:xfrm>
        </p:spPr>
        <p:txBody>
          <a:bodyPr/>
          <a:lstStyle/>
          <a:p>
            <a:pPr marL="0" indent="0">
              <a:buNone/>
            </a:pPr>
            <a:endParaRPr lang="en-US" dirty="0"/>
          </a:p>
          <a:p>
            <a:r>
              <a:rPr lang="en-US" dirty="0" smtClean="0"/>
              <a:t>While </a:t>
            </a:r>
            <a:r>
              <a:rPr lang="en-US" dirty="0" smtClean="0"/>
              <a:t>eligibility for copyright meant a certain legal recognition…..</a:t>
            </a:r>
          </a:p>
          <a:p>
            <a:r>
              <a:rPr lang="en-US" dirty="0" smtClean="0"/>
              <a:t>…it brought with it the limitations of IP law</a:t>
            </a:r>
          </a:p>
          <a:p>
            <a:r>
              <a:rPr lang="en-US" dirty="0" smtClean="0"/>
              <a:t>Impact on mods, genre issues etc…</a:t>
            </a:r>
            <a:r>
              <a:rPr lang="en-US" dirty="0" smtClean="0"/>
              <a:t>.</a:t>
            </a:r>
          </a:p>
          <a:p>
            <a:endParaRPr lang="en-US" dirty="0"/>
          </a:p>
          <a:p>
            <a:r>
              <a:rPr lang="en-US" dirty="0" smtClean="0"/>
              <a:t>Deeply related: </a:t>
            </a:r>
            <a:r>
              <a:rPr lang="en-US" dirty="0"/>
              <a:t>Q</a:t>
            </a:r>
            <a:r>
              <a:rPr lang="en-US" dirty="0" smtClean="0"/>
              <a:t>uery how the interactive nature of the “art” impacts its “ownership”…..</a:t>
            </a:r>
          </a:p>
          <a:p>
            <a:r>
              <a:rPr lang="en-US" dirty="0" smtClean="0"/>
              <a:t>…..Stern v. Kaufman (1982 USCA) – “Scramble” knockoff case – “kitchen sink” arguments included that “each play of the game is an original work because of the player’s participation.” </a:t>
            </a:r>
            <a:endParaRPr lang="en-US" dirty="0"/>
          </a:p>
          <a:p>
            <a:endParaRPr lang="en-US" dirty="0"/>
          </a:p>
        </p:txBody>
      </p:sp>
    </p:spTree>
    <p:extLst>
      <p:ext uri="{BB962C8B-B14F-4D97-AF65-F5344CB8AC3E}">
        <p14:creationId xmlns:p14="http://schemas.microsoft.com/office/powerpoint/2010/main" val="218670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Irony 1 (</a:t>
            </a:r>
            <a:r>
              <a:rPr lang="en-US" dirty="0" err="1" smtClean="0"/>
              <a:t>con’d</a:t>
            </a:r>
            <a:r>
              <a:rPr lang="en-US" dirty="0" smtClean="0"/>
              <a:t>)</a:t>
            </a:r>
            <a:br>
              <a:rPr lang="en-US" dirty="0" smtClean="0"/>
            </a:br>
            <a:r>
              <a:rPr lang="en-US" dirty="0" smtClean="0"/>
              <a:t>             The Problem with </a:t>
            </a:r>
            <a:r>
              <a:rPr lang="en-US" i="1" u="sng" dirty="0" smtClean="0"/>
              <a:t>Stern</a:t>
            </a:r>
            <a:endParaRPr lang="en-US" i="1" u="sng" dirty="0"/>
          </a:p>
        </p:txBody>
      </p:sp>
      <p:sp>
        <p:nvSpPr>
          <p:cNvPr id="3" name="Content Placeholder 2"/>
          <p:cNvSpPr>
            <a:spLocks noGrp="1"/>
          </p:cNvSpPr>
          <p:nvPr>
            <p:ph sz="quarter" idx="10"/>
          </p:nvPr>
        </p:nvSpPr>
        <p:spPr/>
        <p:txBody>
          <a:bodyPr/>
          <a:lstStyle/>
          <a:p>
            <a:r>
              <a:rPr lang="en-US" dirty="0" smtClean="0"/>
              <a:t>Defendants point - that player participation meant no “fixation” = Scramble not protected.</a:t>
            </a:r>
          </a:p>
          <a:p>
            <a:r>
              <a:rPr lang="en-US" dirty="0" smtClean="0"/>
              <a:t>Court rejected argument. Found “Someone first conceived what the audiovisual display would look like and sound like. Originality occurred at that point.”</a:t>
            </a:r>
          </a:p>
          <a:p>
            <a:r>
              <a:rPr lang="en-US" dirty="0" smtClean="0"/>
              <a:t>Consider since that time: 1.massively multiplayer; 2. open world; 3. (effectively) crowd sourced; 4……</a:t>
            </a:r>
          </a:p>
          <a:p>
            <a:endParaRPr lang="en-US" dirty="0" smtClean="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450" y="3821568"/>
            <a:ext cx="3810000" cy="2133600"/>
          </a:xfrm>
          <a:prstGeom prst="rect">
            <a:avLst/>
          </a:prstGeom>
        </p:spPr>
      </p:pic>
    </p:spTree>
    <p:extLst>
      <p:ext uri="{BB962C8B-B14F-4D97-AF65-F5344CB8AC3E}">
        <p14:creationId xmlns:p14="http://schemas.microsoft.com/office/powerpoint/2010/main" val="418557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Irony 2: Legal Recognition May </a:t>
            </a:r>
            <a:r>
              <a:rPr lang="en-US" dirty="0"/>
              <a:t>N</a:t>
            </a:r>
            <a:r>
              <a:rPr lang="en-US" dirty="0" smtClean="0"/>
              <a:t>ot Equal Respect</a:t>
            </a:r>
            <a:endParaRPr lang="en-US" dirty="0"/>
          </a:p>
        </p:txBody>
      </p:sp>
      <p:sp>
        <p:nvSpPr>
          <p:cNvPr id="3" name="Content Placeholder 2"/>
          <p:cNvSpPr>
            <a:spLocks noGrp="1"/>
          </p:cNvSpPr>
          <p:nvPr>
            <p:ph sz="quarter" idx="10"/>
          </p:nvPr>
        </p:nvSpPr>
        <p:spPr>
          <a:xfrm>
            <a:off x="457200" y="1838592"/>
            <a:ext cx="8229600" cy="3887541"/>
          </a:xfrm>
        </p:spPr>
        <p:txBody>
          <a:bodyPr/>
          <a:lstStyle/>
          <a:p>
            <a:pPr marL="0" indent="0">
              <a:buNone/>
            </a:pPr>
            <a:r>
              <a:rPr lang="en-US" b="1" dirty="0" smtClean="0"/>
              <a:t>Easier </a:t>
            </a:r>
            <a:r>
              <a:rPr lang="en-US" b="1" dirty="0"/>
              <a:t>to target, censor &amp; oppress the </a:t>
            </a:r>
            <a:r>
              <a:rPr lang="en-US" b="1" dirty="0" smtClean="0"/>
              <a:t>disrespected (symptoms):  </a:t>
            </a:r>
            <a:endParaRPr lang="en-US" b="1" u="sng" dirty="0" smtClean="0"/>
          </a:p>
          <a:p>
            <a:pPr marL="0" indent="0">
              <a:buNone/>
            </a:pPr>
            <a:endParaRPr lang="en-US" b="1" dirty="0" smtClean="0"/>
          </a:p>
          <a:p>
            <a:r>
              <a:rPr lang="en-US" dirty="0" smtClean="0"/>
              <a:t>Refrain of blame without causality?</a:t>
            </a:r>
          </a:p>
          <a:p>
            <a:r>
              <a:rPr lang="en-US" dirty="0" smtClean="0"/>
              <a:t>Based on belief not data?</a:t>
            </a:r>
          </a:p>
          <a:p>
            <a:r>
              <a:rPr lang="en-US" dirty="0" smtClean="0"/>
              <a:t>Related to being “different”?</a:t>
            </a:r>
          </a:p>
          <a:p>
            <a:r>
              <a:rPr lang="en-US" dirty="0" smtClean="0"/>
              <a:t>Related to being “new” (technology)?</a:t>
            </a:r>
          </a:p>
          <a:p>
            <a:r>
              <a:rPr lang="en-US" i="1" dirty="0" smtClean="0"/>
              <a:t>Virtual guns more to blame then real ones</a:t>
            </a:r>
            <a:r>
              <a:rPr lang="en-US" dirty="0" smtClean="0"/>
              <a:t>???</a:t>
            </a:r>
          </a:p>
          <a:p>
            <a:r>
              <a:rPr lang="en-US" dirty="0" smtClean="0"/>
              <a:t>Double standard issue: methodology to measure impact of video games on disposition to violence also to be equally applied to High School Football, ROTC etc. </a:t>
            </a:r>
          </a:p>
          <a:p>
            <a:endParaRPr lang="en-US" dirty="0"/>
          </a:p>
        </p:txBody>
      </p:sp>
    </p:spTree>
    <p:extLst>
      <p:ext uri="{BB962C8B-B14F-4D97-AF65-F5344CB8AC3E}">
        <p14:creationId xmlns:p14="http://schemas.microsoft.com/office/powerpoint/2010/main" val="426389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Next Class</a:t>
            </a:r>
            <a:endParaRPr lang="en-US" dirty="0"/>
          </a:p>
        </p:txBody>
      </p:sp>
      <p:sp>
        <p:nvSpPr>
          <p:cNvPr id="3" name="Content Placeholder 2"/>
          <p:cNvSpPr>
            <a:spLocks noGrp="1"/>
          </p:cNvSpPr>
          <p:nvPr>
            <p:ph sz="quarter" idx="10"/>
          </p:nvPr>
        </p:nvSpPr>
        <p:spPr/>
        <p:txBody>
          <a:bodyPr/>
          <a:lstStyle/>
          <a:p>
            <a:endParaRPr lang="en-US" dirty="0" smtClean="0"/>
          </a:p>
          <a:p>
            <a:endParaRPr lang="en-US" dirty="0"/>
          </a:p>
          <a:p>
            <a:r>
              <a:rPr lang="en-US" dirty="0"/>
              <a:t>W</a:t>
            </a:r>
            <a:r>
              <a:rPr lang="en-US" dirty="0" smtClean="0"/>
              <a:t>hy </a:t>
            </a:r>
            <a:r>
              <a:rPr lang="en-US" dirty="0"/>
              <a:t>expression/speech are not </a:t>
            </a:r>
            <a:r>
              <a:rPr lang="en-US" dirty="0" smtClean="0"/>
              <a:t>paramount. </a:t>
            </a:r>
            <a:endParaRPr lang="en-US" dirty="0"/>
          </a:p>
          <a:p>
            <a:r>
              <a:rPr lang="en-US" dirty="0" smtClean="0"/>
              <a:t>Are the </a:t>
            </a:r>
            <a:r>
              <a:rPr lang="en-US" dirty="0"/>
              <a:t>real </a:t>
            </a:r>
            <a:r>
              <a:rPr lang="en-US" dirty="0" smtClean="0"/>
              <a:t>censors </a:t>
            </a:r>
            <a:r>
              <a:rPr lang="en-US" dirty="0"/>
              <a:t>legal concepts we might not at all expect… </a:t>
            </a:r>
          </a:p>
        </p:txBody>
      </p:sp>
    </p:spTree>
    <p:extLst>
      <p:ext uri="{BB962C8B-B14F-4D97-AF65-F5344CB8AC3E}">
        <p14:creationId xmlns:p14="http://schemas.microsoft.com/office/powerpoint/2010/main" val="116465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722466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Origins &amp; Intro </a:t>
            </a:r>
            <a:endParaRPr lang="en-US" dirty="0"/>
          </a:p>
        </p:txBody>
      </p:sp>
      <p:sp>
        <p:nvSpPr>
          <p:cNvPr id="3" name="Content Placeholder 2"/>
          <p:cNvSpPr>
            <a:spLocks noGrp="1"/>
          </p:cNvSpPr>
          <p:nvPr>
            <p:ph sz="quarter" idx="10"/>
          </p:nvPr>
        </p:nvSpPr>
        <p:spPr>
          <a:xfrm>
            <a:off x="457200" y="1558746"/>
            <a:ext cx="8229600" cy="4387580"/>
          </a:xfrm>
        </p:spPr>
        <p:txBody>
          <a:bodyPr/>
          <a:lstStyle/>
          <a:p>
            <a:r>
              <a:rPr lang="en-US" dirty="0" smtClean="0"/>
              <a:t>5 years taught</a:t>
            </a:r>
          </a:p>
          <a:p>
            <a:r>
              <a:rPr lang="en-US" dirty="0" smtClean="0"/>
              <a:t>Originally a book; but a course outline before a book..</a:t>
            </a:r>
          </a:p>
          <a:p>
            <a:r>
              <a:rPr lang="en-US" dirty="0" smtClean="0"/>
              <a:t>2005/2006 UBC/</a:t>
            </a:r>
            <a:r>
              <a:rPr lang="en-US" dirty="0" err="1" smtClean="0"/>
              <a:t>UVic</a:t>
            </a:r>
            <a:r>
              <a:rPr lang="en-US" dirty="0" smtClean="0"/>
              <a:t> video experiment</a:t>
            </a:r>
          </a:p>
          <a:p>
            <a:r>
              <a:rPr lang="en-US" dirty="0" smtClean="0"/>
              <a:t>This year – started from scratch</a:t>
            </a:r>
          </a:p>
          <a:p>
            <a:r>
              <a:rPr lang="en-US" dirty="0" smtClean="0"/>
              <a:t>Video Game Law: Unique area? Digital Media catch-up?</a:t>
            </a:r>
          </a:p>
          <a:p>
            <a:r>
              <a:rPr lang="en-US" dirty="0" smtClean="0"/>
              <a:t>Relationship to Media &amp; Entertainment course – physics analogy – Newtonian to string theory</a:t>
            </a:r>
          </a:p>
          <a:p>
            <a:r>
              <a:rPr lang="en-US" dirty="0" smtClean="0"/>
              <a:t>Will not quote from “Video Game Law”</a:t>
            </a:r>
          </a:p>
          <a:p>
            <a:endParaRPr lang="en-US" dirty="0"/>
          </a:p>
        </p:txBody>
      </p:sp>
    </p:spTree>
    <p:extLst>
      <p:ext uri="{BB962C8B-B14F-4D97-AF65-F5344CB8AC3E}">
        <p14:creationId xmlns:p14="http://schemas.microsoft.com/office/powerpoint/2010/main" val="550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Video Games a “ Mass Media” (&amp; does it matter)?</a:t>
            </a:r>
            <a:endParaRPr lang="en-US" dirty="0"/>
          </a:p>
        </p:txBody>
      </p:sp>
      <p:sp>
        <p:nvSpPr>
          <p:cNvPr id="3" name="Content Placeholder 2"/>
          <p:cNvSpPr>
            <a:spLocks noGrp="1"/>
          </p:cNvSpPr>
          <p:nvPr>
            <p:ph sz="quarter" idx="10"/>
          </p:nvPr>
        </p:nvSpPr>
        <p:spPr>
          <a:xfrm>
            <a:off x="457200" y="1723250"/>
            <a:ext cx="8229600" cy="5134750"/>
          </a:xfrm>
        </p:spPr>
        <p:txBody>
          <a:bodyPr>
            <a:normAutofit/>
          </a:bodyPr>
          <a:lstStyle/>
          <a:p>
            <a:r>
              <a:rPr lang="en-US" dirty="0" smtClean="0"/>
              <a:t>D.L Shaw, “The Rise and Fall of American Mass Media: Roles of Technology and Leadership”, April 1991 “Roy W. Howard Lecture” Indiana University.</a:t>
            </a:r>
          </a:p>
          <a:p>
            <a:r>
              <a:rPr lang="en-US" dirty="0" smtClean="0"/>
              <a:t>Some conclusions:</a:t>
            </a:r>
          </a:p>
          <a:p>
            <a:r>
              <a:rPr lang="en-US" sz="1800" dirty="0" smtClean="0"/>
              <a:t>“No medium, once it has lost it’s dominant position has ever returned to the top”</a:t>
            </a:r>
          </a:p>
          <a:p>
            <a:r>
              <a:rPr lang="en-US" sz="1900" dirty="0" smtClean="0"/>
              <a:t>“Audience choice, made possible by modern technologies, has made the concept of “mass media” obsolete; and audiences are not necessarily loyal, exercising choices when available to obtain information and entertainment in the most efficient way possible.”</a:t>
            </a:r>
          </a:p>
          <a:p>
            <a:r>
              <a:rPr lang="en-US" sz="1900" dirty="0" smtClean="0"/>
              <a:t>“Historically mass media seem to play the role of Trojan Horse to social change. That seems to be an effect of evolving communication technologies.”</a:t>
            </a:r>
          </a:p>
          <a:p>
            <a:r>
              <a:rPr lang="en-US" dirty="0" smtClean="0"/>
              <a:t>Limitation – does not foresee audience as creator</a:t>
            </a:r>
            <a:endParaRPr lang="en-US" dirty="0"/>
          </a:p>
        </p:txBody>
      </p:sp>
    </p:spTree>
    <p:extLst>
      <p:ext uri="{BB962C8B-B14F-4D97-AF65-F5344CB8AC3E}">
        <p14:creationId xmlns:p14="http://schemas.microsoft.com/office/powerpoint/2010/main" val="11042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Game Leadership</a:t>
            </a:r>
            <a:endParaRPr lang="en-US" dirty="0"/>
          </a:p>
        </p:txBody>
      </p:sp>
      <p:sp>
        <p:nvSpPr>
          <p:cNvPr id="3" name="Content Placeholder 2"/>
          <p:cNvSpPr>
            <a:spLocks noGrp="1"/>
          </p:cNvSpPr>
          <p:nvPr>
            <p:ph sz="quarter" idx="10"/>
          </p:nvPr>
        </p:nvSpPr>
        <p:spPr/>
        <p:txBody>
          <a:bodyPr/>
          <a:lstStyle/>
          <a:p>
            <a:r>
              <a:rPr lang="en-US" b="1" dirty="0" smtClean="0"/>
              <a:t>Firsts &amp; furthers as well as barriers broken:</a:t>
            </a:r>
          </a:p>
          <a:p>
            <a:r>
              <a:rPr lang="en-US" dirty="0" smtClean="0"/>
              <a:t>interactivity (multiplayer “</a:t>
            </a:r>
            <a:r>
              <a:rPr lang="en-US" dirty="0" err="1" smtClean="0"/>
              <a:t>Spacewar</a:t>
            </a:r>
            <a:r>
              <a:rPr lang="en-US" dirty="0" smtClean="0"/>
              <a:t>”)</a:t>
            </a:r>
          </a:p>
          <a:p>
            <a:r>
              <a:rPr lang="en-US" dirty="0" smtClean="0"/>
              <a:t>“Control” – voice, mouse to </a:t>
            </a:r>
            <a:r>
              <a:rPr lang="en-US" dirty="0" err="1" smtClean="0"/>
              <a:t>Kinect</a:t>
            </a:r>
            <a:r>
              <a:rPr lang="en-US" dirty="0" smtClean="0"/>
              <a:t> to Google Glass</a:t>
            </a:r>
          </a:p>
          <a:p>
            <a:r>
              <a:rPr lang="en-US" dirty="0" smtClean="0"/>
              <a:t>On-line “community”</a:t>
            </a:r>
          </a:p>
          <a:p>
            <a:r>
              <a:rPr lang="en-US" dirty="0" smtClean="0"/>
              <a:t>social</a:t>
            </a:r>
          </a:p>
          <a:p>
            <a:r>
              <a:rPr lang="en-US" dirty="0" smtClean="0"/>
              <a:t>voice </a:t>
            </a:r>
            <a:r>
              <a:rPr lang="en-US" dirty="0"/>
              <a:t>over </a:t>
            </a:r>
            <a:r>
              <a:rPr lang="en-US" dirty="0" smtClean="0"/>
              <a:t>IP</a:t>
            </a:r>
          </a:p>
          <a:p>
            <a:r>
              <a:rPr lang="en-US" dirty="0" smtClean="0"/>
              <a:t>open world</a:t>
            </a:r>
          </a:p>
          <a:p>
            <a:r>
              <a:rPr lang="en-US" dirty="0" smtClean="0"/>
              <a:t>avatars </a:t>
            </a:r>
            <a:r>
              <a:rPr lang="en-US" dirty="0"/>
              <a:t>(zeitgeist, memes, identity &amp; equality</a:t>
            </a:r>
            <a:r>
              <a:rPr lang="en-US" dirty="0" smtClean="0"/>
              <a:t>)</a:t>
            </a:r>
          </a:p>
          <a:p>
            <a:r>
              <a:rPr lang="en-US" dirty="0" smtClean="0"/>
              <a:t>3D</a:t>
            </a:r>
          </a:p>
          <a:p>
            <a:r>
              <a:rPr lang="en-US" dirty="0" smtClean="0"/>
              <a:t>Virtual reality</a:t>
            </a:r>
          </a:p>
          <a:p>
            <a:r>
              <a:rPr lang="en-US" dirty="0" smtClean="0"/>
              <a:t>Portability (handhelds)</a:t>
            </a:r>
            <a:endParaRPr lang="en-US" dirty="0"/>
          </a:p>
        </p:txBody>
      </p:sp>
    </p:spTree>
    <p:extLst>
      <p:ext uri="{BB962C8B-B14F-4D97-AF65-F5344CB8AC3E}">
        <p14:creationId xmlns:p14="http://schemas.microsoft.com/office/powerpoint/2010/main" val="109054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game?</a:t>
            </a:r>
            <a:endParaRPr lang="en-US" dirty="0"/>
          </a:p>
        </p:txBody>
      </p:sp>
      <p:sp>
        <p:nvSpPr>
          <p:cNvPr id="3" name="Content Placeholder 2"/>
          <p:cNvSpPr>
            <a:spLocks noGrp="1"/>
          </p:cNvSpPr>
          <p:nvPr>
            <p:ph sz="quarter" idx="10"/>
          </p:nvPr>
        </p:nvSpPr>
        <p:spPr/>
        <p:txBody>
          <a:bodyPr/>
          <a:lstStyle/>
          <a:p>
            <a:r>
              <a:rPr lang="en-US" dirty="0" smtClean="0"/>
              <a:t>Roots in play (fun)</a:t>
            </a:r>
          </a:p>
          <a:p>
            <a:r>
              <a:rPr lang="en-US" b="1" dirty="0" smtClean="0"/>
              <a:t>+ Creativity</a:t>
            </a:r>
          </a:p>
          <a:p>
            <a:r>
              <a:rPr lang="en-US" dirty="0" smtClean="0"/>
              <a:t>Always</a:t>
            </a:r>
            <a:r>
              <a:rPr lang="en-US" b="1" dirty="0" smtClean="0"/>
              <a:t> interactive</a:t>
            </a:r>
          </a:p>
          <a:p>
            <a:r>
              <a:rPr lang="en-US" dirty="0" smtClean="0"/>
              <a:t>The digital journey “</a:t>
            </a:r>
            <a:r>
              <a:rPr lang="en-US" b="1" u="sng" dirty="0" smtClean="0">
                <a:solidFill>
                  <a:srgbClr val="FF0000"/>
                </a:solidFill>
              </a:rPr>
              <a:t>From documents to data</a:t>
            </a:r>
            <a:r>
              <a:rPr lang="en-US" dirty="0" smtClean="0"/>
              <a:t>“</a:t>
            </a:r>
          </a:p>
          <a:p>
            <a:r>
              <a:rPr lang="en-US" dirty="0" smtClean="0"/>
              <a:t>Antecedents: comic books, pinball, D&amp;D</a:t>
            </a:r>
          </a:p>
          <a:p>
            <a:r>
              <a:rPr lang="en-US" dirty="0"/>
              <a:t>Main metaphor: initiating content rather then receiving content (Television as “transmitter” to gamer as “transmitter’). </a:t>
            </a:r>
            <a:endParaRPr lang="en-US" dirty="0" smtClean="0"/>
          </a:p>
          <a:p>
            <a:r>
              <a:rPr lang="en-US" dirty="0" smtClean="0"/>
              <a:t>Strange thought: Gaming as Evolution (not the evolution of gaming) – The Human Legacy (1984)</a:t>
            </a:r>
            <a:endParaRPr lang="en-US" dirty="0"/>
          </a:p>
        </p:txBody>
      </p:sp>
    </p:spTree>
    <p:extLst>
      <p:ext uri="{BB962C8B-B14F-4D97-AF65-F5344CB8AC3E}">
        <p14:creationId xmlns:p14="http://schemas.microsoft.com/office/powerpoint/2010/main" val="56784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2"/>
            <a:ext cx="8229600" cy="1405347"/>
          </a:xfrm>
        </p:spPr>
        <p:txBody>
          <a:bodyPr>
            <a:normAutofit/>
          </a:bodyPr>
          <a:lstStyle/>
          <a:p>
            <a:r>
              <a:rPr lang="en-US" dirty="0"/>
              <a:t> </a:t>
            </a:r>
            <a:r>
              <a:rPr lang="en-US" u="sng" dirty="0" smtClean="0"/>
              <a:t>Video </a:t>
            </a:r>
            <a:r>
              <a:rPr lang="en-US" u="sng" dirty="0"/>
              <a:t>games as the return of the oral </a:t>
            </a:r>
            <a:r>
              <a:rPr lang="en-US" u="sng" dirty="0" smtClean="0"/>
              <a:t>narrative? </a:t>
            </a:r>
            <a:endParaRPr lang="en-US" dirty="0"/>
          </a:p>
        </p:txBody>
      </p:sp>
      <p:sp>
        <p:nvSpPr>
          <p:cNvPr id="3" name="Content Placeholder 2"/>
          <p:cNvSpPr>
            <a:spLocks noGrp="1"/>
          </p:cNvSpPr>
          <p:nvPr>
            <p:ph sz="quarter" idx="10"/>
          </p:nvPr>
        </p:nvSpPr>
        <p:spPr>
          <a:xfrm>
            <a:off x="457200" y="1731939"/>
            <a:ext cx="8229600" cy="4156655"/>
          </a:xfrm>
        </p:spPr>
        <p:txBody>
          <a:bodyPr>
            <a:normAutofit lnSpcReduction="10000"/>
          </a:bodyPr>
          <a:lstStyle/>
          <a:p>
            <a:r>
              <a:rPr lang="en-US" dirty="0" smtClean="0"/>
              <a:t>Conrad </a:t>
            </a:r>
            <a:r>
              <a:rPr lang="en-US" dirty="0" err="1" smtClean="0"/>
              <a:t>Leibel</a:t>
            </a:r>
            <a:r>
              <a:rPr lang="en-US" dirty="0" smtClean="0"/>
              <a:t>, U of Alberta student:  “</a:t>
            </a:r>
            <a:r>
              <a:rPr lang="en-US" dirty="0"/>
              <a:t>Mass Effect </a:t>
            </a:r>
            <a:r>
              <a:rPr lang="en-US" dirty="0" smtClean="0"/>
              <a:t>and </a:t>
            </a:r>
            <a:r>
              <a:rPr lang="en-US" dirty="0" err="1"/>
              <a:t>Orality</a:t>
            </a:r>
            <a:r>
              <a:rPr lang="en-US" dirty="0"/>
              <a:t>: Video Games as Transitional </a:t>
            </a:r>
            <a:r>
              <a:rPr lang="en-US" dirty="0" smtClean="0"/>
              <a:t>Literature”</a:t>
            </a:r>
          </a:p>
          <a:p>
            <a:r>
              <a:rPr lang="en-US" dirty="0">
                <a:hlinkClick r:id="rId2"/>
              </a:rPr>
              <a:t>http://ualberta.academia.edu/</a:t>
            </a:r>
            <a:r>
              <a:rPr lang="en-US" dirty="0" smtClean="0">
                <a:hlinkClick r:id="rId2"/>
              </a:rPr>
              <a:t>ConradLeibel</a:t>
            </a:r>
            <a:endParaRPr lang="en-US" dirty="0"/>
          </a:p>
          <a:p>
            <a:r>
              <a:rPr lang="en-US" dirty="0" smtClean="0"/>
              <a:t>“Ultimately</a:t>
            </a:r>
            <a:r>
              <a:rPr lang="en-US" dirty="0"/>
              <a:t>, video games stand as the successor of the original oral culture; </a:t>
            </a:r>
            <a:r>
              <a:rPr lang="en-US" dirty="0" smtClean="0"/>
              <a:t>revitalizing itself </a:t>
            </a:r>
            <a:r>
              <a:rPr lang="en-US" dirty="0"/>
              <a:t>through the use of written text in order to make itself relatable to the player/reader </a:t>
            </a:r>
            <a:r>
              <a:rPr lang="en-US" dirty="0" smtClean="0"/>
              <a:t>yet also </a:t>
            </a:r>
            <a:r>
              <a:rPr lang="en-US" dirty="0"/>
              <a:t>giving new life to the written tradition through enabling a level of interactivity between </a:t>
            </a:r>
            <a:r>
              <a:rPr lang="en-US" dirty="0" smtClean="0"/>
              <a:t>the text </a:t>
            </a:r>
            <a:r>
              <a:rPr lang="en-US" dirty="0"/>
              <a:t>and reader only seen in the oral </a:t>
            </a:r>
            <a:r>
              <a:rPr lang="en-US" dirty="0" smtClean="0"/>
              <a:t>tradition……... Video </a:t>
            </a:r>
            <a:r>
              <a:rPr lang="en-US" dirty="0"/>
              <a:t>games are a form of transitional literature that give new life to both written and </a:t>
            </a:r>
            <a:r>
              <a:rPr lang="en-US" dirty="0" smtClean="0"/>
              <a:t>oral traditions.”</a:t>
            </a:r>
          </a:p>
          <a:p>
            <a:r>
              <a:rPr lang="en-US" dirty="0" smtClean="0"/>
              <a:t>Worth noting – the challenges to IP posed by oral storytelling cultures</a:t>
            </a:r>
            <a:endParaRPr lang="en-US" dirty="0"/>
          </a:p>
        </p:txBody>
      </p:sp>
    </p:spTree>
    <p:extLst>
      <p:ext uri="{BB962C8B-B14F-4D97-AF65-F5344CB8AC3E}">
        <p14:creationId xmlns:p14="http://schemas.microsoft.com/office/powerpoint/2010/main" val="56002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real world laws to virtual environments </a:t>
            </a:r>
          </a:p>
        </p:txBody>
      </p:sp>
      <p:sp>
        <p:nvSpPr>
          <p:cNvPr id="3" name="Content Placeholder 2"/>
          <p:cNvSpPr>
            <a:spLocks noGrp="1"/>
          </p:cNvSpPr>
          <p:nvPr>
            <p:ph sz="quarter" idx="10"/>
          </p:nvPr>
        </p:nvSpPr>
        <p:spPr/>
        <p:txBody>
          <a:bodyPr>
            <a:normAutofit/>
          </a:bodyPr>
          <a:lstStyle/>
          <a:p>
            <a:r>
              <a:rPr lang="en-US" dirty="0"/>
              <a:t>Is there a virtual world? </a:t>
            </a:r>
            <a:endParaRPr lang="en-US" dirty="0" smtClean="0"/>
          </a:p>
          <a:p>
            <a:r>
              <a:rPr lang="en-US" dirty="0" smtClean="0"/>
              <a:t>Is </a:t>
            </a:r>
            <a:r>
              <a:rPr lang="en-US" dirty="0" err="1"/>
              <a:t>WoW</a:t>
            </a:r>
            <a:r>
              <a:rPr lang="en-US" dirty="0"/>
              <a:t> its own country? </a:t>
            </a:r>
            <a:endParaRPr lang="en-US" dirty="0" smtClean="0"/>
          </a:p>
          <a:p>
            <a:r>
              <a:rPr lang="en-US" dirty="0" smtClean="0"/>
              <a:t>Ben </a:t>
            </a:r>
            <a:r>
              <a:rPr lang="en-US" dirty="0" err="1" smtClean="0"/>
              <a:t>Duranske</a:t>
            </a:r>
            <a:r>
              <a:rPr lang="en-US" dirty="0" smtClean="0"/>
              <a:t> “Virtual Law” (2008):</a:t>
            </a:r>
            <a:r>
              <a:rPr lang="en-US" sz="1600" dirty="0" smtClean="0"/>
              <a:t> “</a:t>
            </a:r>
            <a:r>
              <a:rPr lang="en-US" sz="1700" dirty="0"/>
              <a:t>This chapter will argue that the law needs to acknowledge and provide protection for virtual property, but that it must do so in a way that preserves virtual worlds and games as play spaces, at least to the extent that the developers desire their worlds to remain pure play spaces. On one hand, many game and virtual world providers seek to avoid real-life implications in their social and play spaces. Where providers take reasonable steps to draw a line between the real and the virtual, the world or game should be protected by the “magic circle” that protects other play spaces (from theme parks to family Monopoly games) from taking on inadvertent real-world implications. On the other hand, it is both inevitable and desirable that some game and virtual world designers will seek to include real money trade (RMT) and offer a real cash economy (RCE) in their platforms. Users of these platforms need the protection of virtual property law</a:t>
            </a:r>
            <a:r>
              <a:rPr lang="en-US" sz="1700" dirty="0" smtClean="0"/>
              <a:t>.</a:t>
            </a:r>
            <a:r>
              <a:rPr lang="en-US" sz="1700" i="1" dirty="0" smtClean="0"/>
              <a:t>”</a:t>
            </a:r>
          </a:p>
          <a:p>
            <a:r>
              <a:rPr lang="en-US" sz="1700" dirty="0">
                <a:hlinkClick r:id="rId2"/>
              </a:rPr>
              <a:t>http://www.amazon.com/Benjamin-Tyson-Duranske/e/</a:t>
            </a:r>
            <a:r>
              <a:rPr lang="en-US" sz="1700" dirty="0" smtClean="0">
                <a:hlinkClick r:id="rId2"/>
              </a:rPr>
              <a:t>B001JP104A</a:t>
            </a:r>
            <a:endParaRPr lang="en-US" sz="1700" dirty="0"/>
          </a:p>
          <a:p>
            <a:r>
              <a:rPr lang="en-US" dirty="0" smtClean="0"/>
              <a:t>EULA/</a:t>
            </a:r>
            <a:r>
              <a:rPr lang="en-US" dirty="0" err="1" smtClean="0"/>
              <a:t>ToS</a:t>
            </a:r>
            <a:r>
              <a:rPr lang="en-US" dirty="0" smtClean="0"/>
              <a:t>: The “real world law” is the law of contracts.</a:t>
            </a:r>
            <a:endParaRPr lang="en-US" dirty="0"/>
          </a:p>
          <a:p>
            <a:endParaRPr lang="en-US" dirty="0"/>
          </a:p>
        </p:txBody>
      </p:sp>
    </p:spTree>
    <p:extLst>
      <p:ext uri="{BB962C8B-B14F-4D97-AF65-F5344CB8AC3E}">
        <p14:creationId xmlns:p14="http://schemas.microsoft.com/office/powerpoint/2010/main" val="250817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smtClean="0"/>
              <a:t>Games: </a:t>
            </a:r>
            <a:r>
              <a:rPr lang="en-US" dirty="0" smtClean="0"/>
              <a:t>Road to </a:t>
            </a:r>
            <a:r>
              <a:rPr lang="en-US" dirty="0" smtClean="0"/>
              <a:t>Legitimacy?</a:t>
            </a:r>
            <a:endParaRPr lang="en-US" dirty="0"/>
          </a:p>
        </p:txBody>
      </p:sp>
      <p:sp>
        <p:nvSpPr>
          <p:cNvPr id="3" name="Content Placeholder 2"/>
          <p:cNvSpPr>
            <a:spLocks noGrp="1"/>
          </p:cNvSpPr>
          <p:nvPr>
            <p:ph sz="quarter" idx="10"/>
          </p:nvPr>
        </p:nvSpPr>
        <p:spPr/>
        <p:txBody>
          <a:bodyPr>
            <a:normAutofit/>
          </a:bodyPr>
          <a:lstStyle/>
          <a:p>
            <a:r>
              <a:rPr lang="en-US" dirty="0" smtClean="0"/>
              <a:t>“Games and Other Uncopyrightable Systems” Bruce Boyden (</a:t>
            </a:r>
            <a:r>
              <a:rPr lang="en-US" dirty="0"/>
              <a:t>2011) </a:t>
            </a:r>
            <a:r>
              <a:rPr lang="en-US" dirty="0">
                <a:hlinkClick r:id="rId2"/>
              </a:rPr>
              <a:t>http://www.georgemasonlawreview.org/doc/Boyden_18-2_2011.</a:t>
            </a:r>
            <a:r>
              <a:rPr lang="en-US" dirty="0" smtClean="0">
                <a:hlinkClick r:id="rId2"/>
              </a:rPr>
              <a:t>pdf</a:t>
            </a:r>
            <a:endParaRPr lang="en-US" dirty="0" smtClean="0"/>
          </a:p>
          <a:p>
            <a:endParaRPr lang="en-US" dirty="0" smtClean="0"/>
          </a:p>
          <a:p>
            <a:r>
              <a:rPr lang="en-US" dirty="0" smtClean="0"/>
              <a:t>“</a:t>
            </a:r>
            <a:r>
              <a:rPr lang="en-US" sz="1800" dirty="0" smtClean="0"/>
              <a:t>Games </a:t>
            </a:r>
            <a:r>
              <a:rPr lang="en-US" sz="1800" dirty="0"/>
              <a:t>therefore pose a number of challenges for copyright and patent </a:t>
            </a:r>
            <a:r>
              <a:rPr lang="en-US" sz="1800" dirty="0" smtClean="0"/>
              <a:t>law</a:t>
            </a:r>
            <a:r>
              <a:rPr lang="en-US" sz="1800" dirty="0"/>
              <a:t>. Yet to date, intellectual property doctrine and scholarship has not really grappled with the slippery nature of games. Indeed, copyright has developed a very simple black-letter rule to handle them: games are not </a:t>
            </a:r>
            <a:r>
              <a:rPr lang="en-US" sz="1800" dirty="0" smtClean="0"/>
              <a:t>copyrightable. That </a:t>
            </a:r>
            <a:r>
              <a:rPr lang="en-US" sz="1800" dirty="0"/>
              <a:t>rule begins to fall apart on close examination, however. It </a:t>
            </a:r>
            <a:r>
              <a:rPr lang="en-US" sz="1800" dirty="0" smtClean="0"/>
              <a:t>turns </a:t>
            </a:r>
            <a:r>
              <a:rPr lang="en-US" sz="1800" dirty="0"/>
              <a:t>out that while games per se are not copyrightable, most of their constituent elements are: the board, pieces, cards, and even the particular expression of the </a:t>
            </a:r>
            <a:r>
              <a:rPr lang="en-US" sz="1800" dirty="0" smtClean="0"/>
              <a:t>rules. What </a:t>
            </a:r>
            <a:r>
              <a:rPr lang="en-US" sz="1800" dirty="0"/>
              <a:t>could be the purpose of such a rule</a:t>
            </a:r>
            <a:r>
              <a:rPr lang="en-US" sz="1800" dirty="0" smtClean="0"/>
              <a:t>?</a:t>
            </a:r>
            <a:r>
              <a:rPr lang="en-US" sz="1800" dirty="0" smtClean="0"/>
              <a:t>”</a:t>
            </a:r>
          </a:p>
          <a:p>
            <a:endParaRPr lang="en-US" sz="1800" dirty="0"/>
          </a:p>
          <a:p>
            <a:r>
              <a:rPr lang="en-US" dirty="0" smtClean="0"/>
              <a:t>Video games </a:t>
            </a:r>
            <a:r>
              <a:rPr lang="en-US" u="sng" dirty="0" smtClean="0"/>
              <a:t>if</a:t>
            </a:r>
            <a:r>
              <a:rPr lang="en-US" dirty="0" smtClean="0"/>
              <a:t> art…. </a:t>
            </a:r>
            <a:r>
              <a:rPr lang="en-US" dirty="0"/>
              <a:t>w</a:t>
            </a:r>
            <a:r>
              <a:rPr lang="en-US" dirty="0" smtClean="0"/>
              <a:t>ould attract copyright……</a:t>
            </a:r>
            <a:endParaRPr lang="en-US" dirty="0" smtClean="0"/>
          </a:p>
          <a:p>
            <a:pPr marL="0" indent="0">
              <a:buNone/>
            </a:pPr>
            <a:endParaRPr lang="en-US" sz="1800" dirty="0" smtClean="0"/>
          </a:p>
          <a:p>
            <a:pPr marL="0" indent="0">
              <a:buNone/>
            </a:pPr>
            <a:endParaRPr lang="en-US" dirty="0"/>
          </a:p>
        </p:txBody>
      </p:sp>
    </p:spTree>
    <p:extLst>
      <p:ext uri="{BB962C8B-B14F-4D97-AF65-F5344CB8AC3E}">
        <p14:creationId xmlns:p14="http://schemas.microsoft.com/office/powerpoint/2010/main" val="403534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BREAKOUT </a:t>
            </a:r>
            <a:endParaRPr lang="en-US" dirty="0"/>
          </a:p>
        </p:txBody>
      </p:sp>
      <p:sp>
        <p:nvSpPr>
          <p:cNvPr id="3" name="Content Placeholder 2"/>
          <p:cNvSpPr>
            <a:spLocks noGrp="1"/>
          </p:cNvSpPr>
          <p:nvPr>
            <p:ph sz="quarter" idx="10"/>
          </p:nvPr>
        </p:nvSpPr>
        <p:spPr/>
        <p:txBody>
          <a:bodyPr/>
          <a:lstStyle/>
          <a:p>
            <a:r>
              <a:rPr lang="en-US" dirty="0" smtClean="0"/>
              <a:t>Issue: The “</a:t>
            </a:r>
            <a:r>
              <a:rPr lang="en-US" dirty="0" smtClean="0"/>
              <a:t>creativity standard” </a:t>
            </a:r>
            <a:r>
              <a:rPr lang="en-US" dirty="0" smtClean="0"/>
              <a:t>in</a:t>
            </a:r>
            <a:r>
              <a:rPr lang="en-US" dirty="0" smtClean="0"/>
              <a:t> </a:t>
            </a:r>
            <a:r>
              <a:rPr lang="en-US" dirty="0" smtClean="0"/>
              <a:t>copyright.</a:t>
            </a:r>
          </a:p>
          <a:p>
            <a:endParaRPr lang="en-US" dirty="0"/>
          </a:p>
        </p:txBody>
      </p:sp>
      <p:pic>
        <p:nvPicPr>
          <p:cNvPr id="6" name="Picture 5" descr="Breakout2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84" y="1844473"/>
            <a:ext cx="6103899" cy="4005683"/>
          </a:xfrm>
          <a:prstGeom prst="rect">
            <a:avLst/>
          </a:prstGeom>
        </p:spPr>
      </p:pic>
    </p:spTree>
    <p:extLst>
      <p:ext uri="{BB962C8B-B14F-4D97-AF65-F5344CB8AC3E}">
        <p14:creationId xmlns:p14="http://schemas.microsoft.com/office/powerpoint/2010/main" val="2559779611"/>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315</TotalTime>
  <Words>1191</Words>
  <Application>Microsoft Macintosh PowerPoint</Application>
  <PresentationFormat>On-screen Show (4:3)</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CDM_PPT_Template </vt:lpstr>
      <vt:lpstr>“If Picasso had painted a round object..”</vt:lpstr>
      <vt:lpstr>  Origins &amp; Intro </vt:lpstr>
      <vt:lpstr>Are Video Games a “ Mass Media” (&amp; does it matter)?</vt:lpstr>
      <vt:lpstr>Video Game Leadership</vt:lpstr>
      <vt:lpstr>What is a game?</vt:lpstr>
      <vt:lpstr> Video games as the return of the oral narrative? </vt:lpstr>
      <vt:lpstr>Application of real world laws to virtual environments </vt:lpstr>
      <vt:lpstr>Video Games: Road to Legitimacy?</vt:lpstr>
      <vt:lpstr>                 BREAKOUT </vt:lpstr>
      <vt:lpstr>      Atari v. Oman -1992 USCA</vt:lpstr>
      <vt:lpstr>                      Irony 1 </vt:lpstr>
      <vt:lpstr>                   Irony 1 (con’d)              The Problem with Stern</vt:lpstr>
      <vt:lpstr>Irony 2: Legal Recognition May Not Equal Respect</vt:lpstr>
      <vt:lpstr>                    Next Class</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Picasso had painted a round object..”</dc:title>
  <dc:creator>Jon Festinger</dc:creator>
  <cp:lastModifiedBy>Jon Festinger</cp:lastModifiedBy>
  <cp:revision>30</cp:revision>
  <dcterms:created xsi:type="dcterms:W3CDTF">2013-01-06T22:02:58Z</dcterms:created>
  <dcterms:modified xsi:type="dcterms:W3CDTF">2013-01-09T08:38:42Z</dcterms:modified>
</cp:coreProperties>
</file>