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7" r:id="rId5"/>
    <p:sldId id="285" r:id="rId6"/>
    <p:sldId id="282" r:id="rId7"/>
    <p:sldId id="283" r:id="rId8"/>
    <p:sldId id="290" r:id="rId9"/>
    <p:sldId id="259" r:id="rId10"/>
    <p:sldId id="260" r:id="rId11"/>
    <p:sldId id="284" r:id="rId12"/>
    <p:sldId id="261" r:id="rId13"/>
    <p:sldId id="262" r:id="rId14"/>
    <p:sldId id="279" r:id="rId15"/>
    <p:sldId id="265" r:id="rId16"/>
    <p:sldId id="264" r:id="rId17"/>
    <p:sldId id="286" r:id="rId18"/>
    <p:sldId id="266" r:id="rId19"/>
    <p:sldId id="288" r:id="rId20"/>
    <p:sldId id="267" r:id="rId21"/>
    <p:sldId id="268" r:id="rId22"/>
    <p:sldId id="270" r:id="rId23"/>
    <p:sldId id="289" r:id="rId24"/>
    <p:sldId id="271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on_festinger@thecdm.ca" TargetMode="Externa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pers.ssrn.com/sol3/papers.cfm?abstract_id=205536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blogs.ubc.ca/videogamelaw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library.duke.edu/scholcomm/2012/12/14/it-seems-simple-really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sz="3600" b="1" dirty="0" smtClean="0"/>
              <a:t>John </a:t>
            </a:r>
            <a:r>
              <a:rPr lang="en-US" sz="3600" b="1" dirty="0"/>
              <a:t>Milton Plays </a:t>
            </a:r>
            <a:r>
              <a:rPr lang="en-US" sz="3600" b="1" dirty="0" smtClean="0"/>
              <a:t>Grand Prix Legends: </a:t>
            </a:r>
            <a:br>
              <a:rPr lang="en-US" sz="3600" b="1" dirty="0" smtClean="0"/>
            </a:br>
            <a:r>
              <a:rPr lang="en-US" sz="3600" b="1" dirty="0" smtClean="0"/>
              <a:t>   Legal Constraints </a:t>
            </a:r>
            <a:r>
              <a:rPr lang="en-US" sz="3600" b="1" dirty="0"/>
              <a:t>on Digital Creativity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8428" y="1484434"/>
            <a:ext cx="7212169" cy="424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Part A “Creating” | Talk 2</a:t>
            </a:r>
          </a:p>
          <a:p>
            <a:pPr marL="0" indent="0">
              <a:buNone/>
            </a:pPr>
            <a:r>
              <a:rPr lang="en-US" sz="1600" dirty="0"/>
              <a:t>Video Game Law 2013 </a:t>
            </a:r>
          </a:p>
          <a:p>
            <a:pPr marL="0" indent="0">
              <a:buNone/>
            </a:pPr>
            <a:r>
              <a:rPr lang="en-US" sz="1600" dirty="0"/>
              <a:t>UBC Law @ Allard Hall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Jon Festinger Q.C.</a:t>
            </a:r>
          </a:p>
          <a:p>
            <a:pPr marL="0" indent="0">
              <a:buNone/>
            </a:pPr>
            <a:r>
              <a:rPr lang="en-US" sz="1600" dirty="0"/>
              <a:t>Centre for Digital Media</a:t>
            </a:r>
          </a:p>
          <a:p>
            <a:pPr marL="0" indent="0">
              <a:buNone/>
            </a:pPr>
            <a:r>
              <a:rPr lang="en-US" sz="1600" dirty="0"/>
              <a:t>Festinger Law &amp; Strategy LLP</a:t>
            </a:r>
          </a:p>
          <a:p>
            <a:pPr marL="0" indent="0">
              <a:buNone/>
            </a:pPr>
            <a:r>
              <a:rPr lang="en-US" sz="1600" dirty="0"/>
              <a:t>@</a:t>
            </a:r>
            <a:r>
              <a:rPr lang="en-US" sz="1600" dirty="0" err="1"/>
              <a:t>gamebizlaw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jon_festinger@thecdm.ca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39" y="2868634"/>
            <a:ext cx="175276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3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Legal Constraints on Digital Creativity: </a:t>
            </a:r>
            <a:br>
              <a:rPr lang="en-US" dirty="0"/>
            </a:br>
            <a:r>
              <a:rPr lang="en-US" dirty="0"/>
              <a:t>                </a:t>
            </a:r>
            <a:r>
              <a:rPr lang="en-US" dirty="0" smtClean="0">
                <a:solidFill>
                  <a:srgbClr val="008000"/>
                </a:solidFill>
              </a:rPr>
              <a:t>Advanced </a:t>
            </a:r>
            <a:r>
              <a:rPr lang="en-US" dirty="0">
                <a:solidFill>
                  <a:srgbClr val="008000"/>
                </a:solidFill>
              </a:rPr>
              <a:t>Typology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Freedom of Speech/Expression measured </a:t>
            </a:r>
            <a:r>
              <a:rPr lang="en-US" i="1" u="sng" dirty="0"/>
              <a:t>against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r>
              <a:rPr lang="en-US" dirty="0"/>
              <a:t>):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  </a:t>
            </a:r>
            <a:r>
              <a:rPr lang="en-US" b="1" dirty="0" smtClean="0">
                <a:solidFill>
                  <a:srgbClr val="FF0000"/>
                </a:solidFill>
              </a:rPr>
              <a:t>Right to CREATe?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(includes right to </a:t>
            </a:r>
            <a:r>
              <a:rPr lang="en-US" b="1" u="sng" dirty="0" smtClean="0">
                <a:solidFill>
                  <a:srgbClr val="0000FF"/>
                </a:solidFill>
              </a:rPr>
              <a:t>mod</a:t>
            </a:r>
            <a:r>
              <a:rPr lang="en-US" b="1" dirty="0" smtClean="0"/>
              <a:t>, remix, machinima etc…)</a:t>
            </a:r>
          </a:p>
          <a:p>
            <a:r>
              <a:rPr lang="en-US" sz="2200" b="1" dirty="0" smtClean="0"/>
              <a:t>Is there one?</a:t>
            </a:r>
          </a:p>
          <a:p>
            <a:pPr marL="0" indent="0">
              <a:buNone/>
            </a:pPr>
            <a:r>
              <a:rPr lang="en-US" sz="2200" b="1" dirty="0" smtClean="0"/>
              <a:t> </a:t>
            </a:r>
          </a:p>
          <a:p>
            <a:r>
              <a:rPr lang="en-US" sz="2000" dirty="0" smtClean="0"/>
              <a:t>As “speech”, “expression”, “thought”, “opinion”?</a:t>
            </a:r>
          </a:p>
          <a:p>
            <a:r>
              <a:rPr lang="en-US" sz="2000" dirty="0" smtClean="0"/>
              <a:t>Implicates legal question of status of </a:t>
            </a:r>
            <a:r>
              <a:rPr lang="en-US" sz="2000" i="1" dirty="0" smtClean="0"/>
              <a:t>“</a:t>
            </a:r>
            <a:r>
              <a:rPr lang="en-US" sz="2000" i="1" u="sng" dirty="0" smtClean="0">
                <a:solidFill>
                  <a:schemeClr val="tx1"/>
                </a:solidFill>
              </a:rPr>
              <a:t>un-enumerated rights</a:t>
            </a:r>
            <a:r>
              <a:rPr lang="en-US" sz="2000" i="1" dirty="0" smtClean="0"/>
              <a:t>”</a:t>
            </a:r>
          </a:p>
          <a:p>
            <a:endParaRPr lang="en-US" sz="2000" dirty="0"/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“User Rights”</a:t>
            </a:r>
            <a:r>
              <a:rPr lang="en-US" sz="2000" b="1" dirty="0" smtClean="0"/>
              <a:t>: </a:t>
            </a:r>
            <a:r>
              <a:rPr lang="en-US" sz="2000" dirty="0" smtClean="0"/>
              <a:t>copyright defense </a:t>
            </a:r>
            <a:r>
              <a:rPr lang="en-US" sz="2000" b="1" u="sng" dirty="0" smtClean="0"/>
              <a:t>or</a:t>
            </a:r>
            <a:r>
              <a:rPr lang="en-US" sz="2000" dirty="0" smtClean="0"/>
              <a:t> independent right?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450149" y="1947449"/>
            <a:ext cx="65967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Itself</a:t>
            </a:r>
            <a:r>
              <a:rPr lang="en-US" sz="2400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/>
              <a:t>- </a:t>
            </a:r>
            <a:r>
              <a:rPr lang="en-US" sz="2400" dirty="0"/>
              <a:t>Universal Declaration of Human Rights </a:t>
            </a:r>
            <a:r>
              <a:rPr lang="en-US" sz="2400" dirty="0" smtClean="0"/>
              <a:t> - Articles </a:t>
            </a:r>
            <a:r>
              <a:rPr lang="en-US" sz="2400" dirty="0"/>
              <a:t>18 &amp; </a:t>
            </a:r>
            <a:r>
              <a:rPr lang="en-US" sz="2400" dirty="0" smtClean="0"/>
              <a:t>19: freedom </a:t>
            </a:r>
            <a:r>
              <a:rPr lang="en-US" sz="2400" dirty="0"/>
              <a:t>of thought, opinion, </a:t>
            </a:r>
            <a:r>
              <a:rPr lang="en-US" sz="2400" dirty="0" smtClean="0"/>
              <a:t>expression (</a:t>
            </a:r>
            <a:r>
              <a:rPr lang="en-US" sz="2400" dirty="0"/>
              <a:t>tautological</a:t>
            </a:r>
            <a:r>
              <a:rPr lang="en-US" sz="2400" dirty="0" smtClean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49351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93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3600" dirty="0" smtClean="0"/>
              <a:t> Closest to establishing a “Right to CREATe”?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“Girls Lean Back Everywhere: The Law of Obscenity and the Assault on Genius” - Edward De </a:t>
            </a:r>
            <a:r>
              <a:rPr lang="en-US" dirty="0" err="1" smtClean="0"/>
              <a:t>Grazia</a:t>
            </a:r>
            <a:endParaRPr lang="en-US" dirty="0"/>
          </a:p>
        </p:txBody>
      </p:sp>
      <p:pic>
        <p:nvPicPr>
          <p:cNvPr id="4" name="Picture 3" descr="517GHADAS0L._SL500_AA3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26" y="2201447"/>
            <a:ext cx="3734372" cy="37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So much for fly-overs…..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terrain can get obscured by the instruments and it can be hard to see…..</a:t>
            </a:r>
            <a:endParaRPr lang="en-US" dirty="0"/>
          </a:p>
        </p:txBody>
      </p:sp>
      <p:pic>
        <p:nvPicPr>
          <p:cNvPr id="4" name="Picture 3" descr="MF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03" y="1499731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What is an idea?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When is it expressed? (fixation?)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What rights attach to the expression?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What responsibilities attach to the expression?</a:t>
            </a:r>
          </a:p>
          <a:p>
            <a:pPr marL="0" indent="0"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343" y="606546"/>
            <a:ext cx="8601497" cy="61602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Reconciling creativity &amp; responsibility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727" y="3280994"/>
            <a:ext cx="7203358" cy="2388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Concepts of “ownership/property”: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Bug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Feature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0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  Reconciling </a:t>
            </a:r>
            <a:r>
              <a:rPr lang="en-US" sz="3200" dirty="0"/>
              <a:t>creativity &amp; responsibility: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smtClean="0"/>
              <a:t>        </a:t>
            </a:r>
            <a:r>
              <a:rPr lang="en-US" sz="3200" dirty="0"/>
              <a:t>c</a:t>
            </a:r>
            <a:r>
              <a:rPr lang="en-US" sz="3200" dirty="0" smtClean="0"/>
              <a:t>urrent conceptual </a:t>
            </a:r>
            <a:r>
              <a:rPr lang="en-US" sz="3200" dirty="0"/>
              <a:t>f</a:t>
            </a:r>
            <a:r>
              <a:rPr lang="en-US" sz="3200" dirty="0" smtClean="0"/>
              <a:t>ramework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08842"/>
            <a:ext cx="8229600" cy="46172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ISP </a:t>
            </a:r>
            <a:r>
              <a:rPr lang="en-US" dirty="0">
                <a:solidFill>
                  <a:srgbClr val="3366FF"/>
                </a:solidFill>
              </a:rPr>
              <a:t>immunity</a:t>
            </a:r>
            <a:r>
              <a:rPr lang="en-US" dirty="0"/>
              <a:t> </a:t>
            </a:r>
            <a:r>
              <a:rPr lang="en-US" b="1" i="1" dirty="0">
                <a:solidFill>
                  <a:schemeClr val="tx1"/>
                </a:solidFill>
              </a:rPr>
              <a:t>v.</a:t>
            </a:r>
            <a:r>
              <a:rPr lang="en-US" i="1" dirty="0"/>
              <a:t> </a:t>
            </a:r>
            <a:r>
              <a:rPr lang="en-US" dirty="0"/>
              <a:t>expressive freedoms </a:t>
            </a:r>
            <a:r>
              <a:rPr lang="en-US" dirty="0">
                <a:solidFill>
                  <a:srgbClr val="3366FF"/>
                </a:solidFill>
              </a:rPr>
              <a:t>protection</a:t>
            </a:r>
          </a:p>
          <a:p>
            <a:r>
              <a:rPr lang="en-US" dirty="0"/>
              <a:t>When a </a:t>
            </a:r>
            <a:r>
              <a:rPr lang="en-US" dirty="0">
                <a:solidFill>
                  <a:srgbClr val="3366FF"/>
                </a:solidFill>
              </a:rPr>
              <a:t>carrier/</a:t>
            </a:r>
            <a:r>
              <a:rPr lang="en-US" dirty="0" smtClean="0">
                <a:solidFill>
                  <a:srgbClr val="3366FF"/>
                </a:solidFill>
              </a:rPr>
              <a:t>provider</a:t>
            </a:r>
            <a:r>
              <a:rPr lang="en-US" dirty="0" smtClean="0"/>
              <a:t>? </a:t>
            </a:r>
            <a:r>
              <a:rPr lang="en-US" b="1" i="1" dirty="0"/>
              <a:t>v. </a:t>
            </a:r>
            <a:r>
              <a:rPr lang="en-US" dirty="0"/>
              <a:t>When a </a:t>
            </a:r>
            <a:r>
              <a:rPr lang="en-US" dirty="0">
                <a:solidFill>
                  <a:srgbClr val="3366FF"/>
                </a:solidFill>
              </a:rPr>
              <a:t>publisher/creator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--------------------------------------------------------------------------------------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Right to republish: S. 230 Communications Decency Act </a:t>
            </a:r>
            <a:r>
              <a:rPr lang="en-US" sz="1900" dirty="0"/>
              <a:t>(U.S.)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200" dirty="0" smtClean="0"/>
              <a:t>“</a:t>
            </a:r>
            <a:r>
              <a:rPr lang="en-US" sz="2200" b="1" dirty="0">
                <a:solidFill>
                  <a:srgbClr val="FF0000"/>
                </a:solidFill>
              </a:rPr>
              <a:t>No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provider</a:t>
            </a:r>
            <a:r>
              <a:rPr lang="en-US" sz="2200" dirty="0"/>
              <a:t> or </a:t>
            </a:r>
            <a:r>
              <a:rPr lang="en-US" sz="2200" dirty="0">
                <a:solidFill>
                  <a:srgbClr val="FF0000"/>
                </a:solidFill>
              </a:rPr>
              <a:t>user</a:t>
            </a:r>
            <a:r>
              <a:rPr lang="en-US" sz="2200" dirty="0"/>
              <a:t> of an interactive service </a:t>
            </a:r>
            <a:r>
              <a:rPr lang="en-US" sz="2200" b="1" dirty="0">
                <a:solidFill>
                  <a:srgbClr val="FF0000"/>
                </a:solidFill>
              </a:rPr>
              <a:t>shall be treated as</a:t>
            </a:r>
            <a:r>
              <a:rPr lang="en-US" sz="2200" dirty="0"/>
              <a:t> the </a:t>
            </a:r>
            <a:r>
              <a:rPr lang="en-US" sz="2200" dirty="0">
                <a:solidFill>
                  <a:srgbClr val="FF0000"/>
                </a:solidFill>
              </a:rPr>
              <a:t>publisher</a:t>
            </a:r>
            <a:r>
              <a:rPr lang="en-US" sz="2200" dirty="0"/>
              <a:t> or </a:t>
            </a:r>
            <a:r>
              <a:rPr lang="en-US" sz="2200" dirty="0">
                <a:solidFill>
                  <a:srgbClr val="FF0000"/>
                </a:solidFill>
              </a:rPr>
              <a:t>speaker</a:t>
            </a:r>
            <a:r>
              <a:rPr lang="en-US" sz="2200" dirty="0"/>
              <a:t> of any information provided by another another information content provider.</a:t>
            </a:r>
            <a:r>
              <a:rPr lang="en-US" sz="2200" dirty="0" smtClean="0"/>
              <a:t>”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-----------------------------------------------------------------------------------------------</a:t>
            </a:r>
          </a:p>
          <a:p>
            <a:r>
              <a:rPr lang="en-US" sz="2200" dirty="0" smtClean="0"/>
              <a:t>“First Amendment </a:t>
            </a:r>
            <a:r>
              <a:rPr lang="en-US" sz="2200" dirty="0"/>
              <a:t>Protection for Search Engine Search Results</a:t>
            </a:r>
            <a:r>
              <a:rPr lang="en-US" sz="2200" dirty="0" smtClean="0"/>
              <a:t>”: </a:t>
            </a:r>
            <a:r>
              <a:rPr lang="en-US" sz="2200" dirty="0"/>
              <a:t>Eugene </a:t>
            </a:r>
            <a:r>
              <a:rPr lang="en-US" sz="2200" dirty="0" err="1"/>
              <a:t>Volokh</a:t>
            </a:r>
            <a:r>
              <a:rPr lang="en-US" sz="2200" dirty="0"/>
              <a:t>/Donald Falk (Google White Paper)</a:t>
            </a:r>
            <a:r>
              <a:rPr lang="en-US" dirty="0">
                <a:hlinkClick r:id="rId2"/>
              </a:rPr>
              <a:t>http://papers.ssrn.com/sol3/papers.cfm?abstract_id=2055364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Massively multiplayer games </a:t>
            </a:r>
            <a:r>
              <a:rPr lang="en-US" b="1" dirty="0" smtClean="0">
                <a:solidFill>
                  <a:schemeClr val="tx1"/>
                </a:solidFill>
              </a:rPr>
              <a:t>(WoW)</a:t>
            </a:r>
            <a:r>
              <a:rPr lang="en-US" b="1" dirty="0">
                <a:solidFill>
                  <a:schemeClr val="tx1"/>
                </a:solidFill>
              </a:rPr>
              <a:t>: Is developer provider, publisher &amp; speaker? Does it make sense to separate </a:t>
            </a:r>
            <a:r>
              <a:rPr lang="en-US" b="1" dirty="0" smtClean="0">
                <a:solidFill>
                  <a:schemeClr val="tx1"/>
                </a:solidFill>
              </a:rPr>
              <a:t>these rights? What standard applies (highest, lowest or other…)?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0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Freedom </a:t>
            </a:r>
            <a:r>
              <a:rPr lang="en-US" dirty="0">
                <a:solidFill>
                  <a:srgbClr val="000000"/>
                </a:solidFill>
              </a:rPr>
              <a:t>Conundrum A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b="1" dirty="0" smtClean="0">
                <a:solidFill>
                  <a:srgbClr val="000000"/>
                </a:solidFill>
              </a:rPr>
              <a:t>THE LITTERALIST </a:t>
            </a:r>
            <a:r>
              <a:rPr lang="en-US" b="1" dirty="0">
                <a:solidFill>
                  <a:srgbClr val="000000"/>
                </a:solidFill>
              </a:rPr>
              <a:t>DICHOTOMY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24866"/>
            <a:ext cx="8229600" cy="400126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 Light" charset="0"/>
              </a:rPr>
              <a:t>The Symptom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Helvetica Light" charset="0"/>
              </a:rPr>
              <a:t>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Helvetica Light" charset="0"/>
              </a:rPr>
              <a:t>Seemingly opposite positioning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Helvetica Light" charset="0"/>
              </a:rPr>
              <a:t>between privacy literalists and IP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Helvetica Light" charset="0"/>
              </a:rPr>
              <a:t>literalists – </a:t>
            </a:r>
            <a:r>
              <a:rPr lang="en-US" sz="2600" b="1" dirty="0" smtClean="0">
                <a:solidFill>
                  <a:srgbClr val="000000"/>
                </a:solidFill>
                <a:latin typeface="Apple Chancery"/>
                <a:cs typeface="Apple Chancery"/>
              </a:rPr>
              <a:t>Double Standards Test</a:t>
            </a:r>
            <a:endParaRPr lang="en-US" sz="2600" dirty="0" smtClean="0">
              <a:solidFill>
                <a:srgbClr val="000000"/>
              </a:solidFill>
              <a:cs typeface="Helvetica Light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cs typeface="Helvetica Light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Helvetica Light" charset="0"/>
              </a:rPr>
              <a:t>Privacy literalists </a:t>
            </a:r>
            <a:r>
              <a:rPr lang="en-US" i="1" dirty="0" smtClean="0">
                <a:solidFill>
                  <a:srgbClr val="FF0000"/>
                </a:solidFill>
                <a:cs typeface="Helvetica Light" charset="0"/>
              </a:rPr>
              <a:t>tend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Helvetica Light" charset="0"/>
              </a:rPr>
              <a:t>be more “open source” / “free info”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Helvetica Light" charset="0"/>
              </a:rPr>
              <a:t>“IP literalists” </a:t>
            </a:r>
            <a:r>
              <a:rPr lang="en-US" i="1" dirty="0" smtClean="0">
                <a:solidFill>
                  <a:srgbClr val="FF0000"/>
                </a:solidFill>
                <a:cs typeface="Helvetica Light" charset="0"/>
              </a:rPr>
              <a:t>tend to</a:t>
            </a:r>
            <a:r>
              <a:rPr lang="en-US" dirty="0" smtClean="0">
                <a:solidFill>
                  <a:srgbClr val="FF0000"/>
                </a:solidFill>
                <a:cs typeface="Helvetica Light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Helvetica Light" charset="0"/>
              </a:rPr>
              <a:t>be more comfortable with commercial exploitation of personal data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Helvetica Light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Helvetica Light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IS THERE A </a:t>
            </a:r>
            <a:r>
              <a:rPr lang="en-US" dirty="0" smtClean="0">
                <a:solidFill>
                  <a:srgbClr val="008000"/>
                </a:solidFill>
                <a:cs typeface="Khmer MN"/>
              </a:rPr>
              <a:t>Core </a:t>
            </a:r>
            <a:r>
              <a:rPr lang="en-US" dirty="0">
                <a:solidFill>
                  <a:srgbClr val="008000"/>
                </a:solidFill>
                <a:cs typeface="Khmer MN"/>
              </a:rPr>
              <a:t>Common </a:t>
            </a:r>
            <a:r>
              <a:rPr lang="en-US" dirty="0" smtClean="0">
                <a:solidFill>
                  <a:srgbClr val="008000"/>
                </a:solidFill>
                <a:cs typeface="Khmer MN"/>
              </a:rPr>
              <a:t>Denominator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Khmer MN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Khmer MN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"</a:t>
            </a:r>
            <a:r>
              <a:rPr lang="en-US" b="1" i="1" dirty="0">
                <a:solidFill>
                  <a:schemeClr val="tx2"/>
                </a:solidFill>
                <a:cs typeface="Khmer MN"/>
              </a:rPr>
              <a:t>Feeling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" those 1's and 0's "</a:t>
            </a:r>
            <a:r>
              <a:rPr lang="en-US" b="1" i="1" dirty="0">
                <a:solidFill>
                  <a:schemeClr val="accent4"/>
                </a:solidFill>
                <a:cs typeface="Khmer MN"/>
              </a:rPr>
              <a:t>belong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" to 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Khmer MN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=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Common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approach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therefore possible? (hint: could it be - rhymes with “</a:t>
            </a:r>
            <a:r>
              <a:rPr lang="en-US" sz="3000" b="1" dirty="0" smtClean="0">
                <a:solidFill>
                  <a:srgbClr val="FF0000"/>
                </a:solidFill>
                <a:cs typeface="Khmer MN"/>
              </a:rPr>
              <a:t>f</a:t>
            </a:r>
            <a:r>
              <a:rPr lang="en-US" sz="3000" b="1" dirty="0" smtClean="0">
                <a:solidFill>
                  <a:srgbClr val="FFFF00"/>
                </a:solidFill>
                <a:cs typeface="Khmer MN"/>
              </a:rPr>
              <a:t>l</a:t>
            </a:r>
            <a:r>
              <a:rPr lang="en-US" sz="3000" b="1" dirty="0" smtClean="0">
                <a:solidFill>
                  <a:srgbClr val="008000"/>
                </a:solidFill>
                <a:cs typeface="Khmer MN"/>
              </a:rPr>
              <a:t>o</a:t>
            </a:r>
            <a:r>
              <a:rPr lang="en-US" sz="3000" b="1" dirty="0" smtClean="0">
                <a:solidFill>
                  <a:schemeClr val="tx2"/>
                </a:solidFill>
                <a:cs typeface="Khmer MN"/>
              </a:rPr>
              <a:t>r</a:t>
            </a:r>
            <a:r>
              <a:rPr lang="en-US" sz="3000" b="1" dirty="0" smtClean="0">
                <a:solidFill>
                  <a:srgbClr val="FF6600"/>
                </a:solidFill>
                <a:cs typeface="Khmer MN"/>
              </a:rPr>
              <a:t>a</a:t>
            </a:r>
            <a:r>
              <a:rPr lang="en-US" sz="3000" b="1" dirty="0" smtClean="0">
                <a:solidFill>
                  <a:srgbClr val="660066"/>
                </a:solidFill>
                <a:cs typeface="Khmer MN"/>
              </a:rPr>
              <a:t>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Khmer MN"/>
              </a:rPr>
              <a:t> sights”….)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cs typeface="Khmer MN"/>
            </a:endParaRPr>
          </a:p>
          <a:p>
            <a:endParaRPr lang="en-US" dirty="0">
              <a:latin typeface="Khmer MN"/>
              <a:cs typeface="Khmer M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8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dirty="0" smtClean="0">
                <a:solidFill>
                  <a:schemeClr val="tx1"/>
                </a:solidFill>
              </a:rPr>
              <a:t>Freedom Conundrum B: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IDEA/EXPRESSION DICHOTOMY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Explanatory </a:t>
            </a:r>
            <a:r>
              <a:rPr lang="en-US" b="1" dirty="0" smtClean="0">
                <a:solidFill>
                  <a:srgbClr val="000000"/>
                </a:solidFill>
              </a:rPr>
              <a:t>Paradox: </a:t>
            </a:r>
            <a:r>
              <a:rPr lang="en-US" i="1" dirty="0">
                <a:solidFill>
                  <a:srgbClr val="000000"/>
                </a:solidFill>
              </a:rPr>
              <a:t>The problem with law </a:t>
            </a:r>
            <a:r>
              <a:rPr lang="en-US" i="1" dirty="0" smtClean="0">
                <a:solidFill>
                  <a:srgbClr val="000000"/>
                </a:solidFill>
              </a:rPr>
              <a:t>may not have anything </a:t>
            </a:r>
            <a:r>
              <a:rPr lang="en-US" i="1" dirty="0">
                <a:solidFill>
                  <a:srgbClr val="000000"/>
                </a:solidFill>
              </a:rPr>
              <a:t>to do with the </a:t>
            </a:r>
            <a:r>
              <a:rPr lang="en-US" i="1" dirty="0" smtClean="0">
                <a:solidFill>
                  <a:srgbClr val="000000"/>
                </a:solidFill>
              </a:rPr>
              <a:t>Law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u="sng" dirty="0" smtClean="0">
                <a:solidFill>
                  <a:srgbClr val="000000"/>
                </a:solidFill>
              </a:rPr>
              <a:t>IDEA</a:t>
            </a:r>
            <a:r>
              <a:rPr lang="en-US" i="1" u="sng" dirty="0">
                <a:solidFill>
                  <a:srgbClr val="000000"/>
                </a:solidFill>
              </a:rPr>
              <a:t>/EXPRESSION </a:t>
            </a:r>
            <a:r>
              <a:rPr lang="en-US" dirty="0" smtClean="0">
                <a:solidFill>
                  <a:srgbClr val="FF0000"/>
                </a:solidFill>
              </a:rPr>
              <a:t>DICHO</a:t>
            </a:r>
            <a:r>
              <a:rPr lang="en-US" dirty="0" smtClean="0">
                <a:solidFill>
                  <a:srgbClr val="008000"/>
                </a:solidFill>
              </a:rPr>
              <a:t>TOMY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No </a:t>
            </a:r>
            <a:r>
              <a:rPr lang="en-US" dirty="0">
                <a:solidFill>
                  <a:srgbClr val="000000"/>
                </a:solidFill>
              </a:rPr>
              <a:t>IP in an </a:t>
            </a:r>
            <a:r>
              <a:rPr lang="en-US" dirty="0" smtClean="0">
                <a:solidFill>
                  <a:srgbClr val="000000"/>
                </a:solidFill>
              </a:rPr>
              <a:t>idea</a:t>
            </a:r>
            <a:r>
              <a:rPr lang="en-US" dirty="0" smtClean="0"/>
              <a:t>. </a:t>
            </a:r>
          </a:p>
          <a:p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ecomes </a:t>
            </a:r>
            <a:r>
              <a:rPr lang="en-US" dirty="0">
                <a:solidFill>
                  <a:srgbClr val="000000"/>
                </a:solidFill>
              </a:rPr>
              <a:t>IP </a:t>
            </a:r>
            <a:r>
              <a:rPr lang="en-US" dirty="0" smtClean="0">
                <a:solidFill>
                  <a:srgbClr val="000000"/>
                </a:solidFill>
              </a:rPr>
              <a:t>as </a:t>
            </a:r>
            <a:r>
              <a:rPr lang="en-US" dirty="0">
                <a:solidFill>
                  <a:srgbClr val="000000"/>
                </a:solidFill>
              </a:rPr>
              <a:t>(fixated) expression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000000"/>
                </a:solidFill>
                <a:latin typeface="Apple Chancery"/>
                <a:cs typeface="Apple Chancery"/>
              </a:rPr>
              <a:t>Contrast this “talk” to 70 years ago: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i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17" y="3292841"/>
            <a:ext cx="2374383" cy="22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93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Now happens @ the speed of digital </a:t>
            </a:r>
            <a:r>
              <a:rPr lang="en-US" sz="3600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light</a:t>
            </a:r>
            <a:r>
              <a:rPr 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….</a:t>
            </a:r>
            <a:br>
              <a:rPr 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Remember to post @: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95" y="910076"/>
            <a:ext cx="6473267" cy="3579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8616" y="5182237"/>
            <a:ext cx="7661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://blogs.ubc.ca/videogamelaw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9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….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b="1" dirty="0" smtClean="0">
                <a:solidFill>
                  <a:srgbClr val="000000"/>
                </a:solidFill>
              </a:rPr>
              <a:t>SO WHAT</a:t>
            </a:r>
            <a:r>
              <a:rPr lang="en-US" dirty="0" smtClean="0">
                <a:solidFill>
                  <a:srgbClr val="000000"/>
                </a:solidFill>
              </a:rPr>
              <a:t>&gt;&gt;&gt;&gt;&gt;&gt;????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7267"/>
            <a:ext cx="8229600" cy="49988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Conundrum A (Literalist Dichotomy) = Private v. Public</a:t>
            </a:r>
          </a:p>
          <a:p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Conundrum B = Idea v. Expression</a:t>
            </a:r>
          </a:p>
          <a:p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Once upon a time…a long time ago……</a:t>
            </a:r>
          </a:p>
          <a:p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                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Private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               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Public</a:t>
            </a:r>
          </a:p>
          <a:p>
            <a:pPr marL="0" indent="0">
              <a:buNone/>
            </a:pP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ple Chancery"/>
              <a:cs typeface="Apple Chancery"/>
            </a:endParaRPr>
          </a:p>
          <a:p>
            <a:pPr marL="0" indent="0">
              <a:buNone/>
            </a:pPr>
            <a:endParaRPr lang="en-US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             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Idea 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                   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hancery"/>
                <a:cs typeface="Apple Chancery"/>
              </a:rPr>
              <a:t>Expression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86784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ea typeface="MingLiU_HKSCS-ExtB"/>
                <a:cs typeface="American Typewriter"/>
              </a:rPr>
              <a:t>IN THE DIGITAL WORLD</a:t>
            </a:r>
            <a:endParaRPr lang="en-US" dirty="0">
              <a:solidFill>
                <a:srgbClr val="000000"/>
              </a:solidFill>
              <a:latin typeface="American Typewriter"/>
              <a:ea typeface="MingLiU_HKSCS-ExtB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2871"/>
            <a:ext cx="1246531" cy="4056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private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5311" y="1672871"/>
            <a:ext cx="7336157" cy="3797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600" b="1" i="1" dirty="0" smtClean="0">
                <a:solidFill>
                  <a:srgbClr val="FF0000"/>
                </a:solidFill>
              </a:rPr>
              <a:t>EXPRESSION</a:t>
            </a:r>
          </a:p>
          <a:p>
            <a:pPr marL="0" indent="0">
              <a:buNone/>
            </a:pPr>
            <a:endParaRPr lang="en-US" sz="8600" b="1" dirty="0" smtClean="0"/>
          </a:p>
          <a:p>
            <a:pPr marL="0" indent="0">
              <a:buNone/>
            </a:pPr>
            <a:r>
              <a:rPr lang="en-US" sz="8600" b="1" i="1" dirty="0" smtClean="0">
                <a:solidFill>
                  <a:srgbClr val="FF0000"/>
                </a:solidFill>
              </a:rPr>
              <a:t>PUBLIC</a:t>
            </a:r>
            <a:endParaRPr lang="en-US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8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Follow-up on Talk 1: 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846874"/>
          </a:xfrm>
        </p:spPr>
        <p:txBody>
          <a:bodyPr>
            <a:normAutofit/>
          </a:bodyPr>
          <a:lstStyle/>
          <a:p>
            <a:r>
              <a:rPr lang="en-US" b="1" dirty="0" smtClean="0"/>
              <a:t>Gaming as having an evolutionary purpose in the Darwinian sense?</a:t>
            </a:r>
          </a:p>
          <a:p>
            <a:r>
              <a:rPr lang="en-US" dirty="0" smtClean="0"/>
              <a:t>Dr. Kimberly </a:t>
            </a:r>
            <a:r>
              <a:rPr lang="en-US" dirty="0" err="1" smtClean="0"/>
              <a:t>Voll</a:t>
            </a:r>
            <a:r>
              <a:rPr lang="en-US" dirty="0" smtClean="0"/>
              <a:t> (CDM/UBC) –  From “Game Design” – DMED 521:</a:t>
            </a:r>
            <a:endParaRPr lang="en-US" dirty="0"/>
          </a:p>
          <a:p>
            <a:r>
              <a:rPr lang="en-US" dirty="0" smtClean="0"/>
              <a:t>1. “neurons that fire together, wire together” (Donald </a:t>
            </a:r>
            <a:r>
              <a:rPr lang="en-US" dirty="0" err="1" smtClean="0"/>
              <a:t>Hebb</a:t>
            </a:r>
            <a:r>
              <a:rPr lang="en-US" dirty="0" smtClean="0"/>
              <a:t>, aka “</a:t>
            </a:r>
            <a:r>
              <a:rPr lang="en-US" dirty="0" err="1" smtClean="0"/>
              <a:t>Hebbian</a:t>
            </a:r>
            <a:r>
              <a:rPr lang="en-US" dirty="0" smtClean="0"/>
              <a:t> Learning”)</a:t>
            </a:r>
            <a:endParaRPr lang="en-US" dirty="0"/>
          </a:p>
          <a:p>
            <a:r>
              <a:rPr lang="en-US" dirty="0" smtClean="0"/>
              <a:t>2. “..so </a:t>
            </a:r>
            <a:r>
              <a:rPr lang="en-US" dirty="0"/>
              <a:t>“fun” seems to be something our brains </a:t>
            </a:r>
            <a:r>
              <a:rPr lang="en-US" dirty="0" smtClean="0"/>
              <a:t>use to </a:t>
            </a:r>
            <a:r>
              <a:rPr lang="en-US" dirty="0"/>
              <a:t>keep us doing something to the point </a:t>
            </a:r>
            <a:r>
              <a:rPr lang="en-US" dirty="0" smtClean="0"/>
              <a:t>of mastery…makes </a:t>
            </a:r>
            <a:r>
              <a:rPr lang="en-US" dirty="0"/>
              <a:t>sense if it is something that will help </a:t>
            </a:r>
            <a:r>
              <a:rPr lang="en-US" dirty="0" smtClean="0"/>
              <a:t>us live </a:t>
            </a:r>
            <a:r>
              <a:rPr lang="en-US" dirty="0"/>
              <a:t>better and get our genes out into the </a:t>
            </a:r>
            <a:r>
              <a:rPr lang="en-US" dirty="0" smtClean="0"/>
              <a:t>gene pool again…”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83" y="4700798"/>
            <a:ext cx="3791241" cy="15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Failure of Law – Failure of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Ways to </a:t>
            </a:r>
            <a:r>
              <a:rPr lang="en-US" b="1" dirty="0" smtClean="0">
                <a:solidFill>
                  <a:srgbClr val="000000"/>
                </a:solidFill>
              </a:rPr>
              <a:t>Rebalance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acknowledging the </a:t>
            </a:r>
            <a:r>
              <a:rPr lang="en-US" b="1" dirty="0">
                <a:solidFill>
                  <a:srgbClr val="008000"/>
                </a:solidFill>
              </a:rPr>
              <a:t>Right to CREAT</a:t>
            </a:r>
            <a:r>
              <a:rPr lang="en-US" b="1" dirty="0">
                <a:solidFill>
                  <a:schemeClr val="tx2"/>
                </a:solidFill>
              </a:rPr>
              <a:t>e</a:t>
            </a:r>
            <a:r>
              <a:rPr lang="en-US" dirty="0"/>
              <a:t>….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800000"/>
                </a:solidFill>
              </a:rPr>
              <a:t>Mod</a:t>
            </a:r>
          </a:p>
          <a:p>
            <a:r>
              <a:rPr lang="en-US" sz="2800" b="1" dirty="0">
                <a:solidFill>
                  <a:srgbClr val="800000"/>
                </a:solidFill>
              </a:rPr>
              <a:t>Use </a:t>
            </a:r>
          </a:p>
          <a:p>
            <a:r>
              <a:rPr lang="en-US" sz="2800" b="1" dirty="0">
                <a:solidFill>
                  <a:srgbClr val="800000"/>
                </a:solidFill>
              </a:rPr>
              <a:t>Share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AS </a:t>
            </a:r>
            <a:r>
              <a:rPr lang="en-US" b="1" dirty="0">
                <a:solidFill>
                  <a:srgbClr val="3366FF"/>
                </a:solidFill>
              </a:rPr>
              <a:t>PRIVATE RIGHTS OF </a:t>
            </a:r>
            <a:r>
              <a:rPr lang="en-US" b="1" dirty="0" smtClean="0">
                <a:solidFill>
                  <a:srgbClr val="3366FF"/>
                </a:solidFill>
              </a:rPr>
              <a:t>INDIVIDUALS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User Rights = SCC </a:t>
            </a:r>
            <a:r>
              <a:rPr lang="en-US" b="1" dirty="0" smtClean="0">
                <a:solidFill>
                  <a:schemeClr val="tx1"/>
                </a:solidFill>
              </a:rPr>
              <a:t>“Pentalogy”</a:t>
            </a:r>
          </a:p>
          <a:p>
            <a:r>
              <a:rPr lang="en-US" b="1" dirty="0" smtClean="0"/>
              <a:t>Right to Hyperlink = </a:t>
            </a:r>
            <a:r>
              <a:rPr lang="en-US" i="1" u="sng" dirty="0" smtClean="0">
                <a:solidFill>
                  <a:srgbClr val="000000"/>
                </a:solidFill>
              </a:rPr>
              <a:t>Crookes v. Newton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(2011 SCC 47)</a:t>
            </a:r>
            <a:endParaRPr lang="en-US" i="1" u="sng" dirty="0"/>
          </a:p>
        </p:txBody>
      </p:sp>
      <p:pic>
        <p:nvPicPr>
          <p:cNvPr id="4" name="Picture 3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02" y="1922325"/>
            <a:ext cx="2530198" cy="20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Can we (please)……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…….</a:t>
            </a: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volve a </a:t>
            </a:r>
            <a:r>
              <a:rPr lang="en-US" b="1" i="1" u="sng" dirty="0" smtClean="0">
                <a:solidFill>
                  <a:srgbClr val="000000"/>
                </a:solidFill>
                <a:latin typeface="Apple Chancery"/>
                <a:cs typeface="Apple Chancery"/>
              </a:rPr>
              <a:t>single standard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b="1" dirty="0" smtClean="0">
                <a:solidFill>
                  <a:schemeClr val="tx2"/>
                </a:solidFill>
              </a:rPr>
              <a:t>CREATORS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as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USERS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000000"/>
                </a:solidFill>
              </a:rPr>
              <a:t> &amp;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b="1" dirty="0" smtClean="0">
                <a:solidFill>
                  <a:srgbClr val="C0504D"/>
                </a:solidFill>
              </a:rPr>
              <a:t>USERS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as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1F497D"/>
                </a:solidFill>
              </a:rPr>
              <a:t>CREATORS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…….to match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i="1" u="sng" dirty="0" smtClean="0">
                <a:solidFill>
                  <a:srgbClr val="000000"/>
                </a:solidFill>
              </a:rPr>
              <a:t>reality</a:t>
            </a:r>
            <a:r>
              <a:rPr lang="en-US" dirty="0" smtClean="0">
                <a:solidFill>
                  <a:srgbClr val="000000"/>
                </a:solidFill>
              </a:rPr>
              <a:t>…..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90" y="3739066"/>
            <a:ext cx="4854659" cy="216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65" y="3756791"/>
            <a:ext cx="3573525" cy="21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0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678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 One more </a:t>
            </a:r>
            <a:r>
              <a:rPr lang="en-US" sz="3200" i="1" dirty="0" smtClean="0">
                <a:solidFill>
                  <a:schemeClr val="tx2"/>
                </a:solidFill>
              </a:rPr>
              <a:t>(wild &amp; crazy) </a:t>
            </a:r>
            <a:r>
              <a:rPr lang="en-US" sz="3200" b="1" dirty="0" smtClean="0"/>
              <a:t>thing on freedoms..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860452"/>
            <a:ext cx="8229600" cy="55519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E</a:t>
            </a:r>
            <a:r>
              <a:rPr lang="en-US" sz="2800" dirty="0" smtClean="0">
                <a:solidFill>
                  <a:srgbClr val="008000"/>
                </a:solidFill>
              </a:rPr>
              <a:t>conomic growth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FF0000"/>
                </a:solidFill>
              </a:rPr>
              <a:t>IP freedoms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(freedom </a:t>
            </a:r>
            <a:r>
              <a:rPr lang="en-US" sz="2800" b="1" dirty="0" smtClean="0">
                <a:solidFill>
                  <a:srgbClr val="0000FF"/>
                </a:solidFill>
              </a:rPr>
              <a:t>from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IP) </a:t>
            </a:r>
            <a:r>
              <a:rPr lang="en-US" sz="2800" dirty="0" smtClean="0"/>
              <a:t>– </a:t>
            </a:r>
            <a:r>
              <a:rPr lang="en-US" sz="2800" i="1" dirty="0" smtClean="0">
                <a:solidFill>
                  <a:srgbClr val="000000"/>
                </a:solidFill>
              </a:rPr>
              <a:t>Where would a data-crunch take us?</a:t>
            </a: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“</a:t>
            </a:r>
            <a:r>
              <a:rPr lang="en-US" sz="2800" b="1" i="1" dirty="0" smtClean="0">
                <a:solidFill>
                  <a:srgbClr val="000000"/>
                </a:solidFill>
              </a:rPr>
              <a:t>It seems simple, really</a:t>
            </a:r>
            <a:r>
              <a:rPr lang="en-US" sz="2800" dirty="0" smtClean="0">
                <a:solidFill>
                  <a:srgbClr val="000000"/>
                </a:solidFill>
              </a:rPr>
              <a:t>” </a:t>
            </a:r>
            <a:r>
              <a:rPr lang="en-US" dirty="0" smtClean="0">
                <a:solidFill>
                  <a:srgbClr val="000000"/>
                </a:solidFill>
              </a:rPr>
              <a:t>(Kevin Smith @ Duke)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hlinkClick r:id="rId2"/>
              </a:rPr>
              <a:t>http://blogs.library.duke.edu/scholcomm/2012/12/14/it-seems-simple-really</a:t>
            </a:r>
            <a:r>
              <a:rPr lang="en-US" b="1" dirty="0" smtClean="0">
                <a:solidFill>
                  <a:srgbClr val="000000"/>
                </a:solidFill>
                <a:hlinkClick r:id="rId2"/>
              </a:rPr>
              <a:t>/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CORRELATES STRONG ECONOMIES &amp; WEAK IP LAWS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(BRIC – Brazil, India, Russia and China)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4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My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33231"/>
            <a:ext cx="8229600" cy="5138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u="sng" dirty="0">
                <a:solidFill>
                  <a:srgbClr val="000000"/>
                </a:solidFill>
              </a:rPr>
              <a:t>CAUTION</a:t>
            </a:r>
            <a:r>
              <a:rPr lang="en-US" i="1" dirty="0">
                <a:solidFill>
                  <a:srgbClr val="000000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(entirely unscientific – gut and Google…)</a:t>
            </a:r>
          </a:p>
          <a:p>
            <a:pPr marL="0" indent="0">
              <a:buNone/>
            </a:pPr>
            <a:endParaRPr lang="en-US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The World Justice Project </a:t>
            </a:r>
            <a:r>
              <a:rPr lang="en-US" i="1" dirty="0">
                <a:solidFill>
                  <a:srgbClr val="000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Rule of Law Index 2012-2013 (241 pages):</a:t>
            </a:r>
            <a:r>
              <a:rPr lang="en-US" i="1" dirty="0">
                <a:solidFill>
                  <a:srgbClr val="000000"/>
                </a:solidFill>
              </a:rPr>
              <a:t> Highest Rankings in “</a:t>
            </a:r>
            <a:r>
              <a:rPr lang="en-US" i="1" dirty="0">
                <a:solidFill>
                  <a:srgbClr val="8064A2"/>
                </a:solidFill>
              </a:rPr>
              <a:t>Fundamental Rights</a:t>
            </a:r>
            <a:r>
              <a:rPr lang="en-US" i="1" dirty="0">
                <a:solidFill>
                  <a:srgbClr val="000000"/>
                </a:solidFill>
              </a:rPr>
              <a:t>” are Sweden, Denmark &amp; Norway. Highest Rankings in “</a:t>
            </a:r>
            <a:r>
              <a:rPr lang="en-US" i="1" dirty="0">
                <a:solidFill>
                  <a:srgbClr val="8064A2"/>
                </a:solidFill>
              </a:rPr>
              <a:t>Open Government</a:t>
            </a:r>
            <a:r>
              <a:rPr lang="en-US" i="1" dirty="0">
                <a:solidFill>
                  <a:srgbClr val="000000"/>
                </a:solidFill>
              </a:rPr>
              <a:t>” are Sweden, Netherlands &amp; Norway.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Worlds best </a:t>
            </a:r>
            <a:r>
              <a:rPr lang="en-US" dirty="0">
                <a:solidFill>
                  <a:srgbClr val="008000"/>
                </a:solidFill>
              </a:rPr>
              <a:t>economies</a:t>
            </a:r>
            <a:r>
              <a:rPr lang="en-US" dirty="0">
                <a:solidFill>
                  <a:srgbClr val="000000"/>
                </a:solidFill>
              </a:rPr>
              <a:t> in 2012 (World Economic Forum – Global Competitiveness Report): Finland (3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), Sweden (4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) &amp; the Netherlands (5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dirty="0">
                <a:solidFill>
                  <a:srgbClr val="FF0000"/>
                </a:solidFill>
              </a:rPr>
              <a:t>Global Creativity </a:t>
            </a:r>
            <a:r>
              <a:rPr lang="en-US" dirty="0">
                <a:solidFill>
                  <a:srgbClr val="000000"/>
                </a:solidFill>
              </a:rPr>
              <a:t>Index (Martin Prosperity Institute): Sweden (1</a:t>
            </a:r>
            <a:r>
              <a:rPr lang="en-US" baseline="30000" dirty="0">
                <a:solidFill>
                  <a:srgbClr val="000000"/>
                </a:solidFill>
              </a:rPr>
              <a:t>st</a:t>
            </a:r>
            <a:r>
              <a:rPr lang="en-US" dirty="0">
                <a:solidFill>
                  <a:srgbClr val="000000"/>
                </a:solidFill>
              </a:rPr>
              <a:t>), Finland (3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) &amp; Denmark (4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WHAT LEVELS OF CREATIVE FREEDOMS ARE IN THOSE COUNTRIES IP/COPYRIGHT REGIMES?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7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Next </a:t>
            </a:r>
            <a:r>
              <a:rPr lang="en-US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08133"/>
            <a:ext cx="8229600" cy="448503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Now that we have creativity, content &amp; contradictions (partially) accounted for, what is the </a:t>
            </a:r>
            <a:r>
              <a:rPr lang="en-US" b="1" dirty="0" smtClean="0">
                <a:solidFill>
                  <a:schemeClr val="tx2"/>
                </a:solidFill>
              </a:rPr>
              <a:t>next horizon</a:t>
            </a:r>
            <a:r>
              <a:rPr lang="en-US" dirty="0" smtClean="0"/>
              <a:t>?</a:t>
            </a:r>
          </a:p>
          <a:p>
            <a:r>
              <a:rPr lang="en-US" b="1" i="1" u="sng" dirty="0" smtClean="0"/>
              <a:t>Remixing in games…</a:t>
            </a:r>
          </a:p>
          <a:p>
            <a:r>
              <a:rPr lang="en-US" dirty="0" smtClean="0"/>
              <a:t>Next week.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 descr="IMG_10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b="14876"/>
          <a:stretch>
            <a:fillRect/>
          </a:stretch>
        </p:blipFill>
        <p:spPr>
          <a:xfrm>
            <a:off x="3604308" y="3344861"/>
            <a:ext cx="4592051" cy="24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0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Academic Partners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1" y="2771403"/>
            <a:ext cx="6570518" cy="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546"/>
            <a:ext cx="8229600" cy="834001"/>
          </a:xfrm>
        </p:spPr>
        <p:txBody>
          <a:bodyPr/>
          <a:lstStyle/>
          <a:p>
            <a:r>
              <a:rPr lang="en-US" dirty="0" smtClean="0"/>
              <a:t>         Follow</a:t>
            </a:r>
            <a:r>
              <a:rPr lang="en-US" dirty="0"/>
              <a:t>-up on Talk 1: </a:t>
            </a:r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5117" y="1158373"/>
            <a:ext cx="7931683" cy="3131899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 smtClean="0"/>
              <a:t>Video Games: Road to Legitimacy?</a:t>
            </a:r>
          </a:p>
          <a:p>
            <a:pPr marL="0" indent="0">
              <a:buNone/>
            </a:pPr>
            <a:r>
              <a:rPr lang="en-US" sz="2200" b="1" dirty="0" smtClean="0"/>
              <a:t> </a:t>
            </a:r>
            <a:endParaRPr lang="en-US" sz="2200" dirty="0"/>
          </a:p>
          <a:p>
            <a:r>
              <a:rPr lang="en-US" sz="2200" dirty="0" smtClean="0"/>
              <a:t>Fraught with “be careful what you wish for”: With legal legitimacy (Atari v. Oman) came many confusing and challenging consequences as a result of game creation moving from the garage to the Boardroom.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Hacktivist</a:t>
            </a:r>
            <a:r>
              <a:rPr lang="en-US" sz="2200" dirty="0" smtClean="0"/>
              <a:t> Aaron Swartz tragedy: the consequences of actions being taken (too?) seriously. </a:t>
            </a:r>
          </a:p>
          <a:p>
            <a:r>
              <a:rPr lang="en-US" dirty="0" smtClean="0"/>
              <a:t>Prosecutor: </a:t>
            </a:r>
            <a:r>
              <a:rPr lang="en-US" sz="1600" dirty="0" smtClean="0"/>
              <a:t>“Stealing </a:t>
            </a:r>
            <a:r>
              <a:rPr lang="en-US" sz="1600" dirty="0"/>
              <a:t>is stealing whether you use a computer command or a crowbar, and whether you take documents, data or dollars. It is equally harmful to the victim whether you sell what you have </a:t>
            </a:r>
            <a:r>
              <a:rPr lang="en-US" sz="1600" dirty="0" smtClean="0"/>
              <a:t>stolen </a:t>
            </a:r>
            <a:r>
              <a:rPr lang="en-US" sz="1600" dirty="0"/>
              <a:t>or give it away.</a:t>
            </a:r>
            <a:r>
              <a:rPr lang="en-US" sz="1600" dirty="0" smtClean="0"/>
              <a:t>”</a:t>
            </a:r>
          </a:p>
          <a:p>
            <a:endParaRPr lang="en-US" sz="2200" dirty="0"/>
          </a:p>
          <a:p>
            <a:r>
              <a:rPr lang="en-US" sz="2200" dirty="0" smtClean="0">
                <a:solidFill>
                  <a:srgbClr val="008000"/>
                </a:solidFill>
              </a:rPr>
              <a:t>Paper?</a:t>
            </a:r>
            <a:r>
              <a:rPr lang="en-US" sz="2200" dirty="0" smtClean="0"/>
              <a:t> - Case in Canada given </a:t>
            </a:r>
            <a:r>
              <a:rPr lang="en-US" sz="2200" dirty="0" err="1" smtClean="0"/>
              <a:t>CCCode</a:t>
            </a:r>
            <a:r>
              <a:rPr lang="en-US" sz="2200" dirty="0" smtClean="0"/>
              <a:t> &amp; SCC </a:t>
            </a:r>
            <a:r>
              <a:rPr lang="en-US" sz="2200" dirty="0" err="1" smtClean="0"/>
              <a:t>Pentology</a:t>
            </a:r>
            <a:r>
              <a:rPr lang="en-US" sz="2200" dirty="0" smtClean="0"/>
              <a:t>….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601" y="4290272"/>
            <a:ext cx="3712302" cy="19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1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“..and now back to our regularly scheduled programming…..”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Last weeks final slide was: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“</a:t>
            </a:r>
            <a:r>
              <a:rPr lang="en-US" dirty="0"/>
              <a:t>Next </a:t>
            </a:r>
            <a:r>
              <a:rPr lang="en-US" dirty="0" smtClean="0"/>
              <a:t>Class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Why expression/speech are not paramount. </a:t>
            </a:r>
          </a:p>
          <a:p>
            <a:r>
              <a:rPr lang="en-US" dirty="0"/>
              <a:t>Are the </a:t>
            </a:r>
            <a:r>
              <a:rPr lang="en-US" dirty="0">
                <a:solidFill>
                  <a:srgbClr val="FF0000"/>
                </a:solidFill>
              </a:rPr>
              <a:t>real censors </a:t>
            </a:r>
            <a:r>
              <a:rPr lang="en-US" dirty="0"/>
              <a:t>legal concepts we might not at all expect</a:t>
            </a:r>
            <a:r>
              <a:rPr lang="en-US" dirty="0" smtClean="0"/>
              <a:t>…”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IMG_0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64" y="1408134"/>
            <a:ext cx="2696688" cy="28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8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John Milton’s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08842"/>
            <a:ext cx="8229600" cy="46172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b="1" i="1" dirty="0">
                <a:solidFill>
                  <a:schemeClr val="tx1"/>
                </a:solidFill>
              </a:rPr>
              <a:t>Areopagitica: A speech of Mr. John Milton for the Liberty of Unlicensed Printing to the Parliament of England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(1644) by John Milton (“Paradise Lost”) </a:t>
            </a:r>
            <a:r>
              <a:rPr lang="en-US" dirty="0">
                <a:solidFill>
                  <a:schemeClr val="tx1"/>
                </a:solidFill>
              </a:rPr>
              <a:t>John </a:t>
            </a:r>
            <a:r>
              <a:rPr lang="en-US" dirty="0" smtClean="0">
                <a:solidFill>
                  <a:schemeClr val="tx1"/>
                </a:solidFill>
              </a:rPr>
              <a:t>against censorship - </a:t>
            </a:r>
            <a:r>
              <a:rPr lang="en-US" dirty="0">
                <a:solidFill>
                  <a:schemeClr val="tx1"/>
                </a:solidFill>
              </a:rPr>
              <a:t>which was ignored.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0336" y="3108549"/>
            <a:ext cx="8046909" cy="2786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Information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“cannot defile…if the will and conscience not be defiled.”</a:t>
            </a:r>
          </a:p>
          <a:p>
            <a:pPr lv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“who ever knew Truth put to the worse, in a free and open encounter.” (Marketplace of Ideas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lvl="0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Evil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manners “were perfectly learned” long before the printing press was invented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lvl="0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Criticizes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those “who imagine to remove sin by removing the matter of sin.”</a:t>
            </a:r>
          </a:p>
        </p:txBody>
      </p:sp>
    </p:spTree>
    <p:extLst>
      <p:ext uri="{BB962C8B-B14F-4D97-AF65-F5344CB8AC3E}">
        <p14:creationId xmlns:p14="http://schemas.microsoft.com/office/powerpoint/2010/main" val="242114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Charter of Rights (Canada)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</a:t>
            </a:r>
            <a:r>
              <a:rPr lang="en-US" dirty="0"/>
              <a:t> The </a:t>
            </a:r>
            <a:r>
              <a:rPr lang="en-US" i="1" dirty="0"/>
              <a:t>Canadian Charter of Rights and Freedoms</a:t>
            </a:r>
            <a:r>
              <a:rPr lang="en-US" dirty="0"/>
              <a:t> guarantees the rights and freedoms set out in it subject only to such </a:t>
            </a:r>
            <a:r>
              <a:rPr lang="en-US" dirty="0">
                <a:solidFill>
                  <a:srgbClr val="FF0000"/>
                </a:solidFill>
              </a:rPr>
              <a:t>reasonable limits prescribed by law </a:t>
            </a:r>
            <a:r>
              <a:rPr lang="en-US" dirty="0"/>
              <a:t>as can be demonstrably justified in a free and democratic society.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2.</a:t>
            </a:r>
            <a:r>
              <a:rPr lang="en-US" dirty="0"/>
              <a:t> Everyone has the following fundamental freedoms: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/>
              <a:t>a</a:t>
            </a:r>
            <a:r>
              <a:rPr lang="en-US" dirty="0"/>
              <a:t>) freedom of </a:t>
            </a:r>
            <a:r>
              <a:rPr lang="en-US" dirty="0">
                <a:solidFill>
                  <a:srgbClr val="FF0000"/>
                </a:solidFill>
              </a:rPr>
              <a:t>conscience</a:t>
            </a:r>
            <a:r>
              <a:rPr lang="en-US" dirty="0"/>
              <a:t> and religion;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/>
              <a:t>b</a:t>
            </a:r>
            <a:r>
              <a:rPr lang="en-US" dirty="0"/>
              <a:t>) freedom of </a:t>
            </a:r>
            <a:r>
              <a:rPr lang="en-US" dirty="0">
                <a:solidFill>
                  <a:srgbClr val="FF0000"/>
                </a:solidFill>
              </a:rPr>
              <a:t>thought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belief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opinion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expression</a:t>
            </a:r>
            <a:r>
              <a:rPr lang="en-US" dirty="0"/>
              <a:t>, including freedom of the </a:t>
            </a:r>
            <a:r>
              <a:rPr lang="en-US" dirty="0">
                <a:solidFill>
                  <a:srgbClr val="FF0000"/>
                </a:solidFill>
              </a:rPr>
              <a:t>press</a:t>
            </a:r>
            <a:r>
              <a:rPr lang="en-US" dirty="0"/>
              <a:t> and other </a:t>
            </a:r>
            <a:r>
              <a:rPr lang="en-US" dirty="0">
                <a:solidFill>
                  <a:srgbClr val="FF0000"/>
                </a:solidFill>
              </a:rPr>
              <a:t>media of communication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2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Constitution, 1</a:t>
            </a:r>
            <a:r>
              <a:rPr lang="en-US" baseline="30000" dirty="0" smtClean="0"/>
              <a:t>st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“Congress </a:t>
            </a:r>
            <a:r>
              <a:rPr lang="en-US" dirty="0"/>
              <a:t>shall make </a:t>
            </a:r>
            <a:r>
              <a:rPr lang="en-US" dirty="0">
                <a:solidFill>
                  <a:srgbClr val="FF0000"/>
                </a:solidFill>
              </a:rPr>
              <a:t>no law </a:t>
            </a:r>
            <a:r>
              <a:rPr lang="en-US" dirty="0"/>
              <a:t>respecting an establishment of religion, or prohibiting the free exercise thereof; or </a:t>
            </a:r>
            <a:r>
              <a:rPr lang="en-US" dirty="0">
                <a:solidFill>
                  <a:srgbClr val="FF0000"/>
                </a:solidFill>
              </a:rPr>
              <a:t>abridging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freedom of speech</a:t>
            </a:r>
            <a:r>
              <a:rPr lang="en-US" dirty="0"/>
              <a:t>, or of the press; or the right of the people peaceably to assemble, and to petition the Government for a redress of grievances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3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The Usual Suspects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1" dirty="0" smtClean="0"/>
              <a:t>Winters </a:t>
            </a:r>
            <a:r>
              <a:rPr lang="en-US" i="1" dirty="0"/>
              <a:t>v. New York, </a:t>
            </a:r>
            <a:r>
              <a:rPr lang="en-US" dirty="0"/>
              <a:t>68 S. Ct. 665 (U.S. 1948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 </a:t>
            </a:r>
            <a:r>
              <a:rPr lang="en-US" i="1" dirty="0"/>
              <a:t>Interstate Circuit, Inc. v. Dallas</a:t>
            </a:r>
            <a:r>
              <a:rPr lang="en-US" dirty="0"/>
              <a:t>, 88 S. Ct. 1298 (U.S. 1968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Brown </a:t>
            </a:r>
            <a:r>
              <a:rPr lang="en-US" i="1" dirty="0"/>
              <a:t>v. Entertainment Merchants Association</a:t>
            </a:r>
            <a:r>
              <a:rPr lang="en-US" dirty="0"/>
              <a:t>, 131 S. Ct. 2729 (2011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Montreal </a:t>
            </a:r>
            <a:r>
              <a:rPr lang="en-US" i="1" dirty="0"/>
              <a:t>v. Arcade Amusements Inc., </a:t>
            </a:r>
            <a:r>
              <a:rPr lang="en-US" dirty="0"/>
              <a:t>[1985] 1 SCR </a:t>
            </a:r>
            <a:r>
              <a:rPr lang="en-US" dirty="0" smtClean="0"/>
              <a:t>368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R</a:t>
            </a:r>
            <a:r>
              <a:rPr lang="en-US" i="1" dirty="0"/>
              <a:t>. v. Towne Cinema Theatres Ltd., </a:t>
            </a:r>
            <a:r>
              <a:rPr lang="en-US" dirty="0"/>
              <a:t>[1986] S.C.J. No. 24 (SCC)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8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       </a:t>
            </a:r>
            <a:r>
              <a:rPr lang="en-US" sz="3200" dirty="0" smtClean="0"/>
              <a:t>Legal Constraints on Digital Creativity: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Introductory Typology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Freedom of Speech/Expression measured </a:t>
            </a:r>
            <a:r>
              <a:rPr lang="en-US" b="1" i="1" u="sng" dirty="0" smtClean="0">
                <a:solidFill>
                  <a:srgbClr val="FF0000"/>
                </a:solidFill>
              </a:rPr>
              <a:t>against</a:t>
            </a:r>
            <a:r>
              <a:rPr lang="en-US" b="1" dirty="0" smtClean="0">
                <a:solidFill>
                  <a:srgbClr val="FF0000"/>
                </a:solidFill>
              </a:rPr>
              <a:t> (?):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IP Law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(copyright etc. – “user rights”)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Tort law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(negligence &gt; “causality”)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Privacy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(&amp; consumer protection – but mostly a contractual right)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Contract Law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(&amp; consumer protection)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Criminal/Societal Protection Laws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(obscenity &gt; regulatory regimes &gt; ratings)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95150342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846</TotalTime>
  <Words>1795</Words>
  <Application>Microsoft Macintosh PowerPoint</Application>
  <PresentationFormat>On-screen Show (4:3)</PresentationFormat>
  <Paragraphs>250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CDM_PPT_Template </vt:lpstr>
      <vt:lpstr>   John Milton Plays Grand Prix Legends:     Legal Constraints on Digital Creativity</vt:lpstr>
      <vt:lpstr>            Follow-up on Talk 1: (a)</vt:lpstr>
      <vt:lpstr>         Follow-up on Talk 1: (b)</vt:lpstr>
      <vt:lpstr>  “..and now back to our regularly scheduled programming…..”</vt:lpstr>
      <vt:lpstr>        John Milton’s Principles</vt:lpstr>
      <vt:lpstr>     Charter of Rights (Canada)</vt:lpstr>
      <vt:lpstr>U.S. Constitution, 1st Amendment</vt:lpstr>
      <vt:lpstr>          The Usual Suspects</vt:lpstr>
      <vt:lpstr>        Legal Constraints on Digital Creativity:                    Introductory Typology</vt:lpstr>
      <vt:lpstr>Legal Constraints on Digital Creativity:                  Advanced Typology</vt:lpstr>
      <vt:lpstr>   Closest to establishing a “Right to CREATe”?</vt:lpstr>
      <vt:lpstr>      So much for fly-overs…..</vt:lpstr>
      <vt:lpstr>Reconciling creativity &amp; responsibility </vt:lpstr>
      <vt:lpstr>   Reconciling creativity &amp; responsibility:          current conceptual framework</vt:lpstr>
      <vt:lpstr>         Freedom Conundrum A:     THE LITTERALIST DICHOTOMY</vt:lpstr>
      <vt:lpstr>           Freedom Conundrum B:     IDEA/EXPRESSION DICHOTOMY</vt:lpstr>
      <vt:lpstr>Now happens @ the speed of digital light…. </vt:lpstr>
      <vt:lpstr>   …..SO WHAT&gt;&gt;&gt;&gt;&gt;&gt;????</vt:lpstr>
      <vt:lpstr>       IN THE DIGITAL WORLD</vt:lpstr>
      <vt:lpstr>Not Failure of Law – Failure of Balance</vt:lpstr>
      <vt:lpstr>    Can we (please)……</vt:lpstr>
      <vt:lpstr>  One more (wild &amp; crazy) thing on freedoms..</vt:lpstr>
      <vt:lpstr>                  My Version</vt:lpstr>
      <vt:lpstr>                    Next Class</vt:lpstr>
      <vt:lpstr>Our Academic Partners</vt:lpstr>
    </vt:vector>
  </TitlesOfParts>
  <Company>Festinger Bahniwal Law &amp; Strategy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Milton Plays Grand Theft Auto</dc:title>
  <dc:creator>Jon Festinger</dc:creator>
  <cp:lastModifiedBy>Jon Festinger</cp:lastModifiedBy>
  <cp:revision>60</cp:revision>
  <cp:lastPrinted>2013-01-16T02:45:22Z</cp:lastPrinted>
  <dcterms:created xsi:type="dcterms:W3CDTF">2013-01-14T21:36:08Z</dcterms:created>
  <dcterms:modified xsi:type="dcterms:W3CDTF">2013-01-18T08:01:08Z</dcterms:modified>
</cp:coreProperties>
</file>