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74" r:id="rId2"/>
    <p:sldId id="256" r:id="rId3"/>
    <p:sldId id="257" r:id="rId4"/>
    <p:sldId id="259" r:id="rId5"/>
    <p:sldId id="299" r:id="rId6"/>
    <p:sldId id="275" r:id="rId7"/>
    <p:sldId id="276" r:id="rId8"/>
    <p:sldId id="278" r:id="rId9"/>
    <p:sldId id="277" r:id="rId10"/>
    <p:sldId id="279" r:id="rId11"/>
    <p:sldId id="281" r:id="rId12"/>
    <p:sldId id="294" r:id="rId13"/>
    <p:sldId id="282" r:id="rId14"/>
    <p:sldId id="280" r:id="rId15"/>
    <p:sldId id="290" r:id="rId16"/>
    <p:sldId id="293" r:id="rId17"/>
    <p:sldId id="260" r:id="rId18"/>
    <p:sldId id="283" r:id="rId19"/>
    <p:sldId id="284" r:id="rId20"/>
    <p:sldId id="285" r:id="rId21"/>
    <p:sldId id="286" r:id="rId22"/>
    <p:sldId id="289" r:id="rId23"/>
    <p:sldId id="295" r:id="rId24"/>
    <p:sldId id="261" r:id="rId25"/>
    <p:sldId id="262" r:id="rId26"/>
    <p:sldId id="298" r:id="rId27"/>
    <p:sldId id="29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4652" autoAdjust="0"/>
  </p:normalViewPr>
  <p:slideViewPr>
    <p:cSldViewPr snapToGrid="0" snapToObjects="1">
      <p:cViewPr varScale="1">
        <p:scale>
          <a:sx n="74" d="100"/>
          <a:sy n="74" d="100"/>
        </p:scale>
        <p:origin x="-2096" y="-104"/>
      </p:cViewPr>
      <p:guideLst>
        <p:guide orient="horz" pos="2160"/>
        <p:guide pos="2880"/>
      </p:guideLst>
    </p:cSldViewPr>
  </p:slideViewPr>
  <p:outlineViewPr>
    <p:cViewPr>
      <p:scale>
        <a:sx n="33" d="100"/>
        <a:sy n="33" d="100"/>
      </p:scale>
      <p:origin x="0" y="343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F58A8C-A3F6-E746-9942-F53B3D659610}" type="datetimeFigureOut">
              <a:rPr lang="en-US" smtClean="0"/>
              <a:t>2013-01-23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F43DED-E70C-3E4A-94E7-E4A33D16A59A}" type="slidenum">
              <a:rPr lang="en-US" smtClean="0"/>
              <a:t>‹#›</a:t>
            </a:fld>
            <a:endParaRPr lang="en-US"/>
          </a:p>
        </p:txBody>
      </p:sp>
    </p:spTree>
    <p:extLst>
      <p:ext uri="{BB962C8B-B14F-4D97-AF65-F5344CB8AC3E}">
        <p14:creationId xmlns:p14="http://schemas.microsoft.com/office/powerpoint/2010/main" val="33450857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F43DED-E70C-3E4A-94E7-E4A33D16A59A}" type="slidenum">
              <a:rPr lang="en-US" smtClean="0"/>
              <a:t>1</a:t>
            </a:fld>
            <a:endParaRPr lang="en-US"/>
          </a:p>
        </p:txBody>
      </p:sp>
    </p:spTree>
    <p:extLst>
      <p:ext uri="{BB962C8B-B14F-4D97-AF65-F5344CB8AC3E}">
        <p14:creationId xmlns:p14="http://schemas.microsoft.com/office/powerpoint/2010/main" val="1547175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7"/>
          <a:stretch>
            <a:fillRect/>
          </a:stretch>
        </p:blipFill>
        <p:spPr>
          <a:xfrm>
            <a:off x="431220" y="6347963"/>
            <a:ext cx="3321425" cy="268516"/>
          </a:xfrm>
          <a:prstGeom prst="rect">
            <a:avLst/>
          </a:prstGeom>
        </p:spPr>
      </p:pic>
      <p:pic>
        <p:nvPicPr>
          <p:cNvPr id="7" name="Picture 6"/>
          <p:cNvPicPr>
            <a:picLocks noChangeAspect="1"/>
          </p:cNvPicPr>
          <p:nvPr/>
        </p:nvPicPr>
        <p:blipFill>
          <a:blip r:embed="rId8"/>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n_festinger@thecdm.ca"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ako.cc/writing/hill-freedom_for_users.html" TargetMode="External"/><Relationship Id="rId3" Type="http://schemas.openxmlformats.org/officeDocument/2006/relationships/hyperlink" Target="http://www.techdirt.com/articles/20120923/23005020495/bob-dylan-people-claiming-i-plagiarized-them-are-pussies.s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wyorker.com/online/blogs/books/2012/05/on-censorship-salman-rushdie.html" TargetMode="Externa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weden.se/eng/Home/Society/Government-politics/Reading/Internet-freedom-in-Sweden--a-closer-look/ternet%20freedom%20in%20Sweden%20%E2%80%94%20a%20closer%20look" TargetMode="External"/><Relationship Id="rId3" Type="http://schemas.openxmlformats.org/officeDocument/2006/relationships/hyperlink" Target="http://www.yalelawtech.org/p2p-law-piracy/a-pirates-life-in-swede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eff.org/deeplinks/2010/12/mixed-ninth-circuit-ruling-mdy-v-blizzard-wow"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Right to </a:t>
            </a:r>
            <a:r>
              <a:rPr lang="en-US" dirty="0" err="1" smtClean="0"/>
              <a:t>CREATe</a:t>
            </a:r>
            <a:r>
              <a:rPr lang="en-US" dirty="0" smtClean="0"/>
              <a:t> or Rights of Creation</a:t>
            </a:r>
            <a:endParaRPr lang="en-US" dirty="0"/>
          </a:p>
        </p:txBody>
      </p:sp>
      <p:sp>
        <p:nvSpPr>
          <p:cNvPr id="3" name="Content Placeholder 2"/>
          <p:cNvSpPr>
            <a:spLocks noGrp="1"/>
          </p:cNvSpPr>
          <p:nvPr>
            <p:ph sz="quarter" idx="10"/>
          </p:nvPr>
        </p:nvSpPr>
        <p:spPr/>
        <p:txBody>
          <a:bodyPr>
            <a:normAutofit fontScale="85000" lnSpcReduction="20000"/>
          </a:bodyPr>
          <a:lstStyle/>
          <a:p>
            <a:pPr marL="0" indent="0">
              <a:buNone/>
            </a:pPr>
            <a:r>
              <a:rPr lang="en-US" dirty="0"/>
              <a:t>Part A “Creating” | Talk </a:t>
            </a:r>
            <a:r>
              <a:rPr lang="en-US" dirty="0" smtClean="0"/>
              <a:t>3</a:t>
            </a:r>
            <a:endParaRPr lang="en-US" dirty="0"/>
          </a:p>
          <a:p>
            <a:pPr marL="0" indent="0">
              <a:buNone/>
            </a:pPr>
            <a:r>
              <a:rPr lang="en-US" dirty="0"/>
              <a:t>Video Game Law 2013 </a:t>
            </a:r>
          </a:p>
          <a:p>
            <a:pPr marL="0" indent="0">
              <a:buNone/>
            </a:pPr>
            <a:r>
              <a:rPr lang="en-US" dirty="0"/>
              <a:t>UBC Law @ Allard Hall</a:t>
            </a:r>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r>
              <a:rPr lang="en-US" dirty="0"/>
              <a:t>Jon Festinger Q.C.</a:t>
            </a:r>
          </a:p>
          <a:p>
            <a:pPr marL="0" indent="0">
              <a:buNone/>
            </a:pPr>
            <a:r>
              <a:rPr lang="en-US" dirty="0"/>
              <a:t>Centre for Digital Media</a:t>
            </a:r>
          </a:p>
          <a:p>
            <a:pPr marL="0" indent="0">
              <a:buNone/>
            </a:pPr>
            <a:r>
              <a:rPr lang="en-US" dirty="0"/>
              <a:t>Festinger Law &amp; Strategy LLP</a:t>
            </a:r>
          </a:p>
          <a:p>
            <a:pPr marL="0" indent="0">
              <a:buNone/>
            </a:pPr>
            <a:r>
              <a:rPr lang="en-US" dirty="0"/>
              <a:t>@</a:t>
            </a:r>
            <a:r>
              <a:rPr lang="en-US" dirty="0" err="1"/>
              <a:t>gamebizlaw</a:t>
            </a:r>
            <a:endParaRPr lang="en-US" dirty="0"/>
          </a:p>
          <a:p>
            <a:pPr marL="0" indent="0">
              <a:buNone/>
            </a:pPr>
            <a:r>
              <a:rPr lang="en-US" dirty="0">
                <a:hlinkClick r:id="rId3"/>
              </a:rPr>
              <a:t>jon_festinger@thecdm.ca</a:t>
            </a:r>
            <a:endParaRPr lang="en-US" dirty="0"/>
          </a:p>
          <a:p>
            <a:endParaRPr lang="en-US" dirty="0"/>
          </a:p>
        </p:txBody>
      </p:sp>
      <p:pic>
        <p:nvPicPr>
          <p:cNvPr id="4" name="Picture 3"/>
          <p:cNvPicPr>
            <a:picLocks noChangeAspect="1"/>
          </p:cNvPicPr>
          <p:nvPr/>
        </p:nvPicPr>
        <p:blipFill>
          <a:blip r:embed="rId4"/>
          <a:stretch>
            <a:fillRect/>
          </a:stretch>
        </p:blipFill>
        <p:spPr>
          <a:xfrm>
            <a:off x="6611321" y="2381118"/>
            <a:ext cx="1752761" cy="2857500"/>
          </a:xfrm>
          <a:prstGeom prst="rect">
            <a:avLst/>
          </a:prstGeom>
        </p:spPr>
      </p:pic>
    </p:spTree>
    <p:extLst>
      <p:ext uri="{BB962C8B-B14F-4D97-AF65-F5344CB8AC3E}">
        <p14:creationId xmlns:p14="http://schemas.microsoft.com/office/powerpoint/2010/main" val="4239683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a:solidFill>
                  <a:srgbClr val="000000"/>
                </a:solidFill>
              </a:rPr>
              <a:t>D</a:t>
            </a:r>
            <a:r>
              <a:rPr lang="en-US" dirty="0" smtClean="0">
                <a:solidFill>
                  <a:srgbClr val="000000"/>
                </a:solidFill>
              </a:rPr>
              <a:t>oes </a:t>
            </a:r>
            <a:r>
              <a:rPr lang="en-US" dirty="0">
                <a:solidFill>
                  <a:srgbClr val="000000"/>
                </a:solidFill>
              </a:rPr>
              <a:t>not mean Mods </a:t>
            </a:r>
            <a:r>
              <a:rPr lang="en-US" dirty="0">
                <a:solidFill>
                  <a:srgbClr val="3366FF"/>
                </a:solidFill>
              </a:rPr>
              <a:t>are</a:t>
            </a:r>
            <a:r>
              <a:rPr lang="en-US" i="1" dirty="0">
                <a:solidFill>
                  <a:srgbClr val="000000"/>
                </a:solidFill>
              </a:rPr>
              <a:t> </a:t>
            </a:r>
            <a:r>
              <a:rPr lang="en-US" dirty="0">
                <a:solidFill>
                  <a:schemeClr val="tx1"/>
                </a:solidFill>
              </a:rPr>
              <a:t>“Fair Use</a:t>
            </a:r>
            <a:r>
              <a:rPr lang="en-US" dirty="0" smtClean="0">
                <a:solidFill>
                  <a:schemeClr val="tx1"/>
                </a:solidFill>
              </a:rPr>
              <a:t>”..</a:t>
            </a:r>
            <a:r>
              <a:rPr lang="en-US" i="1" u="sng" dirty="0">
                <a:solidFill>
                  <a:srgbClr val="3366FF"/>
                </a:solidFill>
              </a:rPr>
              <a:t/>
            </a:r>
            <a:br>
              <a:rPr lang="en-US" i="1" u="sng" dirty="0">
                <a:solidFill>
                  <a:srgbClr val="3366FF"/>
                </a:solidFill>
              </a:rPr>
            </a:br>
            <a:endParaRPr lang="en-US" dirty="0"/>
          </a:p>
        </p:txBody>
      </p:sp>
      <p:sp>
        <p:nvSpPr>
          <p:cNvPr id="3" name="Content Placeholder 2"/>
          <p:cNvSpPr>
            <a:spLocks noGrp="1"/>
          </p:cNvSpPr>
          <p:nvPr>
            <p:ph sz="quarter" idx="10"/>
          </p:nvPr>
        </p:nvSpPr>
        <p:spPr/>
        <p:txBody>
          <a:bodyPr/>
          <a:lstStyle/>
          <a:p>
            <a:pPr marL="0" indent="0">
              <a:buNone/>
            </a:pPr>
            <a:endParaRPr lang="en-US" dirty="0" smtClean="0"/>
          </a:p>
          <a:p>
            <a:r>
              <a:rPr lang="en-US" sz="2800" b="1" dirty="0" smtClean="0"/>
              <a:t>What is at stake?</a:t>
            </a:r>
          </a:p>
          <a:p>
            <a:r>
              <a:rPr lang="en-US" dirty="0" smtClean="0"/>
              <a:t>Mods</a:t>
            </a:r>
          </a:p>
          <a:p>
            <a:r>
              <a:rPr lang="en-US" dirty="0" err="1" smtClean="0"/>
              <a:t>Machinima</a:t>
            </a:r>
            <a:endParaRPr lang="en-US" dirty="0" smtClean="0"/>
          </a:p>
          <a:p>
            <a:r>
              <a:rPr lang="en-US" dirty="0" smtClean="0"/>
              <a:t>Fan Fiction</a:t>
            </a:r>
          </a:p>
          <a:p>
            <a:r>
              <a:rPr lang="en-US" dirty="0" smtClean="0"/>
              <a:t>Re-mix</a:t>
            </a:r>
          </a:p>
          <a:p>
            <a:r>
              <a:rPr lang="en-US" dirty="0" smtClean="0"/>
              <a:t>Multi-source content</a:t>
            </a:r>
          </a:p>
          <a:p>
            <a:r>
              <a:rPr lang="en-US" dirty="0" smtClean="0"/>
              <a:t>&amp; (of course) the </a:t>
            </a:r>
            <a:r>
              <a:rPr lang="en-US" i="1" dirty="0" smtClean="0">
                <a:solidFill>
                  <a:srgbClr val="0000FF"/>
                </a:solidFill>
              </a:rPr>
              <a:t>Freedom to Create</a:t>
            </a:r>
          </a:p>
          <a:p>
            <a:endParaRPr lang="en-US" dirty="0"/>
          </a:p>
        </p:txBody>
      </p:sp>
      <p:pic>
        <p:nvPicPr>
          <p:cNvPr id="4" name="Picture 3"/>
          <p:cNvPicPr>
            <a:picLocks noChangeAspect="1"/>
          </p:cNvPicPr>
          <p:nvPr/>
        </p:nvPicPr>
        <p:blipFill>
          <a:blip r:embed="rId2"/>
          <a:stretch>
            <a:fillRect/>
          </a:stretch>
        </p:blipFill>
        <p:spPr>
          <a:xfrm>
            <a:off x="6028074" y="1052244"/>
            <a:ext cx="3115926" cy="4673890"/>
          </a:xfrm>
          <a:prstGeom prst="rect">
            <a:avLst/>
          </a:prstGeom>
        </p:spPr>
      </p:pic>
    </p:spTree>
    <p:extLst>
      <p:ext uri="{BB962C8B-B14F-4D97-AF65-F5344CB8AC3E}">
        <p14:creationId xmlns:p14="http://schemas.microsoft.com/office/powerpoint/2010/main" val="1126013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32589"/>
          </a:xfrm>
        </p:spPr>
        <p:txBody>
          <a:bodyPr>
            <a:normAutofit/>
          </a:bodyPr>
          <a:lstStyle/>
          <a:p>
            <a:r>
              <a:rPr lang="en-US" sz="2800" dirty="0" smtClean="0"/>
              <a:t> Establishing the Right to Mod:</a:t>
            </a:r>
            <a:r>
              <a:rPr lang="en-US" sz="2800" dirty="0"/>
              <a:t> </a:t>
            </a:r>
            <a:r>
              <a:rPr lang="en-US" sz="2800" dirty="0" smtClean="0"/>
              <a:t>Questions of perspective</a:t>
            </a:r>
            <a:endParaRPr lang="en-US" sz="2800" dirty="0"/>
          </a:p>
        </p:txBody>
      </p:sp>
      <p:sp>
        <p:nvSpPr>
          <p:cNvPr id="3" name="Content Placeholder 2"/>
          <p:cNvSpPr>
            <a:spLocks noGrp="1"/>
          </p:cNvSpPr>
          <p:nvPr>
            <p:ph sz="quarter" idx="10"/>
          </p:nvPr>
        </p:nvSpPr>
        <p:spPr>
          <a:xfrm>
            <a:off x="457200" y="932589"/>
            <a:ext cx="8229600" cy="5139159"/>
          </a:xfrm>
        </p:spPr>
        <p:txBody>
          <a:bodyPr>
            <a:normAutofit fontScale="92500" lnSpcReduction="10000"/>
          </a:bodyPr>
          <a:lstStyle/>
          <a:p>
            <a:r>
              <a:rPr lang="en-US" dirty="0" smtClean="0"/>
              <a:t>Does facilitating “true” </a:t>
            </a:r>
            <a:r>
              <a:rPr lang="en-US" b="1" dirty="0" smtClean="0">
                <a:solidFill>
                  <a:srgbClr val="3366FF"/>
                </a:solidFill>
              </a:rPr>
              <a:t>INTERACTIVITY</a:t>
            </a:r>
            <a:r>
              <a:rPr lang="en-US" dirty="0" smtClean="0"/>
              <a:t> set Mods apart from other (one-way) art?</a:t>
            </a:r>
          </a:p>
          <a:p>
            <a:r>
              <a:rPr lang="en-US" dirty="0" smtClean="0"/>
              <a:t>Does it make a difference in law that mods/games are a tool of other/further creativity? </a:t>
            </a:r>
          </a:p>
          <a:p>
            <a:r>
              <a:rPr lang="en-US" dirty="0" smtClean="0"/>
              <a:t>Who </a:t>
            </a:r>
            <a:r>
              <a:rPr lang="en-US" dirty="0"/>
              <a:t>owns </a:t>
            </a:r>
            <a:r>
              <a:rPr lang="en-US" b="1" dirty="0" smtClean="0">
                <a:solidFill>
                  <a:srgbClr val="3366FF"/>
                </a:solidFill>
              </a:rPr>
              <a:t>SHARED CREATIVITY</a:t>
            </a:r>
            <a:r>
              <a:rPr lang="en-US" dirty="0" smtClean="0"/>
              <a:t>?</a:t>
            </a:r>
          </a:p>
          <a:p>
            <a:r>
              <a:rPr lang="en-US" dirty="0" smtClean="0"/>
              <a:t>Is </a:t>
            </a:r>
            <a:r>
              <a:rPr lang="en-US" dirty="0" err="1" smtClean="0"/>
              <a:t>modding</a:t>
            </a:r>
            <a:r>
              <a:rPr lang="en-US" dirty="0" smtClean="0"/>
              <a:t> a “Right to </a:t>
            </a:r>
            <a:r>
              <a:rPr lang="en-US" dirty="0" err="1" smtClean="0"/>
              <a:t>CREATe</a:t>
            </a:r>
            <a:r>
              <a:rPr lang="en-US" dirty="0" smtClean="0"/>
              <a:t>” (expression/speech) or a “Creator’s Right” (part of/defense to: copyright)?</a:t>
            </a:r>
          </a:p>
          <a:p>
            <a:r>
              <a:rPr lang="en-US" dirty="0" smtClean="0"/>
              <a:t>Are </a:t>
            </a:r>
            <a:r>
              <a:rPr lang="en-US" i="1" dirty="0" smtClean="0">
                <a:solidFill>
                  <a:srgbClr val="3366FF"/>
                </a:solidFill>
              </a:rPr>
              <a:t>Users Rights</a:t>
            </a:r>
            <a:r>
              <a:rPr lang="en-US" dirty="0" smtClean="0"/>
              <a:t> a “Right of Creation” </a:t>
            </a:r>
            <a:r>
              <a:rPr lang="en-US" b="1" dirty="0" smtClean="0">
                <a:solidFill>
                  <a:srgbClr val="FF0000"/>
                </a:solidFill>
              </a:rPr>
              <a:t>or</a:t>
            </a:r>
            <a:r>
              <a:rPr lang="en-US" dirty="0" smtClean="0"/>
              <a:t> “Right to </a:t>
            </a:r>
            <a:r>
              <a:rPr lang="en-US" dirty="0" err="1" smtClean="0"/>
              <a:t>CREATe</a:t>
            </a:r>
            <a:r>
              <a:rPr lang="en-US" dirty="0" smtClean="0"/>
              <a:t>”?</a:t>
            </a:r>
          </a:p>
          <a:p>
            <a:pPr marL="0" indent="0">
              <a:buNone/>
            </a:pPr>
            <a:r>
              <a:rPr lang="en-US" sz="1800" dirty="0" smtClean="0"/>
              <a:t>                  </a:t>
            </a:r>
          </a:p>
          <a:p>
            <a:pPr marL="0" indent="0">
              <a:buNone/>
            </a:pPr>
            <a:r>
              <a:rPr lang="en-US" sz="1800" dirty="0" smtClean="0"/>
              <a:t>                  </a:t>
            </a:r>
            <a:endParaRPr lang="en-US" sz="1900" dirty="0" smtClean="0"/>
          </a:p>
          <a:p>
            <a:pPr marL="0" indent="0">
              <a:buNone/>
            </a:pPr>
            <a:r>
              <a:rPr lang="en-US" sz="1900" dirty="0" smtClean="0"/>
              <a:t>                 </a:t>
            </a:r>
            <a:r>
              <a:rPr lang="en-US" sz="1900" dirty="0" smtClean="0">
                <a:solidFill>
                  <a:schemeClr val="tx1"/>
                </a:solidFill>
              </a:rPr>
              <a:t> M</a:t>
            </a:r>
          </a:p>
          <a:p>
            <a:pPr marL="0" indent="0">
              <a:buNone/>
            </a:pPr>
            <a:r>
              <a:rPr lang="en-US" sz="1900" dirty="0" smtClean="0">
                <a:solidFill>
                  <a:schemeClr val="tx1"/>
                </a:solidFill>
              </a:rPr>
              <a:t>                   I</a:t>
            </a:r>
          </a:p>
          <a:p>
            <a:pPr marL="0" indent="0">
              <a:buNone/>
            </a:pPr>
            <a:r>
              <a:rPr lang="en-US" sz="1900" dirty="0" smtClean="0">
                <a:solidFill>
                  <a:schemeClr val="tx1"/>
                </a:solidFill>
              </a:rPr>
              <a:t>                  N</a:t>
            </a:r>
          </a:p>
          <a:p>
            <a:pPr marL="0" indent="0">
              <a:buNone/>
            </a:pPr>
            <a:r>
              <a:rPr lang="en-US" sz="1900" dirty="0" smtClean="0">
                <a:solidFill>
                  <a:schemeClr val="tx1"/>
                </a:solidFill>
              </a:rPr>
              <a:t>                  E</a:t>
            </a:r>
          </a:p>
          <a:p>
            <a:pPr marL="0" indent="0">
              <a:buNone/>
            </a:pPr>
            <a:r>
              <a:rPr lang="en-US" sz="1900" dirty="0" smtClean="0">
                <a:solidFill>
                  <a:schemeClr val="tx1"/>
                </a:solidFill>
              </a:rPr>
              <a:t>                  C</a:t>
            </a:r>
          </a:p>
          <a:p>
            <a:pPr marL="0" indent="0">
              <a:buNone/>
            </a:pPr>
            <a:r>
              <a:rPr lang="en-US" sz="1900" dirty="0" smtClean="0">
                <a:solidFill>
                  <a:schemeClr val="tx1"/>
                </a:solidFill>
              </a:rPr>
              <a:t>                  R</a:t>
            </a:r>
          </a:p>
          <a:p>
            <a:pPr marL="0" indent="0">
              <a:buNone/>
            </a:pPr>
            <a:r>
              <a:rPr lang="en-US" sz="1900" dirty="0" smtClean="0">
                <a:solidFill>
                  <a:schemeClr val="tx1"/>
                </a:solidFill>
              </a:rPr>
              <a:t>                  A</a:t>
            </a:r>
          </a:p>
          <a:p>
            <a:pPr marL="0" indent="0">
              <a:buNone/>
            </a:pPr>
            <a:r>
              <a:rPr lang="en-US" sz="1900" dirty="0" smtClean="0">
                <a:solidFill>
                  <a:schemeClr val="tx1"/>
                </a:solidFill>
              </a:rPr>
              <a:t>                  F</a:t>
            </a:r>
            <a:endParaRPr lang="en-US" sz="1900" dirty="0">
              <a:solidFill>
                <a:schemeClr val="tx1"/>
              </a:solidFill>
            </a:endParaRPr>
          </a:p>
          <a:p>
            <a:pPr marL="0" indent="0">
              <a:buNone/>
            </a:pPr>
            <a:r>
              <a:rPr lang="en-US" sz="1900" dirty="0" smtClean="0">
                <a:solidFill>
                  <a:schemeClr val="tx1"/>
                </a:solidFill>
              </a:rPr>
              <a:t>                  T</a:t>
            </a:r>
          </a:p>
          <a:p>
            <a:endParaRPr lang="en-US" dirty="0"/>
          </a:p>
        </p:txBody>
      </p:sp>
      <p:pic>
        <p:nvPicPr>
          <p:cNvPr id="4" name="Picture 3" descr="800px-1_main_channe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33" y="3234357"/>
            <a:ext cx="4754287" cy="2650515"/>
          </a:xfrm>
          <a:prstGeom prst="rect">
            <a:avLst/>
          </a:prstGeom>
        </p:spPr>
      </p:pic>
    </p:spTree>
    <p:extLst>
      <p:ext uri="{BB962C8B-B14F-4D97-AF65-F5344CB8AC3E}">
        <p14:creationId xmlns:p14="http://schemas.microsoft.com/office/powerpoint/2010/main" val="2319476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68188"/>
          </a:xfrm>
        </p:spPr>
        <p:txBody>
          <a:bodyPr>
            <a:normAutofit fontScale="90000"/>
          </a:bodyPr>
          <a:lstStyle/>
          <a:p>
            <a:r>
              <a:rPr lang="en-US" dirty="0" smtClean="0"/>
              <a:t>  “Right to </a:t>
            </a:r>
            <a:r>
              <a:rPr lang="en-US" dirty="0" err="1" smtClean="0"/>
              <a:t>CREATe</a:t>
            </a:r>
            <a:r>
              <a:rPr lang="en-US" dirty="0" smtClean="0"/>
              <a:t>” v. “Rights of Creation”</a:t>
            </a:r>
            <a:endParaRPr lang="en-US" dirty="0"/>
          </a:p>
        </p:txBody>
      </p:sp>
      <p:sp>
        <p:nvSpPr>
          <p:cNvPr id="3" name="Content Placeholder 2"/>
          <p:cNvSpPr>
            <a:spLocks noGrp="1"/>
          </p:cNvSpPr>
          <p:nvPr>
            <p:ph sz="quarter" idx="10"/>
          </p:nvPr>
        </p:nvSpPr>
        <p:spPr>
          <a:xfrm>
            <a:off x="457200" y="968189"/>
            <a:ext cx="8229600" cy="5122027"/>
          </a:xfrm>
        </p:spPr>
        <p:txBody>
          <a:bodyPr>
            <a:normAutofit lnSpcReduction="10000"/>
          </a:bodyPr>
          <a:lstStyle/>
          <a:p>
            <a:r>
              <a:rPr lang="en-US" dirty="0" smtClean="0"/>
              <a:t>Right to </a:t>
            </a:r>
            <a:r>
              <a:rPr lang="en-US" dirty="0" err="1" smtClean="0"/>
              <a:t>CREATe</a:t>
            </a:r>
            <a:r>
              <a:rPr lang="en-US" dirty="0" smtClean="0"/>
              <a:t> is a persons (inalienable) right to Create. </a:t>
            </a:r>
            <a:r>
              <a:rPr lang="en-US" dirty="0" smtClean="0">
                <a:solidFill>
                  <a:srgbClr val="008000"/>
                </a:solidFill>
              </a:rPr>
              <a:t>Think Freedom of Speech/Expression</a:t>
            </a:r>
            <a:r>
              <a:rPr lang="en-US" dirty="0" smtClean="0"/>
              <a:t>.   </a:t>
            </a:r>
            <a:r>
              <a:rPr lang="en-US" b="1" dirty="0" smtClean="0">
                <a:solidFill>
                  <a:srgbClr val="0000FF"/>
                </a:solidFill>
              </a:rPr>
              <a:t>PERSONAL RIGHT </a:t>
            </a:r>
            <a:r>
              <a:rPr lang="en-US" dirty="0" smtClean="0">
                <a:solidFill>
                  <a:schemeClr val="tx1"/>
                </a:solidFill>
              </a:rPr>
              <a:t>(</a:t>
            </a:r>
            <a:r>
              <a:rPr lang="en-US" i="1" dirty="0" smtClean="0">
                <a:solidFill>
                  <a:schemeClr val="tx1"/>
                </a:solidFill>
              </a:rPr>
              <a:t>not a product right</a:t>
            </a:r>
            <a:r>
              <a:rPr lang="en-US" dirty="0" smtClean="0">
                <a:solidFill>
                  <a:schemeClr val="tx1"/>
                </a:solidFill>
              </a:rPr>
              <a:t>)</a:t>
            </a:r>
            <a:endParaRPr lang="en-US" b="1" dirty="0" smtClean="0">
              <a:solidFill>
                <a:srgbClr val="0000FF"/>
              </a:solidFill>
            </a:endParaRPr>
          </a:p>
          <a:p>
            <a:r>
              <a:rPr lang="en-US" dirty="0" smtClean="0"/>
              <a:t>“Creators Right” is a right which in fact attaches to content – not a right to create but a “benefit” post facto creation. </a:t>
            </a:r>
            <a:r>
              <a:rPr lang="en-US" dirty="0" smtClean="0">
                <a:solidFill>
                  <a:srgbClr val="FF0000"/>
                </a:solidFill>
              </a:rPr>
              <a:t>Think IP/copyright </a:t>
            </a:r>
            <a:r>
              <a:rPr lang="en-US" dirty="0" smtClean="0"/>
              <a:t>– </a:t>
            </a:r>
            <a:r>
              <a:rPr lang="en-US" b="1" i="1" dirty="0" smtClean="0"/>
              <a:t>attaches to the product, not the person </a:t>
            </a:r>
            <a:r>
              <a:rPr lang="en-US" dirty="0" smtClean="0"/>
              <a:t>(alienable by contract)</a:t>
            </a:r>
            <a:r>
              <a:rPr lang="en-US" b="1" i="1" dirty="0" smtClean="0"/>
              <a:t>.</a:t>
            </a:r>
          </a:p>
          <a:p>
            <a:pPr marL="0" indent="0">
              <a:buNone/>
            </a:pPr>
            <a:endParaRPr lang="en-US" dirty="0" smtClean="0"/>
          </a:p>
          <a:p>
            <a:r>
              <a:rPr lang="en-US" sz="2800" dirty="0" smtClean="0">
                <a:solidFill>
                  <a:srgbClr val="008000"/>
                </a:solidFill>
              </a:rPr>
              <a:t>Which is to be preferred?</a:t>
            </a:r>
          </a:p>
          <a:p>
            <a:r>
              <a:rPr lang="en-US" b="1" dirty="0" smtClean="0"/>
              <a:t>Double Standards Test </a:t>
            </a:r>
            <a:r>
              <a:rPr lang="en-US" dirty="0" smtClean="0"/>
              <a:t>suggests perhaps “Right to Mod/ </a:t>
            </a:r>
            <a:r>
              <a:rPr lang="en-US" dirty="0" err="1" smtClean="0"/>
              <a:t>CREATe</a:t>
            </a:r>
            <a:r>
              <a:rPr lang="en-US" dirty="0" smtClean="0"/>
              <a:t>”: See “Freedom for Users, Not for Software” by Benjamin </a:t>
            </a:r>
            <a:r>
              <a:rPr lang="en-US" dirty="0" err="1" smtClean="0"/>
              <a:t>Mako</a:t>
            </a:r>
            <a:r>
              <a:rPr lang="en-US" dirty="0" smtClean="0"/>
              <a:t> </a:t>
            </a:r>
            <a:r>
              <a:rPr lang="en-US" dirty="0" err="1" smtClean="0"/>
              <a:t>Hill</a:t>
            </a:r>
            <a:r>
              <a:rPr lang="en-US" sz="2000" dirty="0" err="1" smtClean="0">
                <a:hlinkClick r:id="rId2"/>
              </a:rPr>
              <a:t>http</a:t>
            </a:r>
            <a:r>
              <a:rPr lang="en-US" sz="2000" dirty="0" smtClean="0">
                <a:hlinkClick r:id="rId2"/>
              </a:rPr>
              <a:t>://mako.cc/writing/hill-freedom_for_users.html</a:t>
            </a:r>
            <a:endParaRPr lang="en-US" sz="2000" dirty="0" smtClean="0"/>
          </a:p>
          <a:p>
            <a:r>
              <a:rPr lang="en-US" dirty="0" smtClean="0"/>
              <a:t>&amp; “Bob Dylan: People Claiming I Plagiarized Them Are...”</a:t>
            </a:r>
            <a:r>
              <a:rPr lang="en-US" sz="2000" dirty="0" smtClean="0">
                <a:hlinkClick r:id="rId3"/>
              </a:rPr>
              <a:t>http</a:t>
            </a:r>
            <a:r>
              <a:rPr lang="en-US" sz="2000" dirty="0">
                <a:hlinkClick r:id="rId3"/>
              </a:rPr>
              <a:t>://www.techdirt.com/articles/20120923/23005020495/bob-dylan-people-claiming-i-plagiarized-them-are-</a:t>
            </a:r>
            <a:r>
              <a:rPr lang="en-US" sz="2000" dirty="0" smtClean="0">
                <a:hlinkClick r:id="rId3"/>
              </a:rPr>
              <a:t>pussies.shtml</a:t>
            </a:r>
            <a:endParaRPr lang="en-US" sz="2000" dirty="0" smtClean="0"/>
          </a:p>
          <a:p>
            <a:endParaRPr lang="en-US" dirty="0"/>
          </a:p>
          <a:p>
            <a:pPr marL="0" indent="0">
              <a:buNone/>
            </a:pPr>
            <a:endParaRPr lang="en-US" dirty="0"/>
          </a:p>
          <a:p>
            <a:endParaRPr lang="en-US" dirty="0" smtClean="0"/>
          </a:p>
          <a:p>
            <a:endParaRPr lang="en-US" dirty="0"/>
          </a:p>
        </p:txBody>
      </p:sp>
    </p:spTree>
    <p:extLst>
      <p:ext uri="{BB962C8B-B14F-4D97-AF65-F5344CB8AC3E}">
        <p14:creationId xmlns:p14="http://schemas.microsoft.com/office/powerpoint/2010/main" val="3117169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b="1" dirty="0" smtClean="0">
                <a:solidFill>
                  <a:srgbClr val="3366FF"/>
                </a:solidFill>
              </a:rPr>
              <a:t>Personal</a:t>
            </a:r>
            <a:r>
              <a:rPr lang="en-US" dirty="0" smtClean="0"/>
              <a:t> Core of the Creative</a:t>
            </a:r>
            <a:endParaRPr lang="en-US" dirty="0"/>
          </a:p>
        </p:txBody>
      </p:sp>
      <p:sp>
        <p:nvSpPr>
          <p:cNvPr id="3" name="Content Placeholder 2"/>
          <p:cNvSpPr>
            <a:spLocks noGrp="1"/>
          </p:cNvSpPr>
          <p:nvPr>
            <p:ph sz="quarter" idx="10"/>
          </p:nvPr>
        </p:nvSpPr>
        <p:spPr>
          <a:xfrm>
            <a:off x="457200" y="1587384"/>
            <a:ext cx="7104089" cy="4623259"/>
          </a:xfrm>
        </p:spPr>
        <p:txBody>
          <a:bodyPr>
            <a:normAutofit/>
          </a:bodyPr>
          <a:lstStyle/>
          <a:p>
            <a:r>
              <a:rPr lang="en-US" dirty="0" smtClean="0"/>
              <a:t>“We </a:t>
            </a:r>
            <a:r>
              <a:rPr lang="en-US" dirty="0"/>
              <a:t>don’t create a fantasy world to escape reality, </a:t>
            </a:r>
            <a:r>
              <a:rPr lang="en-US" dirty="0">
                <a:solidFill>
                  <a:schemeClr val="accent4">
                    <a:lumMod val="75000"/>
                  </a:schemeClr>
                </a:solidFill>
              </a:rPr>
              <a:t>we create it to be able to stay</a:t>
            </a:r>
            <a:r>
              <a:rPr lang="en-US" dirty="0"/>
              <a:t>. I believe we have always done this, used images to stand and </a:t>
            </a:r>
            <a:r>
              <a:rPr lang="en-US" dirty="0">
                <a:solidFill>
                  <a:schemeClr val="tx1">
                    <a:lumMod val="65000"/>
                    <a:lumOff val="35000"/>
                  </a:schemeClr>
                </a:solidFill>
              </a:rPr>
              <a:t>understand</a:t>
            </a:r>
            <a:r>
              <a:rPr lang="en-US" dirty="0"/>
              <a:t> what otherwise would be intolerable</a:t>
            </a:r>
            <a:r>
              <a:rPr lang="en-US" dirty="0" smtClean="0"/>
              <a:t>.” </a:t>
            </a:r>
            <a:r>
              <a:rPr lang="en-US" b="1" dirty="0"/>
              <a:t>Lynda </a:t>
            </a:r>
            <a:r>
              <a:rPr lang="en-US" b="1" dirty="0" smtClean="0"/>
              <a:t>Barry </a:t>
            </a:r>
            <a:r>
              <a:rPr lang="en-US" dirty="0" smtClean="0"/>
              <a:t>in </a:t>
            </a:r>
            <a:r>
              <a:rPr lang="en-US" b="1" i="1" dirty="0" smtClean="0">
                <a:solidFill>
                  <a:srgbClr val="595959"/>
                </a:solidFill>
              </a:rPr>
              <a:t>“What It Is”</a:t>
            </a:r>
          </a:p>
          <a:p>
            <a:pPr marL="0" indent="0">
              <a:buNone/>
            </a:pPr>
            <a:endParaRPr lang="en-US" b="1" dirty="0" smtClean="0">
              <a:solidFill>
                <a:srgbClr val="000000"/>
              </a:solidFill>
            </a:endParaRPr>
          </a:p>
          <a:p>
            <a:r>
              <a:rPr lang="en-US" dirty="0" smtClean="0"/>
              <a:t>“The Creative Act requires not only freedom but also this assumption of freedom. If the creative artist worries if he will still be free tomorrow, then he will not be free today.” </a:t>
            </a:r>
            <a:r>
              <a:rPr lang="en-US" b="1" dirty="0" smtClean="0"/>
              <a:t>Salman Rushdie </a:t>
            </a:r>
            <a:r>
              <a:rPr lang="en-US" b="1" i="1" dirty="0" smtClean="0">
                <a:solidFill>
                  <a:srgbClr val="595959"/>
                </a:solidFill>
              </a:rPr>
              <a:t>“On </a:t>
            </a:r>
            <a:r>
              <a:rPr lang="en-US" b="1" i="1" dirty="0" err="1" smtClean="0">
                <a:solidFill>
                  <a:srgbClr val="595959"/>
                </a:solidFill>
              </a:rPr>
              <a:t>Censorship”</a:t>
            </a:r>
            <a:r>
              <a:rPr lang="en-US" dirty="0" err="1" smtClean="0">
                <a:solidFill>
                  <a:srgbClr val="595959"/>
                </a:solidFill>
                <a:hlinkClick r:id="rId2"/>
              </a:rPr>
              <a:t>http</a:t>
            </a:r>
            <a:r>
              <a:rPr lang="en-US" dirty="0">
                <a:solidFill>
                  <a:srgbClr val="595959"/>
                </a:solidFill>
                <a:hlinkClick r:id="rId2"/>
              </a:rPr>
              <a:t>://www.newyorker.com/online/blogs/books/2012/05/on-censorship-salman-rushdie.html </a:t>
            </a:r>
            <a:endParaRPr lang="en-US" dirty="0" smtClean="0">
              <a:solidFill>
                <a:srgbClr val="595959"/>
              </a:solidFill>
            </a:endParaRPr>
          </a:p>
          <a:p>
            <a:endParaRPr lang="en-US" dirty="0">
              <a:solidFill>
                <a:srgbClr val="595959"/>
              </a:solidFill>
            </a:endParaRPr>
          </a:p>
          <a:p>
            <a:endParaRPr lang="en-US" dirty="0">
              <a:solidFill>
                <a:srgbClr val="595959"/>
              </a:solidFill>
            </a:endParaRPr>
          </a:p>
        </p:txBody>
      </p:sp>
      <p:pic>
        <p:nvPicPr>
          <p:cNvPr id="4" name="Picture 3" descr="61+6OwlIB3L._BO2,204,203,200_PIsitb-sticker-arrow-click,TopRight,35,-76_AA300_SH20_OU01_.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2342" y="1408134"/>
            <a:ext cx="1621658" cy="1621658"/>
          </a:xfrm>
          <a:prstGeom prst="rect">
            <a:avLst/>
          </a:prstGeom>
        </p:spPr>
      </p:pic>
    </p:spTree>
    <p:extLst>
      <p:ext uri="{BB962C8B-B14F-4D97-AF65-F5344CB8AC3E}">
        <p14:creationId xmlns:p14="http://schemas.microsoft.com/office/powerpoint/2010/main" val="3467590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183"/>
            <a:ext cx="8229600" cy="1016000"/>
          </a:xfrm>
        </p:spPr>
        <p:txBody>
          <a:bodyPr>
            <a:normAutofit/>
          </a:bodyPr>
          <a:lstStyle/>
          <a:p>
            <a:r>
              <a:rPr lang="en-US" dirty="0" smtClean="0"/>
              <a:t>          My (</a:t>
            </a:r>
            <a:r>
              <a:rPr lang="en-US" dirty="0" smtClean="0">
                <a:solidFill>
                  <a:srgbClr val="3366FF"/>
                </a:solidFill>
              </a:rPr>
              <a:t>personal</a:t>
            </a:r>
            <a:r>
              <a:rPr lang="en-US" dirty="0" smtClean="0"/>
              <a:t>) moment…</a:t>
            </a:r>
            <a:endParaRPr lang="en-US" dirty="0"/>
          </a:p>
        </p:txBody>
      </p:sp>
      <p:sp>
        <p:nvSpPr>
          <p:cNvPr id="3" name="Content Placeholder 2"/>
          <p:cNvSpPr>
            <a:spLocks noGrp="1"/>
          </p:cNvSpPr>
          <p:nvPr>
            <p:ph sz="quarter" idx="10"/>
          </p:nvPr>
        </p:nvSpPr>
        <p:spPr>
          <a:xfrm>
            <a:off x="457200" y="1213092"/>
            <a:ext cx="8229600" cy="4908356"/>
          </a:xfrm>
        </p:spPr>
        <p:txBody>
          <a:bodyPr>
            <a:normAutofit lnSpcReduction="10000"/>
          </a:bodyPr>
          <a:lstStyle/>
          <a:p>
            <a:pPr marL="0" indent="0">
              <a:buNone/>
            </a:pP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smtClean="0"/>
              <a:t>                 </a:t>
            </a:r>
            <a:r>
              <a:rPr lang="en-US" dirty="0" err="1" smtClean="0"/>
              <a:t>Kreyo</a:t>
            </a:r>
            <a:r>
              <a:rPr lang="en-US" dirty="0" smtClean="0"/>
              <a:t>”….…sworn enemy of “The Trolls”…..</a:t>
            </a:r>
            <a:endParaRPr lang="en-US" dirty="0"/>
          </a:p>
        </p:txBody>
      </p:sp>
      <p:pic>
        <p:nvPicPr>
          <p:cNvPr id="4" name="Picture 3" descr="Sketch 2013-01-16 01_10_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787" y="1096183"/>
            <a:ext cx="5526680" cy="4145010"/>
          </a:xfrm>
          <a:prstGeom prst="rect">
            <a:avLst/>
          </a:prstGeom>
        </p:spPr>
      </p:pic>
    </p:spTree>
    <p:extLst>
      <p:ext uri="{BB962C8B-B14F-4D97-AF65-F5344CB8AC3E}">
        <p14:creationId xmlns:p14="http://schemas.microsoft.com/office/powerpoint/2010/main" val="3884326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“Intellectual </a:t>
            </a:r>
            <a:r>
              <a:rPr lang="en-US" b="1" u="sng" dirty="0" smtClean="0"/>
              <a:t>Property</a:t>
            </a:r>
            <a:r>
              <a:rPr lang="en-US" dirty="0" smtClean="0"/>
              <a:t>” Paradoxes?</a:t>
            </a:r>
            <a:endParaRPr lang="en-US" dirty="0"/>
          </a:p>
        </p:txBody>
      </p:sp>
      <p:sp>
        <p:nvSpPr>
          <p:cNvPr id="3" name="Content Placeholder 2"/>
          <p:cNvSpPr>
            <a:spLocks noGrp="1"/>
          </p:cNvSpPr>
          <p:nvPr>
            <p:ph sz="quarter" idx="10"/>
          </p:nvPr>
        </p:nvSpPr>
        <p:spPr>
          <a:xfrm>
            <a:off x="457200" y="1408133"/>
            <a:ext cx="8229600" cy="4598797"/>
          </a:xfrm>
        </p:spPr>
        <p:txBody>
          <a:bodyPr>
            <a:normAutofit lnSpcReduction="10000"/>
          </a:bodyPr>
          <a:lstStyle/>
          <a:p>
            <a:r>
              <a:rPr lang="en-US" sz="2600" dirty="0" smtClean="0"/>
              <a:t>“Intellectual” + “Property”</a:t>
            </a:r>
            <a:r>
              <a:rPr lang="en-US" dirty="0"/>
              <a:t>:</a:t>
            </a:r>
            <a:r>
              <a:rPr lang="en-US" dirty="0" smtClean="0"/>
              <a:t> Misnomer, </a:t>
            </a:r>
            <a:r>
              <a:rPr lang="en-US" dirty="0"/>
              <a:t>contradiction, </a:t>
            </a:r>
            <a:r>
              <a:rPr lang="en-US" dirty="0" smtClean="0"/>
              <a:t>odd, oxymoronic?</a:t>
            </a:r>
          </a:p>
          <a:p>
            <a:r>
              <a:rPr lang="en-US" dirty="0"/>
              <a:t>Printing press invented circa 1440; term “intellectual property arose in 1860’s</a:t>
            </a:r>
            <a:r>
              <a:rPr lang="en-US" dirty="0" smtClean="0"/>
              <a:t>.</a:t>
            </a:r>
            <a:endParaRPr lang="en-US" dirty="0"/>
          </a:p>
          <a:p>
            <a:r>
              <a:rPr lang="en-US" dirty="0"/>
              <a:t>Word “Intellectual” undermined </a:t>
            </a:r>
            <a:r>
              <a:rPr lang="en-US" dirty="0" smtClean="0"/>
              <a:t>by legal requirements of fixation</a:t>
            </a:r>
            <a:r>
              <a:rPr lang="en-US" dirty="0"/>
              <a:t>/“actual-ness”</a:t>
            </a:r>
            <a:r>
              <a:rPr lang="en-US" dirty="0" smtClean="0"/>
              <a:t>?</a:t>
            </a:r>
            <a:endParaRPr lang="en-US" dirty="0"/>
          </a:p>
          <a:p>
            <a:r>
              <a:rPr lang="en-US" dirty="0"/>
              <a:t>Word “Property” </a:t>
            </a:r>
            <a:r>
              <a:rPr lang="en-US" dirty="0" smtClean="0"/>
              <a:t>somewhat undermined </a:t>
            </a:r>
            <a:r>
              <a:rPr lang="en-US" dirty="0"/>
              <a:t>by statutory limitations of impermanence: </a:t>
            </a:r>
            <a:r>
              <a:rPr lang="en-US" dirty="0" smtClean="0"/>
              <a:t>Property which </a:t>
            </a:r>
            <a:r>
              <a:rPr lang="en-US" dirty="0"/>
              <a:t>expires</a:t>
            </a:r>
            <a:r>
              <a:rPr lang="en-US" dirty="0" smtClean="0"/>
              <a:t>?</a:t>
            </a:r>
            <a:endParaRPr lang="en-US" dirty="0"/>
          </a:p>
          <a:p>
            <a:r>
              <a:rPr lang="en-US" dirty="0"/>
              <a:t>Word “Property</a:t>
            </a:r>
            <a:r>
              <a:rPr lang="en-US" dirty="0" smtClean="0"/>
              <a:t>” </a:t>
            </a:r>
            <a:r>
              <a:rPr lang="en-US" dirty="0"/>
              <a:t>undermined by statutory statements of “larger purpose.” Whose property is it if ultimately it belongs to us all in order to serve “progress”</a:t>
            </a:r>
            <a:r>
              <a:rPr lang="en-US" dirty="0" smtClean="0"/>
              <a:t>?</a:t>
            </a:r>
          </a:p>
          <a:p>
            <a:r>
              <a:rPr lang="en-US" dirty="0"/>
              <a:t>Is copyright “property” or “right”</a:t>
            </a:r>
            <a:r>
              <a:rPr lang="en-US" dirty="0" smtClean="0"/>
              <a:t>? </a:t>
            </a:r>
            <a:r>
              <a:rPr lang="en-US" i="1" u="sng" dirty="0" smtClean="0"/>
              <a:t>Copyright Act</a:t>
            </a:r>
            <a:r>
              <a:rPr lang="en-US" dirty="0" smtClean="0"/>
              <a:t>: “property” appears in ways unrelated to a “built in” right. Appears several times in true ownership context in </a:t>
            </a:r>
            <a:r>
              <a:rPr lang="en-US" i="1" u="sng" dirty="0" smtClean="0"/>
              <a:t>Trade-marks Act </a:t>
            </a:r>
            <a:r>
              <a:rPr lang="en-US" dirty="0" smtClean="0"/>
              <a:t>and </a:t>
            </a:r>
            <a:r>
              <a:rPr lang="en-US" i="1" u="sng" dirty="0" smtClean="0"/>
              <a:t>Patent Act</a:t>
            </a:r>
            <a:r>
              <a:rPr lang="en-US" dirty="0" smtClean="0"/>
              <a:t>.</a:t>
            </a:r>
          </a:p>
          <a:p>
            <a:endParaRPr lang="en-US" dirty="0" smtClean="0"/>
          </a:p>
          <a:p>
            <a:endParaRPr lang="en-US" dirty="0"/>
          </a:p>
          <a:p>
            <a:endParaRPr lang="en-US" dirty="0" smtClean="0"/>
          </a:p>
        </p:txBody>
      </p:sp>
    </p:spTree>
    <p:extLst>
      <p:ext uri="{BB962C8B-B14F-4D97-AF65-F5344CB8AC3E}">
        <p14:creationId xmlns:p14="http://schemas.microsoft.com/office/powerpoint/2010/main" val="3324498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93"/>
            <a:ext cx="9144000" cy="1016000"/>
          </a:xfrm>
        </p:spPr>
        <p:txBody>
          <a:bodyPr>
            <a:normAutofit fontScale="90000"/>
          </a:bodyPr>
          <a:lstStyle/>
          <a:p>
            <a:r>
              <a:rPr lang="en-US" dirty="0" smtClean="0"/>
              <a:t>  More reasons Copyright are not “Property” </a:t>
            </a:r>
            <a:endParaRPr lang="en-US" dirty="0"/>
          </a:p>
        </p:txBody>
      </p:sp>
      <p:sp>
        <p:nvSpPr>
          <p:cNvPr id="3" name="Content Placeholder 2"/>
          <p:cNvSpPr>
            <a:spLocks noGrp="1"/>
          </p:cNvSpPr>
          <p:nvPr>
            <p:ph sz="quarter" idx="10"/>
          </p:nvPr>
        </p:nvSpPr>
        <p:spPr>
          <a:xfrm>
            <a:off x="457200" y="1563840"/>
            <a:ext cx="8229600" cy="3188160"/>
          </a:xfrm>
        </p:spPr>
        <p:txBody>
          <a:bodyPr>
            <a:normAutofit lnSpcReduction="10000"/>
          </a:bodyPr>
          <a:lstStyle/>
          <a:p>
            <a:r>
              <a:rPr lang="en-US" dirty="0" smtClean="0"/>
              <a:t>Infinite slice-ability &amp; dice-ability of IP makes it much less property like</a:t>
            </a:r>
          </a:p>
          <a:p>
            <a:r>
              <a:rPr lang="en-US" dirty="0" smtClean="0"/>
              <a:t>Higher Purpose = To increase the knowledge of mankind: </a:t>
            </a:r>
          </a:p>
          <a:p>
            <a:pPr marL="0" indent="0">
              <a:buNone/>
            </a:pPr>
            <a:r>
              <a:rPr lang="en-US" dirty="0" smtClean="0"/>
              <a:t> * Statute of Anne, 1710: “An Act for the Encouragement of Learning” </a:t>
            </a:r>
          </a:p>
          <a:p>
            <a:pPr marL="0" indent="0">
              <a:buNone/>
            </a:pPr>
            <a:r>
              <a:rPr lang="en-US" dirty="0" smtClean="0"/>
              <a:t> * U.S. Constitution (Article 1, Section 8, Clause 8) – “To </a:t>
            </a:r>
            <a:r>
              <a:rPr lang="en-US" dirty="0"/>
              <a:t>promote the Progress of Science and useful Arts, by securing for limited Times to Authors and Inventors the exclusive Right to their respective Writings and Discoveries</a:t>
            </a:r>
            <a:r>
              <a:rPr lang="en-US" dirty="0" smtClean="0"/>
              <a:t>;”</a:t>
            </a:r>
            <a:endParaRPr lang="en-US" dirty="0"/>
          </a:p>
          <a:p>
            <a:pPr marL="0" indent="0">
              <a:buNone/>
            </a:pPr>
            <a:endParaRPr lang="en-US" dirty="0" smtClean="0"/>
          </a:p>
          <a:p>
            <a:endParaRPr lang="en-US" dirty="0"/>
          </a:p>
        </p:txBody>
      </p:sp>
      <p:pic>
        <p:nvPicPr>
          <p:cNvPr id="5" name="Picture 4"/>
          <p:cNvPicPr>
            <a:picLocks noChangeAspect="1"/>
          </p:cNvPicPr>
          <p:nvPr/>
        </p:nvPicPr>
        <p:blipFill>
          <a:blip r:embed="rId2"/>
          <a:stretch>
            <a:fillRect/>
          </a:stretch>
        </p:blipFill>
        <p:spPr>
          <a:xfrm>
            <a:off x="4545628" y="4216304"/>
            <a:ext cx="2720644" cy="2040483"/>
          </a:xfrm>
          <a:prstGeom prst="rect">
            <a:avLst/>
          </a:prstGeom>
        </p:spPr>
      </p:pic>
    </p:spTree>
    <p:extLst>
      <p:ext uri="{BB962C8B-B14F-4D97-AF65-F5344CB8AC3E}">
        <p14:creationId xmlns:p14="http://schemas.microsoft.com/office/powerpoint/2010/main" val="4225090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587" y="326593"/>
            <a:ext cx="8686800" cy="1016000"/>
          </a:xfrm>
        </p:spPr>
        <p:txBody>
          <a:bodyPr>
            <a:normAutofit fontScale="90000"/>
          </a:bodyPr>
          <a:lstStyle/>
          <a:p>
            <a:r>
              <a:rPr lang="en-US" dirty="0" smtClean="0"/>
              <a:t> Did Copyright Grow Out of Free Speech?</a:t>
            </a:r>
            <a:endParaRPr lang="en-US" dirty="0"/>
          </a:p>
        </p:txBody>
      </p:sp>
      <p:sp>
        <p:nvSpPr>
          <p:cNvPr id="3" name="Content Placeholder 2"/>
          <p:cNvSpPr>
            <a:spLocks noGrp="1"/>
          </p:cNvSpPr>
          <p:nvPr>
            <p:ph sz="quarter" idx="10"/>
          </p:nvPr>
        </p:nvSpPr>
        <p:spPr/>
        <p:txBody>
          <a:bodyPr/>
          <a:lstStyle/>
          <a:p>
            <a:pPr lvl="0"/>
            <a:r>
              <a:rPr lang="en-US" dirty="0"/>
              <a:t>The British </a:t>
            </a:r>
            <a:r>
              <a:rPr lang="en-US" dirty="0">
                <a:solidFill>
                  <a:schemeClr val="tx1"/>
                </a:solidFill>
              </a:rPr>
              <a:t>Statute of Anne </a:t>
            </a:r>
            <a:r>
              <a:rPr lang="en-US" b="1" dirty="0">
                <a:solidFill>
                  <a:schemeClr val="accent2"/>
                </a:solidFill>
              </a:rPr>
              <a:t>1710</a:t>
            </a:r>
            <a:r>
              <a:rPr lang="en-US" dirty="0"/>
              <a:t>: "An Act for the Encouragement of Learning, by Vesting the Copies of Printed Books in the Authors or Purchasers of Copies, during the Times therein mentioned".</a:t>
            </a:r>
          </a:p>
          <a:p>
            <a:pPr lvl="0"/>
            <a:endParaRPr lang="en-US" dirty="0"/>
          </a:p>
          <a:p>
            <a:r>
              <a:rPr lang="en-US" dirty="0"/>
              <a:t>First statute to provide for copyright regulated by the government and courts, rather than by private parties.</a:t>
            </a:r>
          </a:p>
          <a:p>
            <a:pPr marL="0" indent="0">
              <a:buNone/>
            </a:pPr>
            <a:r>
              <a:rPr lang="en-US" dirty="0"/>
              <a:t> </a:t>
            </a:r>
          </a:p>
          <a:p>
            <a:endParaRPr lang="en-US" dirty="0"/>
          </a:p>
        </p:txBody>
      </p:sp>
      <p:pic>
        <p:nvPicPr>
          <p:cNvPr id="4" name="Picture 3"/>
          <p:cNvPicPr>
            <a:picLocks noChangeAspect="1"/>
          </p:cNvPicPr>
          <p:nvPr/>
        </p:nvPicPr>
        <p:blipFill>
          <a:blip r:embed="rId2"/>
          <a:stretch>
            <a:fillRect/>
          </a:stretch>
        </p:blipFill>
        <p:spPr>
          <a:xfrm>
            <a:off x="4757067" y="3759200"/>
            <a:ext cx="2242536" cy="2487176"/>
          </a:xfrm>
          <a:prstGeom prst="rect">
            <a:avLst/>
          </a:prstGeom>
        </p:spPr>
      </p:pic>
    </p:spTree>
    <p:extLst>
      <p:ext uri="{BB962C8B-B14F-4D97-AF65-F5344CB8AC3E}">
        <p14:creationId xmlns:p14="http://schemas.microsoft.com/office/powerpoint/2010/main" val="40291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504D"/>
                </a:solidFill>
              </a:rPr>
              <a:t>From</a:t>
            </a:r>
            <a:r>
              <a:rPr lang="en-US" b="1" dirty="0"/>
              <a:t> King to </a:t>
            </a:r>
            <a:r>
              <a:rPr lang="en-US" b="1" dirty="0" smtClean="0"/>
              <a:t>Parliament</a:t>
            </a:r>
            <a:endParaRPr lang="en-US" b="1" dirty="0"/>
          </a:p>
        </p:txBody>
      </p:sp>
      <p:sp>
        <p:nvSpPr>
          <p:cNvPr id="3" name="Content Placeholder 2"/>
          <p:cNvSpPr>
            <a:spLocks noGrp="1"/>
          </p:cNvSpPr>
          <p:nvPr>
            <p:ph sz="quarter" idx="10"/>
          </p:nvPr>
        </p:nvSpPr>
        <p:spPr>
          <a:xfrm>
            <a:off x="457200" y="1751182"/>
            <a:ext cx="8229600" cy="3974951"/>
          </a:xfrm>
        </p:spPr>
        <p:txBody>
          <a:bodyPr>
            <a:normAutofit fontScale="92500" lnSpcReduction="10000"/>
          </a:bodyPr>
          <a:lstStyle/>
          <a:p>
            <a:pPr lvl="0"/>
            <a:r>
              <a:rPr lang="en-US" b="1" u="sng" dirty="0">
                <a:solidFill>
                  <a:schemeClr val="tx1"/>
                </a:solidFill>
              </a:rPr>
              <a:t>Star Chamber </a:t>
            </a:r>
            <a:r>
              <a:rPr lang="en-US" dirty="0">
                <a:solidFill>
                  <a:schemeClr val="tx1"/>
                </a:solidFill>
              </a:rPr>
              <a:t>(UK) abolished July </a:t>
            </a:r>
            <a:r>
              <a:rPr lang="en-US" b="1" dirty="0">
                <a:solidFill>
                  <a:srgbClr val="C0504D"/>
                </a:solidFill>
              </a:rPr>
              <a:t>1641</a:t>
            </a:r>
            <a:r>
              <a:rPr lang="en-US" dirty="0">
                <a:solidFill>
                  <a:schemeClr val="tx1"/>
                </a:solidFill>
              </a:rPr>
              <a:t> - de facto cessation of censorship.</a:t>
            </a:r>
          </a:p>
          <a:p>
            <a:pPr marL="0" lvl="0" indent="0">
              <a:buNone/>
            </a:pPr>
            <a:r>
              <a:rPr lang="en-US" dirty="0">
                <a:solidFill>
                  <a:schemeClr val="tx1"/>
                </a:solidFill>
              </a:rPr>
              <a:t> </a:t>
            </a:r>
          </a:p>
          <a:p>
            <a:pPr lvl="0"/>
            <a:r>
              <a:rPr lang="en-US" dirty="0" smtClean="0">
                <a:solidFill>
                  <a:schemeClr val="tx1"/>
                </a:solidFill>
              </a:rPr>
              <a:t>Not freedom </a:t>
            </a:r>
            <a:r>
              <a:rPr lang="en-US" dirty="0">
                <a:solidFill>
                  <a:schemeClr val="tx1"/>
                </a:solidFill>
              </a:rPr>
              <a:t>of speech and of the press; </a:t>
            </a:r>
            <a:r>
              <a:rPr lang="en-US" dirty="0" smtClean="0">
                <a:solidFill>
                  <a:schemeClr val="tx1"/>
                </a:solidFill>
              </a:rPr>
              <a:t>replacement </a:t>
            </a:r>
            <a:r>
              <a:rPr lang="en-US" dirty="0">
                <a:solidFill>
                  <a:schemeClr val="tx1"/>
                </a:solidFill>
              </a:rPr>
              <a:t>of Royal censorship machinery with Parliaments.</a:t>
            </a:r>
          </a:p>
          <a:p>
            <a:endParaRPr lang="en-US" dirty="0">
              <a:solidFill>
                <a:schemeClr val="tx1"/>
              </a:solidFill>
            </a:endParaRPr>
          </a:p>
          <a:p>
            <a:pPr lvl="0"/>
            <a:r>
              <a:rPr lang="en-US" b="1" dirty="0" smtClean="0">
                <a:solidFill>
                  <a:schemeClr val="tx1"/>
                </a:solidFill>
              </a:rPr>
              <a:t>Licensing Order of </a:t>
            </a:r>
            <a:r>
              <a:rPr lang="en-US" b="1" dirty="0" smtClean="0">
                <a:solidFill>
                  <a:srgbClr val="C0504D"/>
                </a:solidFill>
              </a:rPr>
              <a:t>1643</a:t>
            </a:r>
            <a:r>
              <a:rPr lang="en-US" u="sng" dirty="0" smtClean="0">
                <a:solidFill>
                  <a:srgbClr val="262626"/>
                </a:solidFill>
              </a:rPr>
              <a:t>: </a:t>
            </a:r>
            <a:r>
              <a:rPr lang="en-US" dirty="0" smtClean="0">
                <a:solidFill>
                  <a:schemeClr val="tx1"/>
                </a:solidFill>
              </a:rPr>
              <a:t>Parliament </a:t>
            </a:r>
            <a:r>
              <a:rPr lang="en-US" dirty="0">
                <a:solidFill>
                  <a:schemeClr val="tx1"/>
                </a:solidFill>
              </a:rPr>
              <a:t>required authors to have a license approved by the government before their work could be published (pre-publication ban)</a:t>
            </a:r>
            <a:r>
              <a:rPr lang="en-US" dirty="0" smtClean="0">
                <a:solidFill>
                  <a:schemeClr val="tx1"/>
                </a:solidFill>
              </a:rPr>
              <a:t>.</a:t>
            </a:r>
          </a:p>
          <a:p>
            <a:pPr lvl="0"/>
            <a:endParaRPr lang="en-US" dirty="0">
              <a:solidFill>
                <a:schemeClr val="tx1"/>
              </a:solidFill>
            </a:endParaRPr>
          </a:p>
          <a:p>
            <a:r>
              <a:rPr lang="en-US" b="1" i="1" dirty="0">
                <a:solidFill>
                  <a:schemeClr val="tx1"/>
                </a:solidFill>
              </a:rPr>
              <a:t>Areopagitica: A speech of Mr. John Milton for the Liberty of Unlicensed Printing to the Parliament of </a:t>
            </a:r>
            <a:r>
              <a:rPr lang="en-US" b="1" i="1" dirty="0" smtClean="0">
                <a:solidFill>
                  <a:schemeClr val="tx1"/>
                </a:solidFill>
              </a:rPr>
              <a:t>England</a:t>
            </a:r>
            <a:r>
              <a:rPr lang="en-US" dirty="0" smtClean="0">
                <a:solidFill>
                  <a:schemeClr val="tx1"/>
                </a:solidFill>
              </a:rPr>
              <a:t>; </a:t>
            </a:r>
            <a:r>
              <a:rPr lang="en-US" b="1" dirty="0" smtClean="0">
                <a:solidFill>
                  <a:srgbClr val="C0504D"/>
                </a:solidFill>
              </a:rPr>
              <a:t>1644</a:t>
            </a:r>
            <a:r>
              <a:rPr lang="en-US" dirty="0" smtClean="0">
                <a:solidFill>
                  <a:schemeClr val="tx1"/>
                </a:solidFill>
              </a:rPr>
              <a:t>. </a:t>
            </a:r>
            <a:endParaRPr lang="en-US" dirty="0">
              <a:solidFill>
                <a:schemeClr val="tx1"/>
              </a:solidFill>
            </a:endParaRPr>
          </a:p>
          <a:p>
            <a:pPr lvl="0"/>
            <a:endParaRPr lang="en-US" dirty="0">
              <a:solidFill>
                <a:schemeClr val="tx1"/>
              </a:solidFill>
            </a:endParaRPr>
          </a:p>
          <a:p>
            <a:pPr marL="0" indent="0">
              <a:buNone/>
            </a:pPr>
            <a:r>
              <a:rPr lang="en-US" dirty="0">
                <a:solidFill>
                  <a:schemeClr val="tx1"/>
                </a:solidFill>
              </a:rPr>
              <a:t> </a:t>
            </a:r>
          </a:p>
          <a:p>
            <a:endParaRPr lang="en-US" dirty="0"/>
          </a:p>
        </p:txBody>
      </p:sp>
    </p:spTree>
    <p:extLst>
      <p:ext uri="{BB962C8B-B14F-4D97-AF65-F5344CB8AC3E}">
        <p14:creationId xmlns:p14="http://schemas.microsoft.com/office/powerpoint/2010/main" val="2432439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566" y="392134"/>
            <a:ext cx="8229600" cy="1016000"/>
          </a:xfrm>
        </p:spPr>
        <p:txBody>
          <a:bodyPr>
            <a:normAutofit fontScale="90000"/>
          </a:bodyPr>
          <a:lstStyle/>
          <a:p>
            <a:r>
              <a:rPr lang="en-US" b="1" dirty="0" smtClean="0"/>
              <a:t>From Regulator To Industry Self-Regulation</a:t>
            </a:r>
            <a:endParaRPr lang="en-US" b="1" dirty="0"/>
          </a:p>
        </p:txBody>
      </p:sp>
      <p:sp>
        <p:nvSpPr>
          <p:cNvPr id="3" name="Content Placeholder 2"/>
          <p:cNvSpPr>
            <a:spLocks noGrp="1"/>
          </p:cNvSpPr>
          <p:nvPr>
            <p:ph sz="quarter" idx="10"/>
          </p:nvPr>
        </p:nvSpPr>
        <p:spPr>
          <a:xfrm>
            <a:off x="457200" y="2001352"/>
            <a:ext cx="8229600" cy="3724781"/>
          </a:xfrm>
        </p:spPr>
        <p:txBody>
          <a:bodyPr>
            <a:normAutofit/>
          </a:bodyPr>
          <a:lstStyle/>
          <a:p>
            <a:pPr lvl="0"/>
            <a:r>
              <a:rPr lang="en-US" dirty="0" smtClean="0">
                <a:solidFill>
                  <a:schemeClr val="tx1">
                    <a:lumMod val="85000"/>
                    <a:lumOff val="15000"/>
                  </a:schemeClr>
                </a:solidFill>
              </a:rPr>
              <a:t>“The </a:t>
            </a:r>
            <a:r>
              <a:rPr lang="en-US" b="1" dirty="0" smtClean="0">
                <a:solidFill>
                  <a:schemeClr val="tx1">
                    <a:lumMod val="85000"/>
                    <a:lumOff val="15000"/>
                  </a:schemeClr>
                </a:solidFill>
              </a:rPr>
              <a:t>Licensing of the Press Act </a:t>
            </a:r>
            <a:r>
              <a:rPr lang="en-US" b="1" dirty="0" smtClean="0">
                <a:solidFill>
                  <a:srgbClr val="C0504D"/>
                </a:solidFill>
              </a:rPr>
              <a:t>1662</a:t>
            </a:r>
            <a:r>
              <a:rPr lang="en-US" b="1" dirty="0" smtClean="0">
                <a:solidFill>
                  <a:schemeClr val="tx1">
                    <a:lumMod val="85000"/>
                    <a:lumOff val="15000"/>
                  </a:schemeClr>
                </a:solidFill>
              </a:rPr>
              <a:t>”</a:t>
            </a:r>
            <a:r>
              <a:rPr lang="en-US" dirty="0" smtClean="0">
                <a:solidFill>
                  <a:schemeClr val="tx1">
                    <a:lumMod val="85000"/>
                    <a:lumOff val="15000"/>
                  </a:schemeClr>
                </a:solidFill>
              </a:rPr>
              <a:t>; "An Act for preventing the frequent Abuses in printing seditious treasonable and unlicensed </a:t>
            </a:r>
            <a:r>
              <a:rPr lang="en-US" dirty="0" err="1" smtClean="0">
                <a:solidFill>
                  <a:schemeClr val="tx1">
                    <a:lumMod val="85000"/>
                    <a:lumOff val="15000"/>
                  </a:schemeClr>
                </a:solidFill>
              </a:rPr>
              <a:t>Bookes</a:t>
            </a:r>
            <a:r>
              <a:rPr lang="en-US" dirty="0" smtClean="0">
                <a:solidFill>
                  <a:schemeClr val="tx1">
                    <a:lumMod val="85000"/>
                    <a:lumOff val="15000"/>
                  </a:schemeClr>
                </a:solidFill>
              </a:rPr>
              <a:t> and Pamphlets and for regulating of Printing and Printing Presses." </a:t>
            </a:r>
          </a:p>
          <a:p>
            <a:pPr lvl="0"/>
            <a:endParaRPr lang="en-US" dirty="0" smtClean="0">
              <a:solidFill>
                <a:schemeClr val="tx1">
                  <a:lumMod val="85000"/>
                  <a:lumOff val="15000"/>
                </a:schemeClr>
              </a:solidFill>
            </a:endParaRPr>
          </a:p>
          <a:p>
            <a:pPr lvl="0"/>
            <a:r>
              <a:rPr lang="en-US" dirty="0" smtClean="0">
                <a:solidFill>
                  <a:schemeClr val="tx1">
                    <a:lumMod val="85000"/>
                    <a:lumOff val="15000"/>
                  </a:schemeClr>
                </a:solidFill>
              </a:rPr>
              <a:t>Restrictions enforced by the </a:t>
            </a:r>
            <a:r>
              <a:rPr lang="en-US" b="1" dirty="0" smtClean="0">
                <a:solidFill>
                  <a:schemeClr val="tx1">
                    <a:lumMod val="85000"/>
                    <a:lumOff val="15000"/>
                  </a:schemeClr>
                </a:solidFill>
              </a:rPr>
              <a:t>Stationers' Company</a:t>
            </a:r>
            <a:r>
              <a:rPr lang="en-US" dirty="0" smtClean="0">
                <a:solidFill>
                  <a:schemeClr val="tx1">
                    <a:lumMod val="85000"/>
                    <a:lumOff val="15000"/>
                  </a:schemeClr>
                </a:solidFill>
              </a:rPr>
              <a:t>, a guild of printers given the exclusive power to print—and the responsibility to censor—literary works. </a:t>
            </a:r>
          </a:p>
          <a:p>
            <a:pPr marL="0" lvl="0" indent="0">
              <a:buNone/>
            </a:pPr>
            <a:endParaRPr lang="en-US" dirty="0" smtClean="0">
              <a:solidFill>
                <a:schemeClr val="tx1">
                  <a:lumMod val="85000"/>
                  <a:lumOff val="15000"/>
                </a:schemeClr>
              </a:solidFill>
            </a:endParaRPr>
          </a:p>
          <a:p>
            <a:pPr lvl="0"/>
            <a:endParaRPr lang="en-US" dirty="0" smtClean="0">
              <a:solidFill>
                <a:schemeClr val="tx1">
                  <a:lumMod val="85000"/>
                  <a:lumOff val="15000"/>
                </a:schemeClr>
              </a:solidFill>
            </a:endParaRPr>
          </a:p>
          <a:p>
            <a:pPr marL="0" indent="0">
              <a:buNone/>
            </a:pPr>
            <a:endParaRPr lang="en-US" dirty="0" smtClean="0">
              <a:solidFill>
                <a:schemeClr val="tx1">
                  <a:lumMod val="85000"/>
                  <a:lumOff val="15000"/>
                </a:schemeClr>
              </a:solidFill>
            </a:endParaRPr>
          </a:p>
          <a:p>
            <a:endParaRPr lang="en-US" dirty="0" smtClean="0">
              <a:solidFill>
                <a:schemeClr val="tx1">
                  <a:lumMod val="85000"/>
                  <a:lumOff val="15000"/>
                </a:schemeClr>
              </a:solidFill>
            </a:endParaRPr>
          </a:p>
          <a:p>
            <a:pPr lvl="0"/>
            <a:endParaRPr lang="en-US" dirty="0" smtClean="0"/>
          </a:p>
          <a:p>
            <a:endParaRPr lang="en-US" dirty="0"/>
          </a:p>
        </p:txBody>
      </p:sp>
    </p:spTree>
    <p:extLst>
      <p:ext uri="{BB962C8B-B14F-4D97-AF65-F5344CB8AC3E}">
        <p14:creationId xmlns:p14="http://schemas.microsoft.com/office/powerpoint/2010/main" val="2469592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Where Are We?</a:t>
            </a:r>
            <a:endParaRPr lang="en-US" dirty="0"/>
          </a:p>
        </p:txBody>
      </p:sp>
      <p:sp>
        <p:nvSpPr>
          <p:cNvPr id="5" name="Content Placeholder 4"/>
          <p:cNvSpPr>
            <a:spLocks noGrp="1"/>
          </p:cNvSpPr>
          <p:nvPr>
            <p:ph sz="quarter" idx="10"/>
          </p:nvPr>
        </p:nvSpPr>
        <p:spPr/>
        <p:txBody>
          <a:bodyPr>
            <a:normAutofit fontScale="92500"/>
          </a:bodyPr>
          <a:lstStyle/>
          <a:p>
            <a:r>
              <a:rPr lang="en-US" dirty="0" smtClean="0"/>
              <a:t>This is the 3</a:t>
            </a:r>
            <a:r>
              <a:rPr lang="en-US" baseline="30000" dirty="0" smtClean="0"/>
              <a:t>rd</a:t>
            </a:r>
            <a:r>
              <a:rPr lang="en-US" dirty="0" smtClean="0"/>
              <a:t> and final Talk in Part A of the course under the rubric “Creating”.</a:t>
            </a:r>
          </a:p>
          <a:p>
            <a:pPr marL="0" indent="0">
              <a:buNone/>
            </a:pPr>
            <a:endParaRPr lang="en-US" dirty="0" smtClean="0"/>
          </a:p>
          <a:p>
            <a:r>
              <a:rPr lang="en-US" dirty="0" smtClean="0"/>
              <a:t>Talk </a:t>
            </a:r>
            <a:r>
              <a:rPr lang="en-US" dirty="0" smtClean="0"/>
              <a:t>1…</a:t>
            </a:r>
            <a:r>
              <a:rPr lang="en-US" dirty="0"/>
              <a:t>W</a:t>
            </a:r>
            <a:r>
              <a:rPr lang="en-US" dirty="0" smtClean="0"/>
              <a:t>hy </a:t>
            </a:r>
            <a:r>
              <a:rPr lang="en-US" dirty="0" smtClean="0"/>
              <a:t>&amp; what are games…their role(s</a:t>
            </a:r>
            <a:r>
              <a:rPr lang="en-US" dirty="0" smtClean="0"/>
              <a:t>)…their </a:t>
            </a:r>
            <a:r>
              <a:rPr lang="en-US" dirty="0" smtClean="0"/>
              <a:t>road to legal </a:t>
            </a:r>
            <a:r>
              <a:rPr lang="en-US" dirty="0" smtClean="0"/>
              <a:t>recognition…&amp; (unforeseen?) consequences</a:t>
            </a:r>
            <a:endParaRPr lang="en-US" dirty="0" smtClean="0"/>
          </a:p>
          <a:p>
            <a:pPr marL="0" indent="0">
              <a:buNone/>
            </a:pPr>
            <a:endParaRPr lang="en-US" dirty="0" smtClean="0"/>
          </a:p>
          <a:p>
            <a:r>
              <a:rPr lang="en-US" dirty="0" smtClean="0"/>
              <a:t>Talk </a:t>
            </a:r>
            <a:r>
              <a:rPr lang="en-US" dirty="0" smtClean="0"/>
              <a:t>2…An </a:t>
            </a:r>
            <a:r>
              <a:rPr lang="en-US" dirty="0" smtClean="0"/>
              <a:t>introduction to legal constraints on digital (video game) creativity</a:t>
            </a:r>
          </a:p>
          <a:p>
            <a:pPr marL="0" indent="0">
              <a:buNone/>
            </a:pPr>
            <a:endParaRPr lang="en-US" dirty="0" smtClean="0"/>
          </a:p>
          <a:p>
            <a:r>
              <a:rPr lang="en-US" dirty="0" smtClean="0"/>
              <a:t>Today</a:t>
            </a:r>
            <a:r>
              <a:rPr lang="en-US" dirty="0" smtClean="0"/>
              <a:t>:…(</a:t>
            </a:r>
            <a:r>
              <a:rPr lang="en-US" dirty="0" smtClean="0"/>
              <a:t>How) Can a Right to </a:t>
            </a:r>
            <a:r>
              <a:rPr lang="en-US" dirty="0" err="1" smtClean="0"/>
              <a:t>CREATe</a:t>
            </a:r>
            <a:r>
              <a:rPr lang="en-US" dirty="0" smtClean="0"/>
              <a:t> (Mod) be established?</a:t>
            </a:r>
          </a:p>
          <a:p>
            <a:pPr marL="0" indent="0">
              <a:buNone/>
            </a:pPr>
            <a:endParaRPr lang="en-US" dirty="0" smtClean="0"/>
          </a:p>
          <a:p>
            <a:r>
              <a:rPr lang="en-US" dirty="0" smtClean="0"/>
              <a:t>Next class – beginning of Part B: “Connecting</a:t>
            </a:r>
            <a:r>
              <a:rPr lang="en-US" dirty="0" smtClean="0"/>
              <a:t>” </a:t>
            </a:r>
          </a:p>
          <a:p>
            <a:pPr marL="0" indent="0">
              <a:buNone/>
            </a:pPr>
            <a:r>
              <a:rPr lang="en-US" dirty="0" smtClean="0"/>
              <a:t>    </a:t>
            </a:r>
            <a:r>
              <a:rPr lang="en-US" sz="2200" dirty="0" smtClean="0"/>
              <a:t>(Part C. “Controlling”, Part D. “Challenging”)</a:t>
            </a:r>
            <a:endParaRPr lang="en-US" sz="2200" dirty="0" smtClean="0"/>
          </a:p>
          <a:p>
            <a:endParaRPr lang="en-US" dirty="0"/>
          </a:p>
        </p:txBody>
      </p:sp>
    </p:spTree>
    <p:extLst>
      <p:ext uri="{BB962C8B-B14F-4D97-AF65-F5344CB8AC3E}">
        <p14:creationId xmlns:p14="http://schemas.microsoft.com/office/powerpoint/2010/main" val="944761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And…Finally to the </a:t>
            </a:r>
            <a:r>
              <a:rPr lang="en-US" b="1" dirty="0"/>
              <a:t>Creator</a:t>
            </a:r>
          </a:p>
        </p:txBody>
      </p:sp>
      <p:sp>
        <p:nvSpPr>
          <p:cNvPr id="3" name="Content Placeholder 2"/>
          <p:cNvSpPr>
            <a:spLocks noGrp="1"/>
          </p:cNvSpPr>
          <p:nvPr>
            <p:ph sz="quarter" idx="10"/>
          </p:nvPr>
        </p:nvSpPr>
        <p:spPr/>
        <p:txBody>
          <a:bodyPr>
            <a:normAutofit fontScale="92500"/>
          </a:bodyPr>
          <a:lstStyle/>
          <a:p>
            <a:pPr lvl="0"/>
            <a:r>
              <a:rPr lang="en-US" sz="2600" i="1" u="sng" dirty="0">
                <a:solidFill>
                  <a:schemeClr val="tx1"/>
                </a:solidFill>
              </a:rPr>
              <a:t>Then</a:t>
            </a:r>
            <a:r>
              <a:rPr lang="en-US" dirty="0"/>
              <a:t> </a:t>
            </a:r>
            <a:r>
              <a:rPr lang="en-US" b="1" dirty="0" smtClean="0"/>
              <a:t>The </a:t>
            </a:r>
            <a:r>
              <a:rPr lang="en-US" b="1" dirty="0"/>
              <a:t>Statute of </a:t>
            </a:r>
            <a:r>
              <a:rPr lang="en-US" b="1" dirty="0" smtClean="0"/>
              <a:t>Anne </a:t>
            </a:r>
            <a:r>
              <a:rPr lang="en-US" b="1" dirty="0" smtClean="0">
                <a:solidFill>
                  <a:srgbClr val="C0504D"/>
                </a:solidFill>
              </a:rPr>
              <a:t>1710</a:t>
            </a:r>
            <a:r>
              <a:rPr lang="en-US" b="1" dirty="0" smtClean="0"/>
              <a:t> </a:t>
            </a:r>
            <a:r>
              <a:rPr lang="en-US" dirty="0" smtClean="0"/>
              <a:t> </a:t>
            </a:r>
            <a:r>
              <a:rPr lang="en-US" dirty="0"/>
              <a:t>moved control to the </a:t>
            </a:r>
            <a:r>
              <a:rPr lang="en-US" dirty="0" smtClean="0"/>
              <a:t>publishers/authors…</a:t>
            </a:r>
            <a:r>
              <a:rPr lang="en-US" dirty="0"/>
              <a:t>.and there we more or less have stayed until now.</a:t>
            </a:r>
          </a:p>
          <a:p>
            <a:pPr lvl="0"/>
            <a:endParaRPr lang="en-US" dirty="0"/>
          </a:p>
          <a:p>
            <a:r>
              <a:rPr lang="en-US" b="1" i="1" u="sng" dirty="0"/>
              <a:t>TRAJECTORY OF LIBERALIZATION &amp; FREEDOM</a:t>
            </a:r>
            <a:r>
              <a:rPr lang="en-US" dirty="0"/>
              <a:t>: Vesting power over media in the </a:t>
            </a:r>
            <a:r>
              <a:rPr lang="en-US" dirty="0" smtClean="0"/>
              <a:t>authors </a:t>
            </a:r>
            <a:r>
              <a:rPr lang="en-US" dirty="0"/>
              <a:t>was a </a:t>
            </a:r>
            <a:r>
              <a:rPr lang="en-US" b="1" i="1" u="sng" dirty="0"/>
              <a:t>HUGE</a:t>
            </a:r>
            <a:r>
              <a:rPr lang="en-US" dirty="0"/>
              <a:t> </a:t>
            </a:r>
            <a:r>
              <a:rPr lang="en-US" b="1" i="1" u="sng" dirty="0"/>
              <a:t>STEP</a:t>
            </a:r>
            <a:r>
              <a:rPr lang="en-US" dirty="0"/>
              <a:t> towards the democratization of media/data. Not bad for 1710.</a:t>
            </a:r>
          </a:p>
          <a:p>
            <a:endParaRPr lang="en-US" dirty="0"/>
          </a:p>
          <a:p>
            <a:r>
              <a:rPr lang="en-US" dirty="0" smtClean="0"/>
              <a:t>Arguably not </a:t>
            </a:r>
            <a:r>
              <a:rPr lang="en-US" dirty="0"/>
              <a:t>a lot of consequence has happened </a:t>
            </a:r>
            <a:r>
              <a:rPr lang="en-US" dirty="0" smtClean="0"/>
              <a:t>since? </a:t>
            </a:r>
            <a:endParaRPr lang="en-US" dirty="0"/>
          </a:p>
          <a:p>
            <a:pPr marL="0" indent="0">
              <a:buNone/>
            </a:pPr>
            <a:r>
              <a:rPr lang="en-US" dirty="0"/>
              <a:t> </a:t>
            </a:r>
          </a:p>
          <a:p>
            <a:r>
              <a:rPr lang="en-US" b="1" dirty="0"/>
              <a:t>Note: </a:t>
            </a:r>
            <a:r>
              <a:rPr lang="en-US" dirty="0" smtClean="0"/>
              <a:t>Not much </a:t>
            </a:r>
            <a:r>
              <a:rPr lang="en-US" dirty="0"/>
              <a:t>new to be created from a book in </a:t>
            </a:r>
            <a:r>
              <a:rPr lang="en-US" dirty="0" smtClean="0"/>
              <a:t>1710? Little or  </a:t>
            </a:r>
            <a:r>
              <a:rPr lang="en-US" dirty="0"/>
              <a:t>no new creativity out of old </a:t>
            </a:r>
            <a:r>
              <a:rPr lang="en-US" dirty="0" smtClean="0"/>
              <a:t>creativity? </a:t>
            </a:r>
            <a:r>
              <a:rPr lang="en-US" dirty="0">
                <a:solidFill>
                  <a:srgbClr val="C0504D"/>
                </a:solidFill>
              </a:rPr>
              <a:t>O</a:t>
            </a:r>
            <a:r>
              <a:rPr lang="en-US" dirty="0" smtClean="0">
                <a:solidFill>
                  <a:srgbClr val="C0504D"/>
                </a:solidFill>
              </a:rPr>
              <a:t>nly </a:t>
            </a:r>
            <a:r>
              <a:rPr lang="en-US" dirty="0">
                <a:solidFill>
                  <a:srgbClr val="C0504D"/>
                </a:solidFill>
              </a:rPr>
              <a:t>unauthorized printing of the same work </a:t>
            </a:r>
            <a:r>
              <a:rPr lang="en-US" dirty="0"/>
              <a:t>distributed at a lower cost…</a:t>
            </a:r>
          </a:p>
          <a:p>
            <a:endParaRPr lang="en-US" dirty="0"/>
          </a:p>
        </p:txBody>
      </p:sp>
    </p:spTree>
    <p:extLst>
      <p:ext uri="{BB962C8B-B14F-4D97-AF65-F5344CB8AC3E}">
        <p14:creationId xmlns:p14="http://schemas.microsoft.com/office/powerpoint/2010/main" val="923781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613" y="326593"/>
            <a:ext cx="8811581" cy="2133854"/>
          </a:xfrm>
        </p:spPr>
        <p:txBody>
          <a:bodyPr>
            <a:normAutofit/>
          </a:bodyPr>
          <a:lstStyle/>
          <a:p>
            <a:r>
              <a:rPr lang="en-US" i="1" u="sng" dirty="0" smtClean="0"/>
              <a:t>Can Copyright </a:t>
            </a:r>
            <a:r>
              <a:rPr lang="en-US" i="1" u="sng" dirty="0"/>
              <a:t>be understood as part of the </a:t>
            </a:r>
            <a:r>
              <a:rPr lang="en-US" b="1" i="1" u="sng" dirty="0">
                <a:solidFill>
                  <a:srgbClr val="3366FF"/>
                </a:solidFill>
              </a:rPr>
              <a:t>democratization of </a:t>
            </a:r>
            <a:r>
              <a:rPr lang="en-US" b="1" i="1" u="sng" dirty="0" smtClean="0">
                <a:solidFill>
                  <a:srgbClr val="3366FF"/>
                </a:solidFill>
              </a:rPr>
              <a:t>thought</a:t>
            </a:r>
            <a:r>
              <a:rPr lang="en-US" i="1" u="sng" dirty="0" smtClean="0"/>
              <a:t>?</a:t>
            </a:r>
            <a:r>
              <a:rPr lang="en-US" i="1" u="sng" dirty="0"/>
              <a:t/>
            </a:r>
            <a:br>
              <a:rPr lang="en-US" i="1" u="sng" dirty="0"/>
            </a:br>
            <a:endParaRPr lang="en-US" b="1" dirty="0"/>
          </a:p>
        </p:txBody>
      </p:sp>
      <p:sp>
        <p:nvSpPr>
          <p:cNvPr id="3" name="Content Placeholder 2"/>
          <p:cNvSpPr>
            <a:spLocks noGrp="1"/>
          </p:cNvSpPr>
          <p:nvPr>
            <p:ph sz="quarter" idx="10"/>
          </p:nvPr>
        </p:nvSpPr>
        <p:spPr>
          <a:xfrm>
            <a:off x="457200" y="1408133"/>
            <a:ext cx="8229600" cy="4730425"/>
          </a:xfrm>
        </p:spPr>
        <p:txBody>
          <a:bodyPr>
            <a:normAutofit/>
          </a:bodyPr>
          <a:lstStyle/>
          <a:p>
            <a:pPr marL="0" indent="0">
              <a:buNone/>
            </a:pPr>
            <a:endParaRPr lang="en-US" dirty="0" smtClean="0"/>
          </a:p>
          <a:p>
            <a:pPr marL="0" indent="0">
              <a:buNone/>
            </a:pPr>
            <a:endParaRPr lang="en-US" dirty="0"/>
          </a:p>
          <a:p>
            <a:r>
              <a:rPr lang="en-US" dirty="0"/>
              <a:t>Is it not </a:t>
            </a:r>
            <a:r>
              <a:rPr lang="en-US" b="1" i="1" u="sng" dirty="0"/>
              <a:t>strange</a:t>
            </a:r>
            <a:r>
              <a:rPr lang="en-US" dirty="0"/>
              <a:t> that Copyright </a:t>
            </a:r>
            <a:r>
              <a:rPr lang="en-US" b="1" dirty="0">
                <a:solidFill>
                  <a:srgbClr val="FF0000"/>
                </a:solidFill>
              </a:rPr>
              <a:t>constrains</a:t>
            </a:r>
            <a:r>
              <a:rPr lang="en-US" dirty="0"/>
              <a:t> </a:t>
            </a:r>
            <a:r>
              <a:rPr lang="en-US" dirty="0" smtClean="0"/>
              <a:t>Speech?</a:t>
            </a:r>
          </a:p>
          <a:p>
            <a:pPr marL="0" indent="0">
              <a:buNone/>
            </a:pPr>
            <a:endParaRPr lang="en-US" dirty="0"/>
          </a:p>
          <a:p>
            <a:r>
              <a:rPr lang="en-US" dirty="0" smtClean="0"/>
              <a:t>Perhaps </a:t>
            </a:r>
            <a:r>
              <a:rPr lang="en-US" dirty="0"/>
              <a:t>a Right to </a:t>
            </a:r>
            <a:r>
              <a:rPr lang="en-US" dirty="0" smtClean="0"/>
              <a:t>Mod/</a:t>
            </a:r>
            <a:r>
              <a:rPr lang="en-US" dirty="0" err="1" smtClean="0"/>
              <a:t>CREATe</a:t>
            </a:r>
            <a:r>
              <a:rPr lang="en-US" dirty="0" smtClean="0"/>
              <a:t> </a:t>
            </a:r>
            <a:r>
              <a:rPr lang="en-US" dirty="0"/>
              <a:t>is the legitimate child </a:t>
            </a:r>
            <a:r>
              <a:rPr lang="en-US" dirty="0" smtClean="0"/>
              <a:t>of </a:t>
            </a:r>
            <a:r>
              <a:rPr lang="en-US" u="sng" dirty="0" smtClean="0"/>
              <a:t>both</a:t>
            </a:r>
            <a:r>
              <a:rPr lang="en-US" dirty="0" smtClean="0"/>
              <a:t> </a:t>
            </a:r>
            <a:r>
              <a:rPr lang="en-US" dirty="0"/>
              <a:t>Free Speech &amp; Copyright Laws</a:t>
            </a:r>
          </a:p>
          <a:p>
            <a:pPr marL="0" indent="0">
              <a:buNone/>
            </a:pPr>
            <a:endParaRPr lang="en-US" dirty="0"/>
          </a:p>
          <a:p>
            <a:r>
              <a:rPr lang="en-US" dirty="0"/>
              <a:t>Meaning </a:t>
            </a:r>
            <a:r>
              <a:rPr lang="en-US" dirty="0" smtClean="0"/>
              <a:t>that </a:t>
            </a:r>
            <a:r>
              <a:rPr lang="en-US" u="sng" dirty="0" smtClean="0"/>
              <a:t>perhaps</a:t>
            </a:r>
            <a:r>
              <a:rPr lang="en-US" dirty="0" smtClean="0"/>
              <a:t> </a:t>
            </a:r>
            <a:r>
              <a:rPr lang="en-US" dirty="0"/>
              <a:t>our understanding of copyright </a:t>
            </a:r>
            <a:r>
              <a:rPr lang="en-US" dirty="0" smtClean="0"/>
              <a:t>should</a:t>
            </a:r>
            <a:r>
              <a:rPr lang="en-US" b="1" dirty="0" smtClean="0"/>
              <a:t> </a:t>
            </a:r>
            <a:r>
              <a:rPr lang="en-US" b="1" i="1" dirty="0"/>
              <a:t>prioritize</a:t>
            </a:r>
            <a:r>
              <a:rPr lang="en-US" b="1" dirty="0"/>
              <a:t> </a:t>
            </a:r>
            <a:r>
              <a:rPr lang="en-US" dirty="0"/>
              <a:t>the </a:t>
            </a:r>
            <a:r>
              <a:rPr lang="en-US" b="1" i="1" dirty="0"/>
              <a:t>creative freedoms </a:t>
            </a:r>
            <a:r>
              <a:rPr lang="en-US" dirty="0"/>
              <a:t>associated with content creation &amp; use over the private ownership aspects</a:t>
            </a:r>
            <a:r>
              <a:rPr lang="en-US" dirty="0" smtClean="0"/>
              <a:t>.</a:t>
            </a:r>
          </a:p>
          <a:p>
            <a:pPr marL="0" indent="0">
              <a:buNone/>
            </a:pPr>
            <a:endParaRPr lang="en-US" dirty="0" smtClean="0"/>
          </a:p>
          <a:p>
            <a:pPr marL="0" indent="0">
              <a:buNone/>
            </a:pPr>
            <a:r>
              <a:rPr lang="en-US" b="1" dirty="0" smtClean="0"/>
              <a:t>                  </a:t>
            </a:r>
            <a:r>
              <a:rPr lang="en-US" sz="3200" b="1" dirty="0" smtClean="0"/>
              <a:t>= Right to Mod/</a:t>
            </a:r>
            <a:r>
              <a:rPr lang="en-US" sz="3200" b="1" dirty="0" err="1" smtClean="0"/>
              <a:t>CREATe</a:t>
            </a:r>
            <a:r>
              <a:rPr lang="en-US" sz="3200" b="1" dirty="0"/>
              <a:t>?</a:t>
            </a:r>
          </a:p>
          <a:p>
            <a:endParaRPr lang="en-US" dirty="0"/>
          </a:p>
          <a:p>
            <a:endParaRPr lang="en-US" dirty="0"/>
          </a:p>
          <a:p>
            <a:endParaRPr lang="en-US" dirty="0"/>
          </a:p>
        </p:txBody>
      </p:sp>
    </p:spTree>
    <p:extLst>
      <p:ext uri="{BB962C8B-B14F-4D97-AF65-F5344CB8AC3E}">
        <p14:creationId xmlns:p14="http://schemas.microsoft.com/office/powerpoint/2010/main" val="56373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SCC User Rights: Confirmation?</a:t>
            </a:r>
            <a:endParaRPr lang="en-US" dirty="0"/>
          </a:p>
        </p:txBody>
      </p:sp>
      <p:sp>
        <p:nvSpPr>
          <p:cNvPr id="3" name="Content Placeholder 2"/>
          <p:cNvSpPr>
            <a:spLocks noGrp="1"/>
          </p:cNvSpPr>
          <p:nvPr>
            <p:ph sz="quarter" idx="10"/>
          </p:nvPr>
        </p:nvSpPr>
        <p:spPr/>
        <p:txBody>
          <a:bodyPr>
            <a:normAutofit/>
          </a:bodyPr>
          <a:lstStyle/>
          <a:p>
            <a:r>
              <a:rPr lang="en-US" dirty="0" smtClean="0"/>
              <a:t>SCC </a:t>
            </a:r>
            <a:r>
              <a:rPr lang="en-US" dirty="0" err="1" smtClean="0"/>
              <a:t>Pentalogy</a:t>
            </a:r>
            <a:r>
              <a:rPr lang="en-US" dirty="0" smtClean="0"/>
              <a:t> (August 2013)</a:t>
            </a:r>
            <a:r>
              <a:rPr lang="en-US" dirty="0"/>
              <a:t> </a:t>
            </a:r>
            <a:r>
              <a:rPr lang="en-US" dirty="0" smtClean="0"/>
              <a:t>- Confirmed: </a:t>
            </a:r>
            <a:r>
              <a:rPr lang="en-US" sz="2000" dirty="0">
                <a:solidFill>
                  <a:srgbClr val="FF0000"/>
                </a:solidFill>
              </a:rPr>
              <a:t>1. </a:t>
            </a:r>
            <a:r>
              <a:rPr lang="en-US" i="1" dirty="0">
                <a:solidFill>
                  <a:srgbClr val="0000FF"/>
                </a:solidFill>
              </a:rPr>
              <a:t>User Rights </a:t>
            </a:r>
            <a:r>
              <a:rPr lang="en-US" dirty="0" smtClean="0"/>
              <a:t>as </a:t>
            </a:r>
            <a:r>
              <a:rPr lang="en-US" dirty="0"/>
              <a:t>exception to Fair Dealing  &amp; </a:t>
            </a:r>
            <a:r>
              <a:rPr lang="en-US" sz="2000" dirty="0">
                <a:solidFill>
                  <a:srgbClr val="FF0000"/>
                </a:solidFill>
              </a:rPr>
              <a:t>2.</a:t>
            </a:r>
            <a:r>
              <a:rPr lang="en-US" i="1" dirty="0">
                <a:solidFill>
                  <a:srgbClr val="0000FF"/>
                </a:solidFill>
              </a:rPr>
              <a:t>Technological </a:t>
            </a:r>
            <a:r>
              <a:rPr lang="en-US" i="1" dirty="0" smtClean="0">
                <a:solidFill>
                  <a:srgbClr val="0000FF"/>
                </a:solidFill>
              </a:rPr>
              <a:t>Neutrality</a:t>
            </a:r>
            <a:endParaRPr lang="en-US" dirty="0" smtClean="0"/>
          </a:p>
          <a:p>
            <a:pPr marL="0" indent="0">
              <a:buNone/>
            </a:pPr>
            <a:endParaRPr lang="en-US" dirty="0" smtClean="0"/>
          </a:p>
          <a:p>
            <a:r>
              <a:rPr lang="en-US" dirty="0"/>
              <a:t>Are User Rights as the next unfinished step in the devolution of control of the Right to </a:t>
            </a:r>
            <a:r>
              <a:rPr lang="en-US" dirty="0" err="1"/>
              <a:t>CREATe</a:t>
            </a:r>
            <a:r>
              <a:rPr lang="en-US" dirty="0"/>
              <a:t> ……</a:t>
            </a:r>
          </a:p>
          <a:p>
            <a:endParaRPr lang="en-US" dirty="0"/>
          </a:p>
          <a:p>
            <a:r>
              <a:rPr lang="en-US" dirty="0"/>
              <a:t>From King…to Parliament…to Government Regulator…to Industry Self Regulation…to Author…to User.</a:t>
            </a:r>
          </a:p>
          <a:p>
            <a:endParaRPr lang="en-US" dirty="0"/>
          </a:p>
          <a:p>
            <a:r>
              <a:rPr lang="en-US" dirty="0"/>
              <a:t>Or </a:t>
            </a:r>
            <a:r>
              <a:rPr lang="en-US" dirty="0" smtClean="0"/>
              <a:t>do we (effectively) </a:t>
            </a:r>
            <a:r>
              <a:rPr lang="en-US" dirty="0"/>
              <a:t>stop @ 1710?</a:t>
            </a:r>
          </a:p>
          <a:p>
            <a:endParaRPr lang="en-US" dirty="0"/>
          </a:p>
          <a:p>
            <a:pPr marL="0" indent="0">
              <a:buNone/>
            </a:pPr>
            <a:endParaRPr lang="en-US" dirty="0"/>
          </a:p>
        </p:txBody>
      </p:sp>
    </p:spTree>
    <p:extLst>
      <p:ext uri="{BB962C8B-B14F-4D97-AF65-F5344CB8AC3E}">
        <p14:creationId xmlns:p14="http://schemas.microsoft.com/office/powerpoint/2010/main" val="3143681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397"/>
            <a:ext cx="8229600" cy="1016000"/>
          </a:xfrm>
        </p:spPr>
        <p:txBody>
          <a:bodyPr>
            <a:normAutofit fontScale="90000"/>
          </a:bodyPr>
          <a:lstStyle/>
          <a:p>
            <a:r>
              <a:rPr lang="en-US" dirty="0" smtClean="0"/>
              <a:t>     Are we evading the real question?</a:t>
            </a:r>
            <a:endParaRPr lang="en-US" dirty="0"/>
          </a:p>
        </p:txBody>
      </p:sp>
      <p:sp>
        <p:nvSpPr>
          <p:cNvPr id="3" name="Content Placeholder 2"/>
          <p:cNvSpPr>
            <a:spLocks noGrp="1"/>
          </p:cNvSpPr>
          <p:nvPr>
            <p:ph sz="quarter" idx="10"/>
          </p:nvPr>
        </p:nvSpPr>
        <p:spPr>
          <a:xfrm>
            <a:off x="457200" y="1408133"/>
            <a:ext cx="8229600" cy="4659867"/>
          </a:xfrm>
        </p:spPr>
        <p:txBody>
          <a:bodyPr>
            <a:normAutofit lnSpcReduction="10000"/>
          </a:bodyPr>
          <a:lstStyle/>
          <a:p>
            <a:r>
              <a:rPr lang="en-US" b="1" i="1" u="sng" dirty="0" smtClean="0">
                <a:solidFill>
                  <a:srgbClr val="C0504D"/>
                </a:solidFill>
              </a:rPr>
              <a:t>SHOULD NOT </a:t>
            </a:r>
            <a:r>
              <a:rPr lang="en-US" b="1" i="1" u="sng" dirty="0" smtClean="0"/>
              <a:t>User Rights/Right to </a:t>
            </a:r>
            <a:r>
              <a:rPr lang="en-US" b="1" i="1" u="sng" dirty="0" err="1" smtClean="0"/>
              <a:t>CREATe</a:t>
            </a:r>
            <a:r>
              <a:rPr lang="en-US" b="1" i="1" u="sng" dirty="0" smtClean="0"/>
              <a:t>-Mod </a:t>
            </a:r>
            <a:r>
              <a:rPr lang="en-US" b="1" i="1" u="sng" dirty="0"/>
              <a:t>really </a:t>
            </a:r>
            <a:r>
              <a:rPr lang="en-US" b="1" i="1" u="sng" dirty="0" smtClean="0"/>
              <a:t>be a </a:t>
            </a:r>
            <a:r>
              <a:rPr lang="en-US" b="1" i="1" u="sng" dirty="0"/>
              <a:t>creative/</a:t>
            </a:r>
            <a:r>
              <a:rPr lang="en-US" b="1" i="1" u="sng" dirty="0" smtClean="0"/>
              <a:t>expressive </a:t>
            </a:r>
            <a:r>
              <a:rPr lang="en-US" b="1" i="1" u="sng" dirty="0"/>
              <a:t>right rather than an IP right/protection</a:t>
            </a:r>
            <a:r>
              <a:rPr lang="en-US" b="1" i="1" u="sng" dirty="0" smtClean="0"/>
              <a:t>?</a:t>
            </a:r>
          </a:p>
          <a:p>
            <a:pPr marL="0" indent="0">
              <a:buNone/>
            </a:pPr>
            <a:endParaRPr lang="en-US" b="1" i="1" u="sng" dirty="0"/>
          </a:p>
          <a:p>
            <a:r>
              <a:rPr lang="en-US" dirty="0" smtClean="0"/>
              <a:t>Part </a:t>
            </a:r>
            <a:r>
              <a:rPr lang="en-US" dirty="0"/>
              <a:t>of Freedoms of Thought/Conscience?</a:t>
            </a:r>
          </a:p>
          <a:p>
            <a:r>
              <a:rPr lang="en-US" dirty="0"/>
              <a:t>Part of Free Expression (criticism &amp; review/news reporting)</a:t>
            </a:r>
          </a:p>
          <a:p>
            <a:r>
              <a:rPr lang="en-US" dirty="0"/>
              <a:t>An expanded “public interest” based Fair Dealing/Fair Use?</a:t>
            </a:r>
          </a:p>
          <a:p>
            <a:pPr marL="0" indent="0">
              <a:buNone/>
            </a:pPr>
            <a:endParaRPr lang="en-US" dirty="0"/>
          </a:p>
          <a:p>
            <a:r>
              <a:rPr lang="en-US" dirty="0" smtClean="0"/>
              <a:t>NOT NOW..NOT YET*</a:t>
            </a:r>
            <a:endParaRPr lang="en-US" dirty="0"/>
          </a:p>
          <a:p>
            <a:endParaRPr lang="en-US" dirty="0"/>
          </a:p>
          <a:p>
            <a:pPr marL="0" indent="0">
              <a:buNone/>
            </a:pPr>
            <a:r>
              <a:rPr lang="en-US" dirty="0" smtClean="0"/>
              <a:t>*</a:t>
            </a:r>
            <a:r>
              <a:rPr lang="en-US" sz="1900" dirty="0" smtClean="0"/>
              <a:t>But if you are looking for the mechanics of how…see defamation/free expression precedent of Grant v. Torstar Corp. (2009 SCC) “responsible communication defense”</a:t>
            </a:r>
            <a:endParaRPr lang="en-US" sz="1900" dirty="0"/>
          </a:p>
        </p:txBody>
      </p:sp>
    </p:spTree>
    <p:extLst>
      <p:ext uri="{BB962C8B-B14F-4D97-AF65-F5344CB8AC3E}">
        <p14:creationId xmlns:p14="http://schemas.microsoft.com/office/powerpoint/2010/main" val="2430192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a:bodyPr>
          <a:lstStyle/>
          <a:p>
            <a:r>
              <a:rPr lang="en-US" dirty="0" smtClean="0"/>
              <a:t>  The Final Thread: Moral Rights?</a:t>
            </a:r>
            <a:endParaRPr lang="en-US" dirty="0"/>
          </a:p>
        </p:txBody>
      </p:sp>
      <p:sp>
        <p:nvSpPr>
          <p:cNvPr id="3" name="Content Placeholder 2"/>
          <p:cNvSpPr>
            <a:spLocks noGrp="1"/>
          </p:cNvSpPr>
          <p:nvPr>
            <p:ph sz="quarter" idx="10"/>
          </p:nvPr>
        </p:nvSpPr>
        <p:spPr>
          <a:xfrm>
            <a:off x="457200" y="1015999"/>
            <a:ext cx="8229600" cy="5203197"/>
          </a:xfrm>
        </p:spPr>
        <p:txBody>
          <a:bodyPr>
            <a:normAutofit/>
          </a:bodyPr>
          <a:lstStyle/>
          <a:p>
            <a:r>
              <a:rPr lang="en-US" b="1" dirty="0"/>
              <a:t>Berne Convention for the Protection of Literary and Artistic Works (1886</a:t>
            </a:r>
            <a:r>
              <a:rPr lang="en-US" b="1" dirty="0" smtClean="0"/>
              <a:t>):</a:t>
            </a:r>
          </a:p>
          <a:p>
            <a:pPr marL="0" indent="0">
              <a:buNone/>
            </a:pPr>
            <a:r>
              <a:rPr lang="en-US" dirty="0"/>
              <a:t>“(1) Independently of the author's economic rights, and even after the transfer of the said rights, the author shall have the right to claim authorship of the work and to object to any distortion, mutilation or other modification of, or other derogatory action in relation to, the said work, which would be prejudicial to his honor or reputation.</a:t>
            </a:r>
            <a:r>
              <a:rPr lang="en-US" dirty="0" smtClean="0"/>
              <a:t>”</a:t>
            </a:r>
          </a:p>
          <a:p>
            <a:pPr marL="0" indent="0">
              <a:buNone/>
            </a:pPr>
            <a:endParaRPr lang="en-US" dirty="0"/>
          </a:p>
          <a:p>
            <a:r>
              <a:rPr lang="en-US" dirty="0" smtClean="0"/>
              <a:t>Right of Authorship (= right to demand or deny Credit)</a:t>
            </a:r>
          </a:p>
          <a:p>
            <a:r>
              <a:rPr lang="en-US" dirty="0"/>
              <a:t>Right of Integrity (= right to prevent unwanted distortions</a:t>
            </a:r>
            <a:r>
              <a:rPr lang="en-US" dirty="0" smtClean="0"/>
              <a:t>)</a:t>
            </a:r>
          </a:p>
          <a:p>
            <a:r>
              <a:rPr lang="en-US" dirty="0" smtClean="0"/>
              <a:t>Authorship &amp; Integrity acknowledge collaborative nature of creativity: I.E. </a:t>
            </a:r>
            <a:r>
              <a:rPr lang="en-US" b="1" i="1" dirty="0" smtClean="0">
                <a:solidFill>
                  <a:srgbClr val="0000FF"/>
                </a:solidFill>
              </a:rPr>
              <a:t>INTERACTIVITY</a:t>
            </a:r>
          </a:p>
          <a:p>
            <a:r>
              <a:rPr lang="en-US" dirty="0" smtClean="0"/>
              <a:t>Can be waived, not assigned: I.E</a:t>
            </a:r>
            <a:r>
              <a:rPr lang="en-US" dirty="0"/>
              <a:t>.</a:t>
            </a:r>
            <a:r>
              <a:rPr lang="en-US" dirty="0" smtClean="0"/>
              <a:t> </a:t>
            </a:r>
            <a:r>
              <a:rPr lang="en-US" b="1" i="1" dirty="0" smtClean="0">
                <a:solidFill>
                  <a:srgbClr val="0000FF"/>
                </a:solidFill>
              </a:rPr>
              <a:t>PERSONAL</a:t>
            </a:r>
          </a:p>
          <a:p>
            <a:r>
              <a:rPr lang="en-US" i="1" dirty="0" smtClean="0"/>
              <a:t>Snow v. The Eaton Centre </a:t>
            </a:r>
            <a:r>
              <a:rPr lang="en-US" dirty="0" smtClean="0"/>
              <a:t>(1982 Ont. H.C.J.)</a:t>
            </a:r>
          </a:p>
        </p:txBody>
      </p:sp>
    </p:spTree>
    <p:extLst>
      <p:ext uri="{BB962C8B-B14F-4D97-AF65-F5344CB8AC3E}">
        <p14:creationId xmlns:p14="http://schemas.microsoft.com/office/powerpoint/2010/main" val="3645601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81"/>
            <a:ext cx="8229600" cy="1016000"/>
          </a:xfrm>
        </p:spPr>
        <p:txBody>
          <a:bodyPr/>
          <a:lstStyle/>
          <a:p>
            <a:r>
              <a:rPr lang="en-US" dirty="0" smtClean="0"/>
              <a:t>            So…Think About…..</a:t>
            </a:r>
            <a:endParaRPr lang="en-US" dirty="0"/>
          </a:p>
        </p:txBody>
      </p:sp>
      <p:sp>
        <p:nvSpPr>
          <p:cNvPr id="3" name="Content Placeholder 2"/>
          <p:cNvSpPr>
            <a:spLocks noGrp="1"/>
          </p:cNvSpPr>
          <p:nvPr>
            <p:ph sz="quarter" idx="10"/>
          </p:nvPr>
        </p:nvSpPr>
        <p:spPr>
          <a:xfrm>
            <a:off x="457200" y="1171237"/>
            <a:ext cx="4904727" cy="5360432"/>
          </a:xfrm>
        </p:spPr>
        <p:txBody>
          <a:bodyPr>
            <a:normAutofit/>
          </a:bodyPr>
          <a:lstStyle/>
          <a:p>
            <a:r>
              <a:rPr lang="en-US" sz="3200" dirty="0" smtClean="0"/>
              <a:t>Using (strengthening) MORAL RIGHTS </a:t>
            </a:r>
            <a:r>
              <a:rPr lang="en-US" sz="3200" dirty="0" smtClean="0">
                <a:solidFill>
                  <a:srgbClr val="0000FF"/>
                </a:solidFill>
                <a:latin typeface="Brush Script MT Italic"/>
                <a:cs typeface="Brush Script MT Italic"/>
              </a:rPr>
              <a:t>i</a:t>
            </a:r>
            <a:r>
              <a:rPr lang="en-US" sz="3600" dirty="0" smtClean="0">
                <a:solidFill>
                  <a:srgbClr val="0000FF"/>
                </a:solidFill>
                <a:latin typeface="Brush Script MT Italic"/>
                <a:cs typeface="Brush Script MT Italic"/>
              </a:rPr>
              <a:t>n</a:t>
            </a:r>
            <a:r>
              <a:rPr lang="en-US" sz="3600" dirty="0" smtClean="0">
                <a:solidFill>
                  <a:srgbClr val="0000FF"/>
                </a:solidFill>
                <a:latin typeface="American Typewriter"/>
                <a:cs typeface="American Typewriter"/>
              </a:rPr>
              <a:t> </a:t>
            </a:r>
            <a:r>
              <a:rPr lang="en-US" sz="3600" dirty="0" smtClean="0">
                <a:solidFill>
                  <a:srgbClr val="0000FF"/>
                </a:solidFill>
                <a:latin typeface="Brush Script MT Italic"/>
                <a:cs typeface="Brush Script MT Italic"/>
              </a:rPr>
              <a:t>concert with </a:t>
            </a:r>
            <a:r>
              <a:rPr lang="en-US" sz="3200" dirty="0" smtClean="0"/>
              <a:t>strong </a:t>
            </a:r>
            <a:r>
              <a:rPr lang="en-US" sz="3200" dirty="0" smtClean="0">
                <a:solidFill>
                  <a:srgbClr val="FF0000"/>
                </a:solidFill>
              </a:rPr>
              <a:t>User Rights</a:t>
            </a:r>
            <a:r>
              <a:rPr lang="en-US" sz="3200" dirty="0" smtClean="0"/>
              <a:t>/</a:t>
            </a:r>
            <a:r>
              <a:rPr lang="en-US" sz="3200" dirty="0" smtClean="0">
                <a:solidFill>
                  <a:srgbClr val="3366FF"/>
                </a:solidFill>
              </a:rPr>
              <a:t>Right to </a:t>
            </a:r>
            <a:r>
              <a:rPr lang="en-US" sz="3200" dirty="0" err="1" smtClean="0">
                <a:solidFill>
                  <a:srgbClr val="3366FF"/>
                </a:solidFill>
              </a:rPr>
              <a:t>CREATe</a:t>
            </a:r>
            <a:r>
              <a:rPr lang="en-US" sz="3200" dirty="0" smtClean="0"/>
              <a:t>/</a:t>
            </a:r>
            <a:r>
              <a:rPr lang="en-US" sz="3200" dirty="0" smtClean="0">
                <a:solidFill>
                  <a:srgbClr val="008000"/>
                </a:solidFill>
              </a:rPr>
              <a:t>Right to Mod</a:t>
            </a:r>
          </a:p>
          <a:p>
            <a:pPr marL="0" indent="0">
              <a:buNone/>
            </a:pPr>
            <a:r>
              <a:rPr lang="en-US" sz="3200" dirty="0" smtClean="0">
                <a:solidFill>
                  <a:srgbClr val="008000"/>
                </a:solidFill>
              </a:rPr>
              <a:t> </a:t>
            </a:r>
          </a:p>
          <a:p>
            <a:r>
              <a:rPr lang="en-US" dirty="0" smtClean="0"/>
              <a:t>And Right to Remix, Right to </a:t>
            </a:r>
            <a:r>
              <a:rPr lang="en-US" dirty="0" err="1" smtClean="0"/>
              <a:t>Machinima</a:t>
            </a:r>
            <a:r>
              <a:rPr lang="en-US" dirty="0" smtClean="0"/>
              <a:t>, Right of Fan Fiction etc. </a:t>
            </a:r>
          </a:p>
          <a:p>
            <a:pPr marL="0" indent="0">
              <a:buNone/>
            </a:pPr>
            <a:endParaRPr lang="en-US" dirty="0" smtClean="0"/>
          </a:p>
          <a:p>
            <a:pPr marL="0" indent="0">
              <a:buNone/>
            </a:pPr>
            <a:endParaRPr lang="en-US" dirty="0"/>
          </a:p>
          <a:p>
            <a:pPr marL="0" indent="0">
              <a:buNone/>
            </a:pPr>
            <a:endParaRPr lang="en-US" dirty="0"/>
          </a:p>
          <a:p>
            <a:pPr marL="0" indent="0">
              <a:buNone/>
            </a:pPr>
            <a:r>
              <a:rPr lang="en-US" sz="1200" dirty="0" smtClean="0"/>
              <a:t>* </a:t>
            </a:r>
            <a:r>
              <a:rPr lang="en-US" sz="1000" dirty="0" smtClean="0"/>
              <a:t>Art by Avrel Festinger (Age 11)</a:t>
            </a:r>
          </a:p>
          <a:p>
            <a:endParaRPr lang="en-US" dirty="0" smtClean="0"/>
          </a:p>
        </p:txBody>
      </p:sp>
      <p:pic>
        <p:nvPicPr>
          <p:cNvPr id="5" name="Content Placeholder 3" descr="IMG_0009.jpg"/>
          <p:cNvPicPr>
            <a:picLocks noChangeAspect="1"/>
          </p:cNvPicPr>
          <p:nvPr/>
        </p:nvPicPr>
        <p:blipFill rotWithShape="1">
          <a:blip r:embed="rId2">
            <a:extLst>
              <a:ext uri="{28A0092B-C50C-407E-A947-70E740481C1C}">
                <a14:useLocalDpi xmlns:a14="http://schemas.microsoft.com/office/drawing/2010/main" val="0"/>
              </a:ext>
            </a:extLst>
          </a:blip>
          <a:srcRect l="-608" r="-853"/>
          <a:stretch/>
        </p:blipFill>
        <p:spPr>
          <a:xfrm>
            <a:off x="5462716" y="1171236"/>
            <a:ext cx="3346290" cy="4624611"/>
          </a:xfrm>
          <a:prstGeom prst="rect">
            <a:avLst/>
          </a:prstGeom>
        </p:spPr>
      </p:pic>
    </p:spTree>
    <p:extLst>
      <p:ext uri="{BB962C8B-B14F-4D97-AF65-F5344CB8AC3E}">
        <p14:creationId xmlns:p14="http://schemas.microsoft.com/office/powerpoint/2010/main" val="2796027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Next Class</a:t>
            </a:r>
            <a:endParaRPr lang="en-US" dirty="0"/>
          </a:p>
        </p:txBody>
      </p:sp>
      <p:sp>
        <p:nvSpPr>
          <p:cNvPr id="3" name="Content Placeholder 2"/>
          <p:cNvSpPr>
            <a:spLocks noGrp="1"/>
          </p:cNvSpPr>
          <p:nvPr>
            <p:ph sz="quarter" idx="10"/>
          </p:nvPr>
        </p:nvSpPr>
        <p:spPr/>
        <p:txBody>
          <a:bodyPr/>
          <a:lstStyle/>
          <a:p>
            <a:pPr marL="0" indent="0">
              <a:buNone/>
            </a:pPr>
            <a:r>
              <a:rPr lang="en-US" dirty="0" smtClean="0"/>
              <a:t>          We  now done Part A (meme # 1): “Creating”</a:t>
            </a:r>
          </a:p>
          <a:p>
            <a:pPr marL="0" indent="0">
              <a:buNone/>
            </a:pPr>
            <a:endParaRPr lang="en-US" dirty="0" smtClean="0"/>
          </a:p>
          <a:p>
            <a:pPr marL="0" indent="0">
              <a:buNone/>
            </a:pPr>
            <a:r>
              <a:rPr lang="en-US" dirty="0" smtClean="0"/>
              <a:t>                  Entering into (drumroll please…) </a:t>
            </a:r>
          </a:p>
          <a:p>
            <a:pPr marL="0" indent="0">
              <a:buNone/>
            </a:pPr>
            <a:r>
              <a:rPr lang="en-US" dirty="0" smtClean="0"/>
              <a:t>                  Part B (meme#2) of the course:</a:t>
            </a:r>
          </a:p>
          <a:p>
            <a:pPr marL="0" indent="0">
              <a:buNone/>
            </a:pPr>
            <a:endParaRPr lang="en-US" dirty="0"/>
          </a:p>
          <a:p>
            <a:pPr marL="0" indent="0">
              <a:buNone/>
            </a:pPr>
            <a:r>
              <a:rPr lang="en-US" dirty="0" smtClean="0">
                <a:solidFill>
                  <a:srgbClr val="008000"/>
                </a:solidFill>
              </a:rPr>
              <a:t>&gt;&gt;&gt;&gt;&gt;&gt;&gt;&gt;&gt;&gt;&gt;&gt;&gt;&gt;&gt;</a:t>
            </a:r>
            <a:r>
              <a:rPr lang="en-US" sz="3200" b="1" dirty="0" smtClean="0">
                <a:solidFill>
                  <a:srgbClr val="3366FF"/>
                </a:solidFill>
                <a:latin typeface="Abadi MT Condensed Extra Bold"/>
                <a:cs typeface="Abadi MT Condensed Extra Bold"/>
              </a:rPr>
              <a:t>“CONNECTING”</a:t>
            </a:r>
            <a:r>
              <a:rPr lang="en-US" dirty="0" smtClean="0">
                <a:solidFill>
                  <a:srgbClr val="FF0000"/>
                </a:solidFill>
              </a:rPr>
              <a:t>&gt;&gt;&gt;&gt;&gt;&gt;&gt;&gt;&gt;&gt;&gt;&gt;&gt;&gt;&gt;&gt;&gt;</a:t>
            </a:r>
          </a:p>
          <a:p>
            <a:pPr marL="0" indent="0">
              <a:buNone/>
            </a:pPr>
            <a:r>
              <a:rPr lang="en-US" dirty="0" smtClean="0"/>
              <a:t>                 </a:t>
            </a:r>
            <a:r>
              <a:rPr lang="en-US" dirty="0"/>
              <a:t> </a:t>
            </a:r>
            <a:endParaRPr lang="en-US" dirty="0" smtClean="0"/>
          </a:p>
          <a:p>
            <a:pPr marL="0" indent="0">
              <a:buNone/>
            </a:pPr>
            <a:r>
              <a:rPr lang="en-US" dirty="0"/>
              <a:t> </a:t>
            </a:r>
            <a:r>
              <a:rPr lang="en-US" dirty="0" smtClean="0"/>
              <a:t>                 Talk: </a:t>
            </a:r>
            <a:r>
              <a:rPr lang="en-CA" b="1" i="1" u="sng" dirty="0" smtClean="0"/>
              <a:t>Creators</a:t>
            </a:r>
            <a:r>
              <a:rPr lang="en-CA" b="1" i="1" u="sng" dirty="0"/>
              <a:t>, Consumers &amp; </a:t>
            </a:r>
            <a:r>
              <a:rPr lang="en-CA" b="1" i="1" u="sng" dirty="0" smtClean="0"/>
              <a:t>Users</a:t>
            </a:r>
            <a:r>
              <a:rPr lang="en-CA" dirty="0" smtClean="0"/>
              <a:t> </a:t>
            </a:r>
          </a:p>
          <a:p>
            <a:pPr marL="0" indent="0">
              <a:buNone/>
            </a:pPr>
            <a:r>
              <a:rPr lang="en-CA" dirty="0" smtClean="0"/>
              <a:t>                  (sub-nom: intro to contractual conundrums)</a:t>
            </a:r>
            <a:endParaRPr lang="en-CA" dirty="0"/>
          </a:p>
          <a:p>
            <a:pPr marL="0" indent="0">
              <a:buNone/>
            </a:pPr>
            <a:endParaRPr lang="en-US" dirty="0" smtClean="0"/>
          </a:p>
          <a:p>
            <a:pPr marL="0" indent="0">
              <a:buNone/>
            </a:pPr>
            <a:r>
              <a:rPr lang="en-US" dirty="0"/>
              <a:t> </a:t>
            </a:r>
            <a:r>
              <a:rPr lang="en-US" dirty="0" smtClean="0"/>
              <a:t>  </a:t>
            </a:r>
            <a:endParaRPr lang="en-US" dirty="0"/>
          </a:p>
        </p:txBody>
      </p:sp>
    </p:spTree>
    <p:extLst>
      <p:ext uri="{BB962C8B-B14F-4D97-AF65-F5344CB8AC3E}">
        <p14:creationId xmlns:p14="http://schemas.microsoft.com/office/powerpoint/2010/main" val="750892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Academic Partners</a:t>
            </a:r>
            <a:endParaRPr lang="en-US" dirty="0"/>
          </a:p>
        </p:txBody>
      </p:sp>
      <p:pic>
        <p:nvPicPr>
          <p:cNvPr id="10" name="Picture 9"/>
          <p:cNvPicPr>
            <a:picLocks noChangeAspect="1"/>
          </p:cNvPicPr>
          <p:nvPr/>
        </p:nvPicPr>
        <p:blipFill>
          <a:blip r:embed="rId2"/>
          <a:stretch>
            <a:fillRect/>
          </a:stretch>
        </p:blipFill>
        <p:spPr>
          <a:xfrm>
            <a:off x="1280391" y="2771403"/>
            <a:ext cx="6570518" cy="980674"/>
          </a:xfrm>
          <a:prstGeom prst="rect">
            <a:avLst/>
          </a:prstGeom>
        </p:spPr>
      </p:pic>
    </p:spTree>
    <p:extLst>
      <p:ext uri="{BB962C8B-B14F-4D97-AF65-F5344CB8AC3E}">
        <p14:creationId xmlns:p14="http://schemas.microsoft.com/office/powerpoint/2010/main" val="22110404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32"/>
            <a:ext cx="8229600" cy="1016000"/>
          </a:xfrm>
        </p:spPr>
        <p:txBody>
          <a:bodyPr/>
          <a:lstStyle/>
          <a:p>
            <a:r>
              <a:rPr lang="en-US" dirty="0" smtClean="0"/>
              <a:t>            Follow-up on Talk 2</a:t>
            </a:r>
            <a:endParaRPr lang="en-US" dirty="0"/>
          </a:p>
        </p:txBody>
      </p:sp>
      <p:sp>
        <p:nvSpPr>
          <p:cNvPr id="3" name="Content Placeholder 2"/>
          <p:cNvSpPr>
            <a:spLocks noGrp="1"/>
          </p:cNvSpPr>
          <p:nvPr>
            <p:ph sz="quarter" idx="10"/>
          </p:nvPr>
        </p:nvSpPr>
        <p:spPr>
          <a:xfrm>
            <a:off x="457200" y="928774"/>
            <a:ext cx="8229600" cy="5430484"/>
          </a:xfrm>
        </p:spPr>
        <p:txBody>
          <a:bodyPr>
            <a:normAutofit/>
          </a:bodyPr>
          <a:lstStyle/>
          <a:p>
            <a:r>
              <a:rPr lang="en-US" dirty="0" smtClean="0"/>
              <a:t>“Wild &amp; crazy” (&amp; entirely unscientific) attempt to correlate </a:t>
            </a:r>
            <a:r>
              <a:rPr lang="en-US" dirty="0" smtClean="0">
                <a:solidFill>
                  <a:srgbClr val="008000"/>
                </a:solidFill>
              </a:rPr>
              <a:t>Economic Success </a:t>
            </a:r>
            <a:r>
              <a:rPr lang="en-US" dirty="0" smtClean="0"/>
              <a:t>&amp; </a:t>
            </a:r>
            <a:r>
              <a:rPr lang="en-US" dirty="0" smtClean="0">
                <a:solidFill>
                  <a:srgbClr val="FF0000"/>
                </a:solidFill>
              </a:rPr>
              <a:t>Facilitating Creativity </a:t>
            </a:r>
            <a:r>
              <a:rPr lang="en-US" dirty="0" smtClean="0"/>
              <a:t>but </a:t>
            </a:r>
            <a:r>
              <a:rPr lang="en-US" u="sng" dirty="0" smtClean="0"/>
              <a:t>add</a:t>
            </a:r>
            <a:r>
              <a:rPr lang="en-US" dirty="0" smtClean="0"/>
              <a:t> respect for </a:t>
            </a:r>
            <a:r>
              <a:rPr lang="en-US" dirty="0">
                <a:solidFill>
                  <a:srgbClr val="660066"/>
                </a:solidFill>
              </a:rPr>
              <a:t>Fundamental </a:t>
            </a:r>
            <a:r>
              <a:rPr lang="en-US" dirty="0" smtClean="0">
                <a:solidFill>
                  <a:srgbClr val="660066"/>
                </a:solidFill>
              </a:rPr>
              <a:t>Rights</a:t>
            </a:r>
          </a:p>
          <a:p>
            <a:r>
              <a:rPr lang="en-US" dirty="0" smtClean="0">
                <a:solidFill>
                  <a:schemeClr val="tx1">
                    <a:lumMod val="75000"/>
                    <a:lumOff val="25000"/>
                  </a:schemeClr>
                </a:solidFill>
              </a:rPr>
              <a:t>Suggested that certain Norwegian countries (especially </a:t>
            </a:r>
            <a:r>
              <a:rPr lang="en-US" dirty="0" smtClean="0">
                <a:solidFill>
                  <a:srgbClr val="3366FF"/>
                </a:solidFill>
              </a:rPr>
              <a:t>S</a:t>
            </a:r>
            <a:r>
              <a:rPr lang="en-US" dirty="0" smtClean="0">
                <a:solidFill>
                  <a:srgbClr val="FFFF00"/>
                </a:solidFill>
              </a:rPr>
              <a:t>w</a:t>
            </a:r>
            <a:r>
              <a:rPr lang="en-US" dirty="0" smtClean="0">
                <a:solidFill>
                  <a:srgbClr val="3366FF"/>
                </a:solidFill>
              </a:rPr>
              <a:t>e</a:t>
            </a:r>
            <a:r>
              <a:rPr lang="en-US" dirty="0" smtClean="0">
                <a:solidFill>
                  <a:srgbClr val="FFFF00"/>
                </a:solidFill>
              </a:rPr>
              <a:t>d</a:t>
            </a:r>
            <a:r>
              <a:rPr lang="en-US" dirty="0" smtClean="0">
                <a:solidFill>
                  <a:srgbClr val="3366FF"/>
                </a:solidFill>
              </a:rPr>
              <a:t>e</a:t>
            </a:r>
            <a:r>
              <a:rPr lang="en-US" dirty="0" smtClean="0">
                <a:solidFill>
                  <a:srgbClr val="FFFF00"/>
                </a:solidFill>
              </a:rPr>
              <a:t>n</a:t>
            </a:r>
            <a:r>
              <a:rPr lang="en-US" dirty="0" smtClean="0">
                <a:solidFill>
                  <a:srgbClr val="0D0D0D"/>
                </a:solidFill>
              </a:rPr>
              <a:t> </a:t>
            </a:r>
            <a:r>
              <a:rPr lang="en-US" dirty="0" smtClean="0">
                <a:solidFill>
                  <a:schemeClr val="tx1">
                    <a:lumMod val="75000"/>
                    <a:lumOff val="25000"/>
                  </a:schemeClr>
                </a:solidFill>
              </a:rPr>
              <a:t>ranked highly in all 3 categories)</a:t>
            </a:r>
            <a:endParaRPr lang="en-US" dirty="0" smtClean="0">
              <a:solidFill>
                <a:schemeClr val="tx1">
                  <a:lumMod val="95000"/>
                  <a:lumOff val="5000"/>
                </a:schemeClr>
              </a:solidFill>
            </a:endParaRPr>
          </a:p>
          <a:p>
            <a:r>
              <a:rPr lang="en-US" dirty="0" smtClean="0"/>
              <a:t>Variation on (others) correlating of </a:t>
            </a:r>
            <a:r>
              <a:rPr lang="en-US" dirty="0" smtClean="0">
                <a:solidFill>
                  <a:srgbClr val="008000"/>
                </a:solidFill>
              </a:rPr>
              <a:t>strong economies </a:t>
            </a:r>
            <a:r>
              <a:rPr lang="en-US" dirty="0" smtClean="0"/>
              <a:t>&amp; </a:t>
            </a:r>
            <a:r>
              <a:rPr lang="en-US" dirty="0" smtClean="0">
                <a:solidFill>
                  <a:srgbClr val="FF0000"/>
                </a:solidFill>
              </a:rPr>
              <a:t>weak IP laws </a:t>
            </a:r>
            <a:r>
              <a:rPr lang="en-US" dirty="0" smtClean="0"/>
              <a:t>(BRIC – Brazil, India, Russia and China)</a:t>
            </a:r>
          </a:p>
          <a:p>
            <a:r>
              <a:rPr lang="en-US" dirty="0" smtClean="0">
                <a:solidFill>
                  <a:schemeClr val="tx1">
                    <a:lumMod val="85000"/>
                    <a:lumOff val="15000"/>
                  </a:schemeClr>
                </a:solidFill>
              </a:rPr>
              <a:t>See: Internet </a:t>
            </a:r>
            <a:r>
              <a:rPr lang="en-US" dirty="0">
                <a:solidFill>
                  <a:schemeClr val="tx1">
                    <a:lumMod val="85000"/>
                    <a:lumOff val="15000"/>
                  </a:schemeClr>
                </a:solidFill>
              </a:rPr>
              <a:t>freedom in </a:t>
            </a:r>
            <a:r>
              <a:rPr lang="en-US" dirty="0" smtClean="0">
                <a:solidFill>
                  <a:schemeClr val="tx1">
                    <a:lumMod val="85000"/>
                    <a:lumOff val="15000"/>
                  </a:schemeClr>
                </a:solidFill>
              </a:rPr>
              <a:t>Sweden (2012)</a:t>
            </a:r>
            <a:r>
              <a:rPr lang="en-US" dirty="0">
                <a:solidFill>
                  <a:schemeClr val="tx1">
                    <a:lumMod val="85000"/>
                    <a:lumOff val="15000"/>
                  </a:schemeClr>
                </a:solidFill>
              </a:rPr>
              <a:t> </a:t>
            </a:r>
            <a:r>
              <a:rPr lang="en-US" dirty="0" smtClean="0">
                <a:solidFill>
                  <a:schemeClr val="tx1">
                    <a:lumMod val="85000"/>
                    <a:lumOff val="15000"/>
                  </a:schemeClr>
                </a:solidFill>
              </a:rPr>
              <a:t>Stefan </a:t>
            </a:r>
            <a:r>
              <a:rPr lang="en-US" dirty="0" err="1" smtClean="0">
                <a:solidFill>
                  <a:schemeClr val="tx1">
                    <a:lumMod val="85000"/>
                    <a:lumOff val="15000"/>
                  </a:schemeClr>
                </a:solidFill>
              </a:rPr>
              <a:t>Geens</a:t>
            </a:r>
            <a:r>
              <a:rPr lang="en-US" dirty="0" err="1" smtClean="0">
                <a:hlinkClick r:id="rId2"/>
              </a:rPr>
              <a:t>http</a:t>
            </a:r>
            <a:r>
              <a:rPr lang="en-US" dirty="0">
                <a:hlinkClick r:id="rId2"/>
              </a:rPr>
              <a:t>://www.sweden.se/eng/Home/Society/Government-politics/Reading/Internet-freedom-in-Sweden--a-closer-look/ternet%20freedom%20in%20Sweden%20—%20a%20closer%</a:t>
            </a:r>
            <a:r>
              <a:rPr lang="en-US" dirty="0" smtClean="0">
                <a:hlinkClick r:id="rId2"/>
              </a:rPr>
              <a:t>20look</a:t>
            </a:r>
            <a:endParaRPr lang="en-US" dirty="0" smtClean="0"/>
          </a:p>
          <a:p>
            <a:r>
              <a:rPr lang="en-US" dirty="0" smtClean="0">
                <a:solidFill>
                  <a:srgbClr val="262626"/>
                </a:solidFill>
              </a:rPr>
              <a:t>&amp; </a:t>
            </a:r>
            <a:r>
              <a:rPr lang="en-US" dirty="0" smtClean="0">
                <a:solidFill>
                  <a:srgbClr val="262626"/>
                </a:solidFill>
              </a:rPr>
              <a:t>A Pirate’s Life in Sweden </a:t>
            </a:r>
            <a:r>
              <a:rPr lang="en-US" dirty="0">
                <a:solidFill>
                  <a:srgbClr val="262626"/>
                </a:solidFill>
              </a:rPr>
              <a:t>(</a:t>
            </a:r>
            <a:r>
              <a:rPr lang="en-US" dirty="0" smtClean="0">
                <a:solidFill>
                  <a:srgbClr val="262626"/>
                </a:solidFill>
              </a:rPr>
              <a:t>2011 </a:t>
            </a:r>
            <a:r>
              <a:rPr lang="en-US" dirty="0" smtClean="0">
                <a:solidFill>
                  <a:srgbClr val="262626"/>
                </a:solidFill>
              </a:rPr>
              <a:t>Yale Law &amp; </a:t>
            </a:r>
            <a:r>
              <a:rPr lang="en-US" dirty="0" smtClean="0">
                <a:solidFill>
                  <a:srgbClr val="262626"/>
                </a:solidFill>
              </a:rPr>
              <a:t>Tech)</a:t>
            </a:r>
            <a:r>
              <a:rPr lang="en-US" dirty="0" smtClean="0">
                <a:hlinkClick r:id="rId3"/>
              </a:rPr>
              <a:t>http</a:t>
            </a:r>
            <a:r>
              <a:rPr lang="en-US" dirty="0" smtClean="0">
                <a:hlinkClick r:id="rId3"/>
              </a:rPr>
              <a:t>:/</a:t>
            </a:r>
            <a:r>
              <a:rPr lang="en-US" dirty="0">
                <a:hlinkClick r:id="rId3"/>
              </a:rPr>
              <a:t>/www.yalelawtech.org/p2p-law-piracy/a-pirates-life-in-sweden</a:t>
            </a:r>
            <a:r>
              <a:rPr lang="en-US" dirty="0" smtClean="0">
                <a:hlinkClick r:id="rId3"/>
              </a:rPr>
              <a:t>/</a:t>
            </a:r>
            <a:r>
              <a:rPr lang="en-US" dirty="0" smtClean="0"/>
              <a:t>            </a:t>
            </a:r>
            <a:endParaRPr lang="en-US" dirty="0"/>
          </a:p>
          <a:p>
            <a:endParaRPr lang="en-US" dirty="0" smtClean="0"/>
          </a:p>
          <a:p>
            <a:endParaRPr lang="en-US" dirty="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3908365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93"/>
            <a:ext cx="9144000" cy="1016000"/>
          </a:xfrm>
        </p:spPr>
        <p:txBody>
          <a:bodyPr>
            <a:normAutofit/>
          </a:bodyPr>
          <a:lstStyle/>
          <a:p>
            <a:r>
              <a:rPr lang="en-US" sz="3200" dirty="0" smtClean="0"/>
              <a:t>   Today: </a:t>
            </a:r>
            <a:r>
              <a:rPr lang="en-US" sz="3600" b="1" dirty="0" smtClean="0"/>
              <a:t>Right to Mod/Right to </a:t>
            </a:r>
            <a:r>
              <a:rPr lang="en-US" sz="3600" b="1" dirty="0" err="1" smtClean="0"/>
              <a:t>CREATe</a:t>
            </a:r>
            <a:endParaRPr lang="en-US" sz="3600" b="1" dirty="0"/>
          </a:p>
        </p:txBody>
      </p:sp>
      <p:sp>
        <p:nvSpPr>
          <p:cNvPr id="3" name="Content Placeholder 2"/>
          <p:cNvSpPr>
            <a:spLocks noGrp="1"/>
          </p:cNvSpPr>
          <p:nvPr>
            <p:ph sz="quarter" idx="10"/>
          </p:nvPr>
        </p:nvSpPr>
        <p:spPr/>
        <p:txBody>
          <a:bodyPr>
            <a:normAutofit/>
          </a:bodyPr>
          <a:lstStyle/>
          <a:p>
            <a:r>
              <a:rPr lang="en-US" b="1" dirty="0" smtClean="0">
                <a:solidFill>
                  <a:srgbClr val="262626"/>
                </a:solidFill>
              </a:rPr>
              <a:t>Topic: </a:t>
            </a:r>
            <a:r>
              <a:rPr lang="en-US" dirty="0" smtClean="0"/>
              <a:t>Can these “right(s)” be established; &amp; if so through which legal pathways?</a:t>
            </a:r>
          </a:p>
          <a:p>
            <a:pPr marL="0" indent="0">
              <a:buNone/>
            </a:pPr>
            <a:endParaRPr lang="en-US" dirty="0" smtClean="0"/>
          </a:p>
          <a:p>
            <a:r>
              <a:rPr lang="en-US" dirty="0" smtClean="0"/>
              <a:t>Core of anti-mod sentiment + attitude to overcome:</a:t>
            </a:r>
          </a:p>
          <a:p>
            <a:pPr marL="0" indent="0">
              <a:buNone/>
            </a:pPr>
            <a:r>
              <a:rPr lang="en-US" dirty="0" smtClean="0"/>
              <a:t>“</a:t>
            </a:r>
            <a:r>
              <a:rPr lang="en-US" i="1" dirty="0" smtClean="0"/>
              <a:t>[W]e believe it is our duty to uphold the </a:t>
            </a:r>
            <a:r>
              <a:rPr lang="en-US" b="1" i="1" u="sng" dirty="0" smtClean="0"/>
              <a:t>integrity</a:t>
            </a:r>
            <a:r>
              <a:rPr lang="en-US" i="1" dirty="0" smtClean="0"/>
              <a:t> of our work.</a:t>
            </a:r>
            <a:r>
              <a:rPr lang="en-US" dirty="0" smtClean="0"/>
              <a:t>”</a:t>
            </a:r>
          </a:p>
          <a:p>
            <a:pPr marL="0" indent="0">
              <a:buNone/>
            </a:pPr>
            <a:r>
              <a:rPr lang="en-US" dirty="0" smtClean="0"/>
              <a:t> </a:t>
            </a:r>
          </a:p>
          <a:p>
            <a:r>
              <a:rPr lang="en-US" dirty="0" smtClean="0"/>
              <a:t>Statement by general manager of </a:t>
            </a:r>
            <a:r>
              <a:rPr lang="en-US" dirty="0" err="1" smtClean="0"/>
              <a:t>Tecmo</a:t>
            </a:r>
            <a:r>
              <a:rPr lang="en-US" dirty="0" smtClean="0"/>
              <a:t> Inc. re action against online forum members who released mod “skins” for (among other games) “</a:t>
            </a: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Dead or Alive </a:t>
            </a:r>
            <a:r>
              <a:rPr lang="en-US"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Xtreme</a:t>
            </a: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Beach Volleyball</a:t>
            </a:r>
            <a:r>
              <a:rPr lang="en-US" dirty="0" smtClean="0"/>
              <a:t>”</a:t>
            </a:r>
            <a:r>
              <a:rPr lang="en-US" dirty="0" smtClean="0"/>
              <a:t>.</a:t>
            </a:r>
          </a:p>
          <a:p>
            <a:pPr marL="0" indent="0">
              <a:buNone/>
            </a:pPr>
            <a:endParaRPr lang="en-US" dirty="0" smtClean="0"/>
          </a:p>
          <a:p>
            <a:pPr marL="457200" indent="-457200">
              <a:buAutoNum type="arabicPeriod"/>
            </a:pPr>
            <a:endParaRPr lang="en-US" dirty="0"/>
          </a:p>
        </p:txBody>
      </p:sp>
    </p:spTree>
    <p:extLst>
      <p:ext uri="{BB962C8B-B14F-4D97-AF65-F5344CB8AC3E}">
        <p14:creationId xmlns:p14="http://schemas.microsoft.com/office/powerpoint/2010/main" val="2540410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2143"/>
            <a:ext cx="9144000" cy="1016000"/>
          </a:xfrm>
        </p:spPr>
        <p:txBody>
          <a:bodyPr>
            <a:normAutofit fontScale="90000"/>
          </a:bodyPr>
          <a:lstStyle/>
          <a:p>
            <a:r>
              <a:rPr lang="en-US" dirty="0" smtClean="0"/>
              <a:t> Concepts to Reflect On (for the next hour...) </a:t>
            </a:r>
            <a:br>
              <a:rPr lang="en-US" dirty="0" smtClean="0"/>
            </a:br>
            <a:endParaRPr lang="en-US" dirty="0"/>
          </a:p>
        </p:txBody>
      </p:sp>
      <p:sp>
        <p:nvSpPr>
          <p:cNvPr id="3" name="Content Placeholder 2"/>
          <p:cNvSpPr>
            <a:spLocks noGrp="1"/>
          </p:cNvSpPr>
          <p:nvPr>
            <p:ph sz="quarter" idx="10"/>
          </p:nvPr>
        </p:nvSpPr>
        <p:spPr/>
        <p:txBody>
          <a:bodyPr/>
          <a:lstStyle/>
          <a:p>
            <a:pPr marL="0" indent="0">
              <a:buNone/>
            </a:pPr>
            <a:r>
              <a:rPr lang="en-US" sz="3200" b="1" dirty="0" smtClean="0">
                <a:solidFill>
                  <a:srgbClr val="3366FF"/>
                </a:solidFill>
              </a:rPr>
              <a:t>PERSONAL</a:t>
            </a:r>
            <a:r>
              <a:rPr lang="en-US" sz="3200" dirty="0" smtClean="0">
                <a:solidFill>
                  <a:srgbClr val="3366FF"/>
                </a:solidFill>
              </a:rPr>
              <a:t> </a:t>
            </a:r>
            <a:r>
              <a:rPr lang="en-US" sz="3200" i="1" dirty="0" err="1" smtClean="0">
                <a:solidFill>
                  <a:srgbClr val="660066"/>
                </a:solidFill>
              </a:rPr>
              <a:t>CREATiVITY</a:t>
            </a:r>
            <a:endParaRPr lang="en-US" sz="3200" i="1" dirty="0" smtClean="0">
              <a:solidFill>
                <a:srgbClr val="660066"/>
              </a:solidFill>
            </a:endParaRPr>
          </a:p>
          <a:p>
            <a:pPr marL="0" indent="0">
              <a:buNone/>
            </a:pPr>
            <a:endParaRPr lang="en-US" dirty="0"/>
          </a:p>
          <a:p>
            <a:pPr marL="0" indent="0">
              <a:buNone/>
            </a:pPr>
            <a:r>
              <a:rPr lang="en-US" dirty="0"/>
              <a:t>a</a:t>
            </a:r>
            <a:r>
              <a:rPr lang="en-US" dirty="0" smtClean="0"/>
              <a:t>s part of an</a:t>
            </a:r>
          </a:p>
          <a:p>
            <a:pPr marL="0" indent="0">
              <a:buNone/>
            </a:pPr>
            <a:endParaRPr lang="en-US" dirty="0"/>
          </a:p>
          <a:p>
            <a:pPr marL="0" indent="0">
              <a:buNone/>
            </a:pPr>
            <a:r>
              <a:rPr lang="en-US" sz="3200" b="1" dirty="0" smtClean="0">
                <a:solidFill>
                  <a:srgbClr val="3366FF"/>
                </a:solidFill>
              </a:rPr>
              <a:t>INTERACTIVE</a:t>
            </a:r>
            <a:r>
              <a:rPr lang="en-US" dirty="0" smtClean="0"/>
              <a:t> </a:t>
            </a:r>
            <a:r>
              <a:rPr lang="en-US" sz="3200" i="1" dirty="0" smtClean="0">
                <a:solidFill>
                  <a:srgbClr val="660066"/>
                </a:solidFill>
              </a:rPr>
              <a:t>ENVIRONMENT</a:t>
            </a:r>
            <a:r>
              <a:rPr lang="en-US" sz="3200" dirty="0" smtClean="0">
                <a:solidFill>
                  <a:srgbClr val="660066"/>
                </a:solidFill>
              </a:rPr>
              <a:t> </a:t>
            </a:r>
            <a:r>
              <a:rPr lang="en-US" dirty="0" smtClean="0">
                <a:solidFill>
                  <a:schemeClr val="tx1">
                    <a:lumMod val="75000"/>
                    <a:lumOff val="25000"/>
                  </a:schemeClr>
                </a:solidFill>
              </a:rPr>
              <a:t>(Squared)</a:t>
            </a:r>
          </a:p>
          <a:p>
            <a:pPr marL="0" indent="0">
              <a:buNone/>
            </a:pPr>
            <a:endParaRPr lang="en-US" i="1" dirty="0">
              <a:solidFill>
                <a:schemeClr val="tx1">
                  <a:lumMod val="75000"/>
                  <a:lumOff val="25000"/>
                </a:schemeClr>
              </a:solidFill>
            </a:endParaRPr>
          </a:p>
          <a:p>
            <a:pPr marL="0" indent="0">
              <a:buNone/>
            </a:pPr>
            <a:endParaRPr lang="en-US" i="1" dirty="0" smtClean="0">
              <a:solidFill>
                <a:schemeClr val="tx1">
                  <a:lumMod val="75000"/>
                  <a:lumOff val="25000"/>
                </a:schemeClr>
              </a:solidFill>
            </a:endParaRPr>
          </a:p>
          <a:p>
            <a:pPr marL="0" indent="0">
              <a:buNone/>
            </a:pPr>
            <a:r>
              <a:rPr lang="en-US" sz="2800" i="1" dirty="0" smtClean="0">
                <a:solidFill>
                  <a:schemeClr val="tx1">
                    <a:lumMod val="75000"/>
                    <a:lumOff val="25000"/>
                  </a:schemeClr>
                </a:solidFill>
                <a:latin typeface="Brush Script MT Italic"/>
                <a:cs typeface="Brush Script MT Italic"/>
              </a:rPr>
              <a:t>Same or different from books, TV, Film </a:t>
            </a:r>
            <a:r>
              <a:rPr lang="en-US" sz="2800" i="1" dirty="0" err="1" smtClean="0">
                <a:solidFill>
                  <a:schemeClr val="tx1">
                    <a:lumMod val="75000"/>
                    <a:lumOff val="25000"/>
                  </a:schemeClr>
                </a:solidFill>
                <a:latin typeface="Brush Script MT Italic"/>
                <a:cs typeface="Brush Script MT Italic"/>
              </a:rPr>
              <a:t>etc</a:t>
            </a:r>
            <a:r>
              <a:rPr lang="en-US" sz="2800" i="1" dirty="0" smtClean="0">
                <a:solidFill>
                  <a:schemeClr val="tx1">
                    <a:lumMod val="75000"/>
                    <a:lumOff val="25000"/>
                  </a:schemeClr>
                </a:solidFill>
                <a:latin typeface="Brush Script MT Italic"/>
                <a:cs typeface="Brush Script MT Italic"/>
              </a:rPr>
              <a:t>?</a:t>
            </a:r>
          </a:p>
          <a:p>
            <a:pPr marL="0" indent="0">
              <a:buNone/>
            </a:pPr>
            <a:r>
              <a:rPr lang="en-US" sz="2800" i="1" dirty="0" smtClean="0">
                <a:solidFill>
                  <a:schemeClr val="tx1">
                    <a:lumMod val="75000"/>
                    <a:lumOff val="25000"/>
                  </a:schemeClr>
                </a:solidFill>
                <a:latin typeface="Brush Script MT Italic"/>
                <a:cs typeface="Brush Script MT Italic"/>
              </a:rPr>
              <a:t>Same or different from sports, music </a:t>
            </a:r>
            <a:r>
              <a:rPr lang="en-US" sz="2800" i="1" dirty="0" err="1" smtClean="0">
                <a:solidFill>
                  <a:schemeClr val="tx1">
                    <a:lumMod val="75000"/>
                    <a:lumOff val="25000"/>
                  </a:schemeClr>
                </a:solidFill>
                <a:latin typeface="Brush Script MT Italic"/>
                <a:cs typeface="Brush Script MT Italic"/>
              </a:rPr>
              <a:t>etc</a:t>
            </a:r>
            <a:r>
              <a:rPr lang="en-US" sz="2800" i="1" dirty="0" smtClean="0">
                <a:solidFill>
                  <a:schemeClr val="tx1">
                    <a:lumMod val="75000"/>
                    <a:lumOff val="25000"/>
                  </a:schemeClr>
                </a:solidFill>
                <a:latin typeface="Brush Script MT Italic"/>
                <a:cs typeface="Brush Script MT Italic"/>
              </a:rPr>
              <a:t>?</a:t>
            </a:r>
            <a:endParaRPr lang="en-US" sz="2800" i="1" dirty="0">
              <a:solidFill>
                <a:schemeClr val="tx1">
                  <a:lumMod val="75000"/>
                  <a:lumOff val="25000"/>
                </a:schemeClr>
              </a:solidFill>
              <a:latin typeface="Brush Script MT Italic"/>
              <a:cs typeface="Brush Script MT Italic"/>
            </a:endParaRPr>
          </a:p>
        </p:txBody>
      </p:sp>
    </p:spTree>
    <p:extLst>
      <p:ext uri="{BB962C8B-B14F-4D97-AF65-F5344CB8AC3E}">
        <p14:creationId xmlns:p14="http://schemas.microsoft.com/office/powerpoint/2010/main" val="1291915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917"/>
            <a:ext cx="8229600" cy="1016000"/>
          </a:xfrm>
        </p:spPr>
        <p:txBody>
          <a:bodyPr>
            <a:normAutofit/>
          </a:bodyPr>
          <a:lstStyle/>
          <a:p>
            <a:r>
              <a:rPr lang="en-US" dirty="0" smtClean="0"/>
              <a:t>            Cases to overcome*… </a:t>
            </a:r>
            <a:endParaRPr lang="en-US" dirty="0"/>
          </a:p>
        </p:txBody>
      </p:sp>
      <p:sp>
        <p:nvSpPr>
          <p:cNvPr id="3" name="Content Placeholder 2"/>
          <p:cNvSpPr>
            <a:spLocks noGrp="1"/>
          </p:cNvSpPr>
          <p:nvPr>
            <p:ph sz="quarter" idx="10"/>
          </p:nvPr>
        </p:nvSpPr>
        <p:spPr>
          <a:xfrm>
            <a:off x="457200" y="1071917"/>
            <a:ext cx="8229600" cy="5351439"/>
          </a:xfrm>
        </p:spPr>
        <p:txBody>
          <a:bodyPr>
            <a:normAutofit fontScale="92500" lnSpcReduction="20000"/>
          </a:bodyPr>
          <a:lstStyle/>
          <a:p>
            <a:pPr marL="457200" indent="-457200">
              <a:buAutoNum type="arabicPeriod"/>
            </a:pPr>
            <a:r>
              <a:rPr lang="en-US" sz="2600" b="1" i="1" dirty="0" smtClean="0"/>
              <a:t>Micro Star v. </a:t>
            </a:r>
            <a:r>
              <a:rPr lang="en-US" sz="2600" b="1" i="1" dirty="0" err="1" smtClean="0"/>
              <a:t>FormGen</a:t>
            </a:r>
            <a:r>
              <a:rPr lang="en-US" sz="2600" b="1" i="1" dirty="0"/>
              <a:t> </a:t>
            </a:r>
            <a:r>
              <a:rPr lang="en-US" sz="2200" dirty="0" smtClean="0"/>
              <a:t>1998 </a:t>
            </a:r>
            <a:r>
              <a:rPr lang="en-US" sz="2200" dirty="0"/>
              <a:t>USCA</a:t>
            </a:r>
            <a:r>
              <a:rPr lang="en-US" dirty="0"/>
              <a:t>: </a:t>
            </a:r>
            <a:endParaRPr lang="en-US" dirty="0" smtClean="0"/>
          </a:p>
          <a:p>
            <a:pPr>
              <a:buFontTx/>
              <a:buChar char="•"/>
            </a:pPr>
            <a:r>
              <a:rPr lang="en-US" sz="2600" dirty="0" smtClean="0"/>
              <a:t>Micro Star commercially </a:t>
            </a:r>
            <a:r>
              <a:rPr lang="en-US" sz="2600" b="1" u="sng" dirty="0"/>
              <a:t>sold</a:t>
            </a:r>
            <a:r>
              <a:rPr lang="en-US" sz="2600" dirty="0"/>
              <a:t> “Nuke It” – CD Rom collection of 300 user created levels for Duke </a:t>
            </a:r>
            <a:r>
              <a:rPr lang="en-US" sz="2600" dirty="0" err="1"/>
              <a:t>Nukem</a:t>
            </a:r>
            <a:r>
              <a:rPr lang="en-US" sz="2600" dirty="0"/>
              <a:t> 3D </a:t>
            </a:r>
            <a:r>
              <a:rPr lang="en-US" sz="2600" dirty="0" smtClean="0"/>
              <a:t> </a:t>
            </a:r>
          </a:p>
          <a:p>
            <a:pPr>
              <a:buFontTx/>
              <a:buChar char="•"/>
            </a:pPr>
            <a:r>
              <a:rPr lang="en-US" sz="2600" dirty="0" smtClean="0"/>
              <a:t>Did so </a:t>
            </a:r>
            <a:r>
              <a:rPr lang="en-US" sz="2600" dirty="0" smtClean="0">
                <a:solidFill>
                  <a:srgbClr val="FF0000"/>
                </a:solidFill>
              </a:rPr>
              <a:t>without </a:t>
            </a:r>
            <a:r>
              <a:rPr lang="en-US" sz="2600" dirty="0">
                <a:solidFill>
                  <a:srgbClr val="FF0000"/>
                </a:solidFill>
              </a:rPr>
              <a:t>permission </a:t>
            </a:r>
            <a:r>
              <a:rPr lang="en-US" sz="2600" dirty="0"/>
              <a:t>of community creators who had previously released those levels for </a:t>
            </a:r>
            <a:r>
              <a:rPr lang="en-US" sz="2600" dirty="0" smtClean="0"/>
              <a:t>free. </a:t>
            </a:r>
          </a:p>
          <a:p>
            <a:pPr>
              <a:buFontTx/>
              <a:buChar char="•"/>
            </a:pPr>
            <a:r>
              <a:rPr lang="en-US" sz="2600" dirty="0" smtClean="0"/>
              <a:t>EULA allowing “non-commercial” mods existed between </a:t>
            </a:r>
            <a:r>
              <a:rPr lang="en-US" sz="2600" dirty="0" err="1" smtClean="0"/>
              <a:t>FormGen</a:t>
            </a:r>
            <a:r>
              <a:rPr lang="en-US" sz="2600" dirty="0" smtClean="0"/>
              <a:t> &amp; Duke </a:t>
            </a:r>
            <a:r>
              <a:rPr lang="en-US" sz="2600" dirty="0" err="1" smtClean="0"/>
              <a:t>Nukem</a:t>
            </a:r>
            <a:r>
              <a:rPr lang="en-US" sz="2600" dirty="0" smtClean="0"/>
              <a:t> 3D purchasers</a:t>
            </a:r>
            <a:r>
              <a:rPr lang="en-US" sz="2600" dirty="0" smtClean="0"/>
              <a:t>.</a:t>
            </a:r>
          </a:p>
          <a:p>
            <a:pPr>
              <a:buFontTx/>
              <a:buChar char="•"/>
            </a:pPr>
            <a:r>
              <a:rPr lang="en-US" sz="2600" dirty="0" smtClean="0"/>
              <a:t>Micro Star’s fair use argument failed.</a:t>
            </a:r>
            <a:endParaRPr lang="en-US" sz="2600" dirty="0" smtClean="0"/>
          </a:p>
          <a:p>
            <a:pPr marL="0" indent="0">
              <a:buNone/>
            </a:pPr>
            <a:r>
              <a:rPr lang="en-US" sz="2600" dirty="0" smtClean="0"/>
              <a:t> </a:t>
            </a:r>
            <a:endParaRPr lang="en-US" sz="2600" dirty="0"/>
          </a:p>
          <a:p>
            <a:pPr marL="0" indent="0">
              <a:buNone/>
            </a:pPr>
            <a:r>
              <a:rPr lang="en-US" sz="2600" b="1" dirty="0" smtClean="0"/>
              <a:t>2. </a:t>
            </a:r>
            <a:r>
              <a:rPr lang="en-US" sz="2600" b="1" i="1" dirty="0" smtClean="0"/>
              <a:t>Davidson &amp; Associates, Inc. v. Internet Gateway </a:t>
            </a:r>
          </a:p>
          <a:p>
            <a:pPr marL="0" indent="0">
              <a:buNone/>
            </a:pPr>
            <a:r>
              <a:rPr lang="en-US" sz="2600" b="1" i="1" dirty="0"/>
              <a:t> </a:t>
            </a:r>
            <a:r>
              <a:rPr lang="en-US" sz="2600" b="1" i="1" dirty="0" smtClean="0"/>
              <a:t>   </a:t>
            </a:r>
            <a:r>
              <a:rPr lang="en-US" sz="2200" dirty="0" smtClean="0"/>
              <a:t>2005 USCA </a:t>
            </a:r>
            <a:r>
              <a:rPr lang="en-US" sz="2600" dirty="0" smtClean="0"/>
              <a:t>(D&amp;A = Blizzard): </a:t>
            </a:r>
          </a:p>
          <a:p>
            <a:pPr>
              <a:buFontTx/>
              <a:buChar char="•"/>
            </a:pPr>
            <a:r>
              <a:rPr lang="en-US" sz="2600" dirty="0" smtClean="0"/>
              <a:t>Free </a:t>
            </a:r>
            <a:r>
              <a:rPr lang="en-US" sz="2600" dirty="0" err="1" smtClean="0"/>
              <a:t>Battle.net</a:t>
            </a:r>
            <a:r>
              <a:rPr lang="en-US" sz="2600" dirty="0" smtClean="0"/>
              <a:t> community created competitor ‘</a:t>
            </a:r>
            <a:r>
              <a:rPr lang="en-US" sz="2600" dirty="0" err="1" smtClean="0"/>
              <a:t>bnetd</a:t>
            </a:r>
            <a:r>
              <a:rPr lang="en-US" sz="2600" dirty="0" smtClean="0"/>
              <a:t>”</a:t>
            </a:r>
            <a:endParaRPr lang="en-US" sz="2600" dirty="0" smtClean="0"/>
          </a:p>
          <a:p>
            <a:pPr>
              <a:buFontTx/>
              <a:buChar char="•"/>
            </a:pPr>
            <a:r>
              <a:rPr lang="en-US" sz="2600" dirty="0" smtClean="0"/>
              <a:t>EULA &amp; TOU prohibited “reverse engineering</a:t>
            </a:r>
            <a:r>
              <a:rPr lang="en-US" sz="2600" dirty="0" smtClean="0"/>
              <a:t>”</a:t>
            </a:r>
          </a:p>
          <a:p>
            <a:pPr>
              <a:buFontTx/>
              <a:buChar char="•"/>
            </a:pPr>
            <a:r>
              <a:rPr lang="en-US" sz="2600" dirty="0" smtClean="0"/>
              <a:t>“Blizzard” succeeds </a:t>
            </a:r>
            <a:endParaRPr lang="en-US" sz="2600" dirty="0" smtClean="0"/>
          </a:p>
          <a:p>
            <a:pPr marL="0" indent="0">
              <a:buNone/>
            </a:pPr>
            <a:endParaRPr lang="en-US" dirty="0"/>
          </a:p>
          <a:p>
            <a:pPr marL="0" indent="0">
              <a:buNone/>
            </a:pPr>
            <a:r>
              <a:rPr lang="en-US" dirty="0" smtClean="0"/>
              <a:t>* </a:t>
            </a:r>
            <a:r>
              <a:rPr lang="en-US" sz="1900" u="sng" dirty="0" smtClean="0"/>
              <a:t>&amp; one not to</a:t>
            </a:r>
            <a:r>
              <a:rPr lang="en-US" sz="1900" dirty="0" smtClean="0"/>
              <a:t>: </a:t>
            </a:r>
            <a:r>
              <a:rPr lang="en-US" sz="1900" b="1" i="1" dirty="0" smtClean="0"/>
              <a:t>Lewis </a:t>
            </a:r>
            <a:r>
              <a:rPr lang="en-US" sz="1900" b="1" i="1" dirty="0" err="1" smtClean="0"/>
              <a:t>Galoob</a:t>
            </a:r>
            <a:r>
              <a:rPr lang="en-US" sz="1900" b="1" i="1" dirty="0" smtClean="0"/>
              <a:t> Toys v. Nintendo of America</a:t>
            </a:r>
            <a:r>
              <a:rPr lang="en-US" sz="1900" dirty="0" smtClean="0"/>
              <a:t> </a:t>
            </a:r>
            <a:r>
              <a:rPr lang="en-US" sz="1500" dirty="0" smtClean="0"/>
              <a:t>1992 USCA</a:t>
            </a:r>
            <a:r>
              <a:rPr lang="en-US" sz="1900" dirty="0" smtClean="0"/>
              <a:t>: “Game Genie” device allowed gameplay features to be modified (e.g. # of lives) but did not change data in Nintendo cartridge. Court found “fair use” in alternative to “no use”.</a:t>
            </a:r>
          </a:p>
          <a:p>
            <a:pPr>
              <a:buFontTx/>
              <a:buChar char="•"/>
            </a:pPr>
            <a:endParaRPr lang="en-US" sz="1900" dirty="0"/>
          </a:p>
          <a:p>
            <a:pPr>
              <a:buFontTx/>
              <a:buChar char="•"/>
            </a:pPr>
            <a:endParaRPr lang="en-US" dirty="0" smtClean="0"/>
          </a:p>
          <a:p>
            <a:pPr>
              <a:buFontTx/>
              <a:buChar char="•"/>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2967606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6683"/>
          </a:xfrm>
        </p:spPr>
        <p:txBody>
          <a:bodyPr/>
          <a:lstStyle/>
          <a:p>
            <a:r>
              <a:rPr lang="en-US" dirty="0" smtClean="0"/>
              <a:t>     Cases to overcome (</a:t>
            </a:r>
            <a:r>
              <a:rPr lang="en-US" dirty="0" err="1" smtClean="0"/>
              <a:t>con’d</a:t>
            </a:r>
            <a:r>
              <a:rPr lang="en-US" dirty="0" smtClean="0"/>
              <a:t>)</a:t>
            </a:r>
            <a:endParaRPr lang="en-US" dirty="0"/>
          </a:p>
        </p:txBody>
      </p:sp>
      <p:sp>
        <p:nvSpPr>
          <p:cNvPr id="3" name="Content Placeholder 2"/>
          <p:cNvSpPr>
            <a:spLocks noGrp="1"/>
          </p:cNvSpPr>
          <p:nvPr>
            <p:ph sz="quarter" idx="10"/>
          </p:nvPr>
        </p:nvSpPr>
        <p:spPr>
          <a:xfrm>
            <a:off x="0" y="966683"/>
            <a:ext cx="9144000" cy="5382919"/>
          </a:xfrm>
        </p:spPr>
        <p:txBody>
          <a:bodyPr>
            <a:normAutofit lnSpcReduction="10000"/>
          </a:bodyPr>
          <a:lstStyle/>
          <a:p>
            <a:pPr marL="0" indent="0">
              <a:buNone/>
            </a:pPr>
            <a:r>
              <a:rPr lang="en-US" b="1" dirty="0" smtClean="0"/>
              <a:t>3. </a:t>
            </a:r>
            <a:r>
              <a:rPr lang="en-US" b="1" i="1" dirty="0" err="1" smtClean="0"/>
              <a:t>iRacing</a:t>
            </a:r>
            <a:r>
              <a:rPr lang="en-US" b="1" i="1" dirty="0" smtClean="0"/>
              <a:t> v. Robinson </a:t>
            </a:r>
            <a:r>
              <a:rPr lang="en-US" dirty="0" smtClean="0"/>
              <a:t>(2007 Mass. Dist. Ct.):</a:t>
            </a:r>
          </a:p>
          <a:p>
            <a:pPr>
              <a:buFontTx/>
              <a:buChar char="•"/>
            </a:pPr>
            <a:r>
              <a:rPr lang="en-US" dirty="0" smtClean="0"/>
              <a:t>“</a:t>
            </a:r>
            <a:r>
              <a:rPr lang="en-US" dirty="0" err="1" smtClean="0"/>
              <a:t>Nascar</a:t>
            </a:r>
            <a:r>
              <a:rPr lang="en-US" dirty="0" smtClean="0"/>
              <a:t> 2003” mod which modified the “.exe” source code file </a:t>
            </a:r>
            <a:r>
              <a:rPr lang="en-US" u="sng" dirty="0" smtClean="0"/>
              <a:t>contrary</a:t>
            </a:r>
            <a:r>
              <a:rPr lang="en-US" dirty="0" smtClean="0"/>
              <a:t> to EULA.</a:t>
            </a:r>
          </a:p>
          <a:p>
            <a:pPr>
              <a:buFontTx/>
              <a:buChar char="•"/>
            </a:pPr>
            <a:r>
              <a:rPr lang="en-US" dirty="0" smtClean="0"/>
              <a:t>“No CD” patch also made available by Robinson.</a:t>
            </a:r>
          </a:p>
          <a:p>
            <a:pPr>
              <a:buFontTx/>
              <a:buChar char="•"/>
            </a:pPr>
            <a:r>
              <a:rPr lang="en-US" dirty="0" err="1" smtClean="0"/>
              <a:t>iRacing</a:t>
            </a:r>
            <a:r>
              <a:rPr lang="en-US" dirty="0" smtClean="0"/>
              <a:t> “wins” but Court </a:t>
            </a:r>
            <a:r>
              <a:rPr lang="en-US" dirty="0" smtClean="0"/>
              <a:t>found: “</a:t>
            </a:r>
            <a:r>
              <a:rPr lang="en-US" i="1" dirty="0" smtClean="0"/>
              <a:t>A defendant may successfully raise a fair use defense against a copyright infringement claim </a:t>
            </a:r>
            <a:r>
              <a:rPr lang="en-US" i="1" u="sng" dirty="0" smtClean="0"/>
              <a:t>while </a:t>
            </a:r>
            <a:r>
              <a:rPr lang="en-US" i="1" u="sng" dirty="0" smtClean="0"/>
              <a:t>stil</a:t>
            </a:r>
            <a:r>
              <a:rPr lang="en-US" i="1" dirty="0" smtClean="0"/>
              <a:t>l </a:t>
            </a:r>
            <a:r>
              <a:rPr lang="en-US" i="1" dirty="0" smtClean="0"/>
              <a:t>b</a:t>
            </a:r>
            <a:r>
              <a:rPr lang="en-US" i="1" dirty="0" smtClean="0"/>
              <a:t>eing </a:t>
            </a:r>
            <a:r>
              <a:rPr lang="en-US" i="1" dirty="0" smtClean="0"/>
              <a:t>found in breach of a contract not to copy</a:t>
            </a:r>
            <a:r>
              <a:rPr lang="en-US" dirty="0" smtClean="0"/>
              <a:t>.”</a:t>
            </a:r>
          </a:p>
          <a:p>
            <a:pPr marL="0" indent="0">
              <a:buNone/>
            </a:pPr>
            <a:endParaRPr lang="en-US" dirty="0" smtClean="0"/>
          </a:p>
          <a:p>
            <a:pPr marL="0" indent="0">
              <a:buNone/>
            </a:pPr>
            <a:r>
              <a:rPr lang="en-US" b="1" dirty="0" smtClean="0"/>
              <a:t>4. </a:t>
            </a:r>
            <a:r>
              <a:rPr lang="en-US" b="1" i="1" dirty="0" smtClean="0"/>
              <a:t>MDY Industries, LLC v. Blizzard Entertainment, Inc. </a:t>
            </a:r>
            <a:r>
              <a:rPr lang="en-US" dirty="0" smtClean="0"/>
              <a:t>(2010 USCA):</a:t>
            </a:r>
            <a:endParaRPr lang="en-US" dirty="0"/>
          </a:p>
          <a:p>
            <a:pPr>
              <a:buFontTx/>
              <a:buChar char="•"/>
            </a:pPr>
            <a:r>
              <a:rPr lang="en-US" dirty="0" smtClean="0"/>
              <a:t>Blizzard used technological protection measure (“TPM” to prevent “bots” in </a:t>
            </a:r>
            <a:r>
              <a:rPr lang="en-US" dirty="0" err="1" smtClean="0"/>
              <a:t>WoW</a:t>
            </a:r>
            <a:r>
              <a:rPr lang="en-US" dirty="0" smtClean="0"/>
              <a:t> and effectively prohibited them by TOU.</a:t>
            </a:r>
          </a:p>
          <a:p>
            <a:pPr>
              <a:buFontTx/>
              <a:buChar char="•"/>
            </a:pPr>
            <a:r>
              <a:rPr lang="en-US" dirty="0" smtClean="0"/>
              <a:t>MDY developed &amp; sold “Glider” which circumvented the TPM and allowed bots into the game.</a:t>
            </a:r>
          </a:p>
          <a:p>
            <a:pPr>
              <a:buFontTx/>
              <a:buChar char="•"/>
            </a:pPr>
            <a:r>
              <a:rPr lang="en-US" dirty="0" smtClean="0"/>
              <a:t>USCA affirmed Dist. Ct. finding that MDY violated DMCA’s copy control (anti-circumvention) provisions…</a:t>
            </a:r>
          </a:p>
        </p:txBody>
      </p:sp>
    </p:spTree>
    <p:extLst>
      <p:ext uri="{BB962C8B-B14F-4D97-AF65-F5344CB8AC3E}">
        <p14:creationId xmlns:p14="http://schemas.microsoft.com/office/powerpoint/2010/main" val="1643650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9" y="0"/>
            <a:ext cx="9136891" cy="1156229"/>
          </a:xfrm>
        </p:spPr>
        <p:txBody>
          <a:bodyPr>
            <a:normAutofit/>
          </a:bodyPr>
          <a:lstStyle/>
          <a:p>
            <a:r>
              <a:rPr lang="en-US" dirty="0" smtClean="0"/>
              <a:t>   MDY (</a:t>
            </a:r>
            <a:r>
              <a:rPr lang="en-US" dirty="0" err="1" smtClean="0"/>
              <a:t>con’d</a:t>
            </a:r>
            <a:r>
              <a:rPr lang="en-US" dirty="0" smtClean="0"/>
              <a:t>): Contract not Copyright</a:t>
            </a:r>
            <a:endParaRPr lang="en-US" dirty="0"/>
          </a:p>
        </p:txBody>
      </p:sp>
      <p:sp>
        <p:nvSpPr>
          <p:cNvPr id="3" name="Content Placeholder 2"/>
          <p:cNvSpPr>
            <a:spLocks noGrp="1"/>
          </p:cNvSpPr>
          <p:nvPr>
            <p:ph sz="quarter" idx="10"/>
          </p:nvPr>
        </p:nvSpPr>
        <p:spPr>
          <a:xfrm>
            <a:off x="457200" y="1156229"/>
            <a:ext cx="8229600" cy="5329591"/>
          </a:xfrm>
        </p:spPr>
        <p:txBody>
          <a:bodyPr>
            <a:normAutofit fontScale="92500"/>
          </a:bodyPr>
          <a:lstStyle/>
          <a:p>
            <a:r>
              <a:rPr lang="en-US" sz="2900" dirty="0"/>
              <a:t>Court </a:t>
            </a:r>
            <a:r>
              <a:rPr lang="en-US" sz="2900" dirty="0" smtClean="0"/>
              <a:t>in MDY reaffirmed </a:t>
            </a:r>
            <a:r>
              <a:rPr lang="en-US" sz="2900" dirty="0"/>
              <a:t>copyright/contract </a:t>
            </a:r>
            <a:r>
              <a:rPr lang="en-US" sz="2900" dirty="0" smtClean="0"/>
              <a:t>distinction:</a:t>
            </a:r>
          </a:p>
          <a:p>
            <a:pPr marL="0" indent="0">
              <a:buNone/>
            </a:pPr>
            <a:r>
              <a:rPr lang="en-US" dirty="0" smtClean="0">
                <a:solidFill>
                  <a:schemeClr val="tx1"/>
                </a:solidFill>
              </a:rPr>
              <a:t>“</a:t>
            </a:r>
            <a:r>
              <a:rPr lang="en-US" i="1" dirty="0" smtClean="0">
                <a:solidFill>
                  <a:schemeClr val="tx1"/>
                </a:solidFill>
              </a:rPr>
              <a:t>…A </a:t>
            </a:r>
            <a:r>
              <a:rPr lang="en-US" i="1" dirty="0">
                <a:solidFill>
                  <a:schemeClr val="tx1"/>
                </a:solidFill>
              </a:rPr>
              <a:t>Glider </a:t>
            </a:r>
            <a:r>
              <a:rPr lang="en-US" i="1" dirty="0" smtClean="0">
                <a:solidFill>
                  <a:schemeClr val="tx1"/>
                </a:solidFill>
              </a:rPr>
              <a:t>user violates </a:t>
            </a:r>
            <a:r>
              <a:rPr lang="en-US" i="1" dirty="0">
                <a:solidFill>
                  <a:schemeClr val="tx1"/>
                </a:solidFill>
              </a:rPr>
              <a:t>the covenants with Blizzard, but does not </a:t>
            </a:r>
            <a:r>
              <a:rPr lang="en-US" i="1" dirty="0" smtClean="0">
                <a:solidFill>
                  <a:schemeClr val="tx1"/>
                </a:solidFill>
              </a:rPr>
              <a:t>thereby commit </a:t>
            </a:r>
            <a:r>
              <a:rPr lang="en-US" i="1" dirty="0">
                <a:solidFill>
                  <a:schemeClr val="tx1"/>
                </a:solidFill>
              </a:rPr>
              <a:t>copyright infringement because Glider does </a:t>
            </a:r>
            <a:r>
              <a:rPr lang="en-US" i="1" dirty="0" smtClean="0">
                <a:solidFill>
                  <a:schemeClr val="tx1"/>
                </a:solidFill>
              </a:rPr>
              <a:t>not infringe </a:t>
            </a:r>
            <a:r>
              <a:rPr lang="en-US" i="1" dirty="0">
                <a:solidFill>
                  <a:schemeClr val="tx1"/>
                </a:solidFill>
              </a:rPr>
              <a:t>any of Blizzard’s exclusive rights. For instance, </a:t>
            </a:r>
            <a:r>
              <a:rPr lang="en-US" i="1" dirty="0" smtClean="0">
                <a:solidFill>
                  <a:schemeClr val="tx1"/>
                </a:solidFill>
              </a:rPr>
              <a:t>the use </a:t>
            </a:r>
            <a:r>
              <a:rPr lang="en-US" i="1" dirty="0">
                <a:solidFill>
                  <a:schemeClr val="tx1"/>
                </a:solidFill>
              </a:rPr>
              <a:t>does not alter or copy </a:t>
            </a:r>
            <a:r>
              <a:rPr lang="en-US" i="1" dirty="0" err="1">
                <a:solidFill>
                  <a:schemeClr val="tx1"/>
                </a:solidFill>
              </a:rPr>
              <a:t>WoW</a:t>
            </a:r>
            <a:r>
              <a:rPr lang="en-US" i="1" dirty="0">
                <a:solidFill>
                  <a:schemeClr val="tx1"/>
                </a:solidFill>
              </a:rPr>
              <a:t> </a:t>
            </a:r>
            <a:r>
              <a:rPr lang="en-US" i="1" dirty="0" smtClean="0">
                <a:solidFill>
                  <a:schemeClr val="tx1"/>
                </a:solidFill>
              </a:rPr>
              <a:t>software…</a:t>
            </a:r>
            <a:endParaRPr lang="en-US" i="1" dirty="0">
              <a:solidFill>
                <a:schemeClr val="tx1"/>
              </a:solidFill>
            </a:endParaRPr>
          </a:p>
          <a:p>
            <a:pPr marL="0" indent="0">
              <a:buNone/>
            </a:pPr>
            <a:r>
              <a:rPr lang="en-US" i="1" dirty="0" smtClean="0">
                <a:solidFill>
                  <a:schemeClr val="tx1"/>
                </a:solidFill>
              </a:rPr>
              <a:t>   We </a:t>
            </a:r>
            <a:r>
              <a:rPr lang="en-US" i="1" dirty="0">
                <a:solidFill>
                  <a:schemeClr val="tx1"/>
                </a:solidFill>
              </a:rPr>
              <a:t>conclude that for a licensee’s violation of a contract to constitute copyright infringement, there must be </a:t>
            </a:r>
            <a:r>
              <a:rPr lang="en-US" i="1" dirty="0" smtClean="0">
                <a:solidFill>
                  <a:schemeClr val="tx1"/>
                </a:solidFill>
              </a:rPr>
              <a:t>a nexus </a:t>
            </a:r>
            <a:r>
              <a:rPr lang="en-US" i="1" dirty="0">
                <a:solidFill>
                  <a:schemeClr val="tx1"/>
                </a:solidFill>
              </a:rPr>
              <a:t>between the condition and the licensor’s </a:t>
            </a:r>
            <a:r>
              <a:rPr lang="en-US" i="1" dirty="0" smtClean="0">
                <a:solidFill>
                  <a:schemeClr val="tx1"/>
                </a:solidFill>
              </a:rPr>
              <a:t>exclusive rights </a:t>
            </a:r>
            <a:r>
              <a:rPr lang="en-US" i="1" dirty="0">
                <a:solidFill>
                  <a:schemeClr val="tx1"/>
                </a:solidFill>
              </a:rPr>
              <a:t>of </a:t>
            </a:r>
            <a:r>
              <a:rPr lang="en-US" i="1" dirty="0" smtClean="0">
                <a:solidFill>
                  <a:schemeClr val="tx1"/>
                </a:solidFill>
              </a:rPr>
              <a:t>copyright. Here</a:t>
            </a:r>
            <a:r>
              <a:rPr lang="en-US" i="1" dirty="0">
                <a:solidFill>
                  <a:schemeClr val="tx1"/>
                </a:solidFill>
              </a:rPr>
              <a:t>, </a:t>
            </a:r>
            <a:r>
              <a:rPr lang="en-US" i="1" dirty="0" err="1">
                <a:solidFill>
                  <a:schemeClr val="tx1"/>
                </a:solidFill>
              </a:rPr>
              <a:t>WoW</a:t>
            </a:r>
            <a:r>
              <a:rPr lang="en-US" i="1" dirty="0">
                <a:solidFill>
                  <a:schemeClr val="tx1"/>
                </a:solidFill>
              </a:rPr>
              <a:t> players do not commit copyright infringement by using Glider in violation of the </a:t>
            </a:r>
            <a:r>
              <a:rPr lang="en-US" i="1" dirty="0" err="1" smtClean="0">
                <a:solidFill>
                  <a:schemeClr val="tx1"/>
                </a:solidFill>
              </a:rPr>
              <a:t>ToU</a:t>
            </a:r>
            <a:r>
              <a:rPr lang="en-US" i="1" dirty="0" smtClean="0">
                <a:solidFill>
                  <a:schemeClr val="tx1"/>
                </a:solidFill>
              </a:rPr>
              <a:t>. MDY </a:t>
            </a:r>
            <a:r>
              <a:rPr lang="en-US" i="1" dirty="0">
                <a:solidFill>
                  <a:schemeClr val="tx1"/>
                </a:solidFill>
              </a:rPr>
              <a:t>is thus not liable for secondary copyright infringement</a:t>
            </a:r>
            <a:r>
              <a:rPr lang="en-US" i="1" dirty="0" smtClean="0">
                <a:solidFill>
                  <a:schemeClr val="tx1"/>
                </a:solidFill>
              </a:rPr>
              <a:t>, which </a:t>
            </a:r>
            <a:r>
              <a:rPr lang="en-US" i="1" dirty="0">
                <a:solidFill>
                  <a:schemeClr val="tx1"/>
                </a:solidFill>
              </a:rPr>
              <a:t>requires the existence of direct copyright </a:t>
            </a:r>
            <a:r>
              <a:rPr lang="en-US" i="1" dirty="0" smtClean="0">
                <a:solidFill>
                  <a:schemeClr val="tx1"/>
                </a:solidFill>
              </a:rPr>
              <a:t>infringement. </a:t>
            </a:r>
            <a:r>
              <a:rPr lang="en-US" i="1" dirty="0" err="1" smtClean="0">
                <a:solidFill>
                  <a:schemeClr val="tx1"/>
                </a:solidFill>
              </a:rPr>
              <a:t>Grokster</a:t>
            </a:r>
            <a:r>
              <a:rPr lang="en-US" i="1" dirty="0">
                <a:solidFill>
                  <a:schemeClr val="tx1"/>
                </a:solidFill>
              </a:rPr>
              <a:t>, 545 U.S. at 930</a:t>
            </a:r>
            <a:r>
              <a:rPr lang="en-US" i="1" dirty="0" smtClean="0">
                <a:solidFill>
                  <a:schemeClr val="tx1"/>
                </a:solidFill>
              </a:rPr>
              <a:t>.</a:t>
            </a:r>
            <a:r>
              <a:rPr lang="en-US" dirty="0" smtClean="0">
                <a:solidFill>
                  <a:schemeClr val="tx1"/>
                </a:solidFill>
              </a:rPr>
              <a:t>”</a:t>
            </a:r>
            <a:endParaRPr lang="en-US" dirty="0"/>
          </a:p>
          <a:p>
            <a:r>
              <a:rPr lang="en-US" sz="2200" dirty="0" smtClean="0"/>
              <a:t>EFF: “A Mixed Ninth Circuit Ruling in MDY v. Blizzard: </a:t>
            </a:r>
            <a:r>
              <a:rPr lang="en-US" sz="2200" dirty="0" err="1" smtClean="0"/>
              <a:t>WoW</a:t>
            </a:r>
            <a:r>
              <a:rPr lang="en-US" sz="2200" dirty="0" smtClean="0"/>
              <a:t> Buyers Are Not Owners – But Glider Users Are Not Copyright Infringers” </a:t>
            </a:r>
            <a:r>
              <a:rPr lang="en-US" sz="2200" dirty="0">
                <a:hlinkClick r:id="rId2"/>
              </a:rPr>
              <a:t>https://www.eff.org/deeplinks/2010/12/mixed-ninth-circuit-ruling-mdy-v-blizzard-</a:t>
            </a:r>
            <a:r>
              <a:rPr lang="en-US" sz="2200" dirty="0" smtClean="0">
                <a:hlinkClick r:id="rId2"/>
              </a:rPr>
              <a:t>wow</a:t>
            </a:r>
            <a:endParaRPr lang="en-US" sz="2200" dirty="0" smtClean="0"/>
          </a:p>
          <a:p>
            <a:pPr marL="0" indent="0">
              <a:buNone/>
            </a:pPr>
            <a:endParaRPr lang="en-US" dirty="0"/>
          </a:p>
        </p:txBody>
      </p:sp>
    </p:spTree>
    <p:extLst>
      <p:ext uri="{BB962C8B-B14F-4D97-AF65-F5344CB8AC3E}">
        <p14:creationId xmlns:p14="http://schemas.microsoft.com/office/powerpoint/2010/main" val="944444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70"/>
            <a:ext cx="8229600" cy="1016000"/>
          </a:xfrm>
        </p:spPr>
        <p:txBody>
          <a:bodyPr>
            <a:normAutofit/>
          </a:bodyPr>
          <a:lstStyle/>
          <a:p>
            <a:r>
              <a:rPr lang="en-US" dirty="0" smtClean="0"/>
              <a:t>Notice any common denominators?</a:t>
            </a:r>
            <a:endParaRPr lang="en-US" dirty="0"/>
          </a:p>
        </p:txBody>
      </p:sp>
      <p:sp>
        <p:nvSpPr>
          <p:cNvPr id="3" name="Content Placeholder 2"/>
          <p:cNvSpPr>
            <a:spLocks noGrp="1"/>
          </p:cNvSpPr>
          <p:nvPr>
            <p:ph sz="quarter" idx="10"/>
          </p:nvPr>
        </p:nvSpPr>
        <p:spPr>
          <a:xfrm>
            <a:off x="457200" y="1123969"/>
            <a:ext cx="8229600" cy="5507600"/>
          </a:xfrm>
        </p:spPr>
        <p:txBody>
          <a:bodyPr>
            <a:normAutofit/>
          </a:bodyPr>
          <a:lstStyle/>
          <a:p>
            <a:r>
              <a:rPr lang="en-US" dirty="0">
                <a:solidFill>
                  <a:srgbClr val="3366FF"/>
                </a:solidFill>
              </a:rPr>
              <a:t>Creativity</a:t>
            </a:r>
            <a:r>
              <a:rPr lang="en-US" dirty="0"/>
              <a:t> is </a:t>
            </a:r>
            <a:r>
              <a:rPr lang="en-US" b="1" dirty="0">
                <a:solidFill>
                  <a:srgbClr val="FF0000"/>
                </a:solidFill>
              </a:rPr>
              <a:t>never </a:t>
            </a:r>
            <a:r>
              <a:rPr lang="en-US" dirty="0"/>
              <a:t>in issue in any of the cases</a:t>
            </a:r>
            <a:endParaRPr lang="en-US" dirty="0" smtClean="0"/>
          </a:p>
          <a:p>
            <a:pPr marL="0" indent="0">
              <a:buNone/>
            </a:pPr>
            <a:endParaRPr lang="en-US" dirty="0" smtClean="0"/>
          </a:p>
          <a:p>
            <a:r>
              <a:rPr lang="en-US" dirty="0" smtClean="0"/>
              <a:t>Copyright Law is </a:t>
            </a:r>
            <a:r>
              <a:rPr lang="en-US" dirty="0" smtClean="0"/>
              <a:t>only </a:t>
            </a:r>
            <a:r>
              <a:rPr lang="en-US" u="sng" dirty="0" smtClean="0"/>
              <a:t>directly</a:t>
            </a:r>
            <a:r>
              <a:rPr lang="en-US" dirty="0" smtClean="0"/>
              <a:t> </a:t>
            </a:r>
            <a:r>
              <a:rPr lang="en-US" dirty="0" smtClean="0"/>
              <a:t>relevant in </a:t>
            </a:r>
            <a:r>
              <a:rPr lang="en-US" i="1" u="sng" dirty="0" err="1" smtClean="0"/>
              <a:t>Microstar</a:t>
            </a:r>
            <a:r>
              <a:rPr lang="en-US" i="1" dirty="0" smtClean="0"/>
              <a:t> </a:t>
            </a:r>
            <a:r>
              <a:rPr lang="en-US" dirty="0" smtClean="0"/>
              <a:t>(&amp; </a:t>
            </a:r>
            <a:r>
              <a:rPr lang="en-US" i="1" u="sng" dirty="0" err="1" smtClean="0"/>
              <a:t>Galoob</a:t>
            </a:r>
            <a:r>
              <a:rPr lang="en-US" i="1" dirty="0" smtClean="0"/>
              <a:t>  “</a:t>
            </a:r>
            <a:r>
              <a:rPr lang="en-US" dirty="0" smtClean="0"/>
              <a:t>Game Genie”)- </a:t>
            </a:r>
            <a:r>
              <a:rPr lang="en-US" dirty="0"/>
              <a:t>no contractual </a:t>
            </a:r>
            <a:r>
              <a:rPr lang="en-US" dirty="0" smtClean="0"/>
              <a:t>nexus, </a:t>
            </a:r>
            <a:r>
              <a:rPr lang="en-US" dirty="0"/>
              <a:t>so sole “</a:t>
            </a:r>
            <a:r>
              <a:rPr lang="en-US" dirty="0">
                <a:solidFill>
                  <a:srgbClr val="008000"/>
                </a:solidFill>
              </a:rPr>
              <a:t>copyright only</a:t>
            </a:r>
            <a:r>
              <a:rPr lang="en-US" dirty="0"/>
              <a:t>” </a:t>
            </a:r>
            <a:r>
              <a:rPr lang="en-US" dirty="0" smtClean="0"/>
              <a:t>case.</a:t>
            </a:r>
          </a:p>
          <a:p>
            <a:pPr marL="0" indent="0">
              <a:buNone/>
            </a:pPr>
            <a:endParaRPr lang="en-US" dirty="0" smtClean="0"/>
          </a:p>
          <a:p>
            <a:r>
              <a:rPr lang="en-US" dirty="0" smtClean="0"/>
              <a:t>“Fair Use” to create mods question avoided by:</a:t>
            </a:r>
          </a:p>
          <a:p>
            <a:pPr marL="457200" indent="-457200">
              <a:buAutoNum type="arabicPeriod"/>
            </a:pPr>
            <a:r>
              <a:rPr lang="en-US" sz="2000" dirty="0" smtClean="0"/>
              <a:t>Contract Law (Davidson, </a:t>
            </a:r>
            <a:r>
              <a:rPr lang="en-US" sz="2000" dirty="0" err="1" smtClean="0"/>
              <a:t>iRacing</a:t>
            </a:r>
            <a:r>
              <a:rPr lang="en-US" sz="2000" dirty="0" smtClean="0"/>
              <a:t> &amp; MDY all decided on EULA, </a:t>
            </a:r>
            <a:r>
              <a:rPr lang="en-US" sz="2000" dirty="0" err="1" smtClean="0"/>
              <a:t>ToS</a:t>
            </a:r>
            <a:r>
              <a:rPr lang="en-US" sz="2000" dirty="0" smtClean="0"/>
              <a:t> or </a:t>
            </a:r>
            <a:r>
              <a:rPr lang="en-US" sz="2000" dirty="0" err="1" smtClean="0"/>
              <a:t>ToU</a:t>
            </a:r>
            <a:r>
              <a:rPr lang="en-US" sz="2000" dirty="0" smtClean="0"/>
              <a:t> terms &amp; obligations).</a:t>
            </a:r>
          </a:p>
          <a:p>
            <a:pPr marL="457200" indent="-457200">
              <a:buAutoNum type="arabicPeriod"/>
            </a:pPr>
            <a:r>
              <a:rPr lang="en-US" sz="2000" dirty="0" smtClean="0"/>
              <a:t>Nothing creative in what Micro Star did – they did not create a mod – they usurped </a:t>
            </a:r>
            <a:r>
              <a:rPr lang="en-US" sz="2000" dirty="0"/>
              <a:t>mod creators without </a:t>
            </a:r>
            <a:r>
              <a:rPr lang="en-US" sz="2000" dirty="0" smtClean="0"/>
              <a:t>permission</a:t>
            </a:r>
          </a:p>
          <a:p>
            <a:pPr marL="0" indent="0">
              <a:buNone/>
            </a:pPr>
            <a:endParaRPr lang="en-US" sz="2000" dirty="0" smtClean="0"/>
          </a:p>
          <a:p>
            <a:r>
              <a:rPr lang="en-US" b="1" dirty="0" smtClean="0"/>
              <a:t>Conclusion: </a:t>
            </a:r>
            <a:r>
              <a:rPr lang="en-US" b="1" dirty="0"/>
              <a:t>No current precedent that game mods </a:t>
            </a:r>
            <a:r>
              <a:rPr lang="en-US" b="1" dirty="0">
                <a:solidFill>
                  <a:srgbClr val="FF0000"/>
                </a:solidFill>
              </a:rPr>
              <a:t>are not </a:t>
            </a:r>
            <a:r>
              <a:rPr lang="en-US" b="1" dirty="0">
                <a:solidFill>
                  <a:schemeClr val="tx1"/>
                </a:solidFill>
              </a:rPr>
              <a:t>“</a:t>
            </a:r>
            <a:r>
              <a:rPr lang="en-US" b="1" dirty="0">
                <a:solidFill>
                  <a:srgbClr val="404040"/>
                </a:solidFill>
              </a:rPr>
              <a:t>Fair Use”</a:t>
            </a:r>
            <a:r>
              <a:rPr lang="en-US" b="1" dirty="0"/>
              <a:t>.</a:t>
            </a:r>
          </a:p>
          <a:p>
            <a:endParaRPr lang="en-US" b="1" dirty="0" smtClean="0"/>
          </a:p>
        </p:txBody>
      </p:sp>
    </p:spTree>
    <p:extLst>
      <p:ext uri="{BB962C8B-B14F-4D97-AF65-F5344CB8AC3E}">
        <p14:creationId xmlns:p14="http://schemas.microsoft.com/office/powerpoint/2010/main" val="4257282863"/>
      </p:ext>
    </p:extLst>
  </p:cSld>
  <p:clrMapOvr>
    <a:masterClrMapping/>
  </p:clrMapOvr>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967</TotalTime>
  <Words>2692</Words>
  <Application>Microsoft Macintosh PowerPoint</Application>
  <PresentationFormat>On-screen Show (4:3)</PresentationFormat>
  <Paragraphs>255</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CDM_PPT_Template </vt:lpstr>
      <vt:lpstr>  Right to CREATe or Rights of Creation</vt:lpstr>
      <vt:lpstr>             Where Are We?</vt:lpstr>
      <vt:lpstr>            Follow-up on Talk 2</vt:lpstr>
      <vt:lpstr>   Today: Right to Mod/Right to CREATe</vt:lpstr>
      <vt:lpstr> Concepts to Reflect On (for the next hour...)  </vt:lpstr>
      <vt:lpstr>            Cases to overcome*… </vt:lpstr>
      <vt:lpstr>     Cases to overcome (con’d)</vt:lpstr>
      <vt:lpstr>   MDY (con’d): Contract not Copyright</vt:lpstr>
      <vt:lpstr>Notice any common denominators?</vt:lpstr>
      <vt:lpstr> Does not mean Mods are “Fair Use”.. </vt:lpstr>
      <vt:lpstr> Establishing the Right to Mod: Questions of perspective</vt:lpstr>
      <vt:lpstr>  “Right to CREATe” v. “Rights of Creation”</vt:lpstr>
      <vt:lpstr>    Personal Core of the Creative</vt:lpstr>
      <vt:lpstr>          My (personal) moment…</vt:lpstr>
      <vt:lpstr> “Intellectual Property” Paradoxes?</vt:lpstr>
      <vt:lpstr>  More reasons Copyright are not “Property” </vt:lpstr>
      <vt:lpstr> Did Copyright Grow Out of Free Speech?</vt:lpstr>
      <vt:lpstr>From King to Parliament</vt:lpstr>
      <vt:lpstr>From Regulator To Industry Self-Regulation</vt:lpstr>
      <vt:lpstr>     And…Finally to the Creator</vt:lpstr>
      <vt:lpstr>Can Copyright be understood as part of the democratization of thought? </vt:lpstr>
      <vt:lpstr>    SCC User Rights: Confirmation?</vt:lpstr>
      <vt:lpstr>     Are we evading the real question?</vt:lpstr>
      <vt:lpstr>  The Final Thread: Moral Rights?</vt:lpstr>
      <vt:lpstr>            So…Think About…..</vt:lpstr>
      <vt:lpstr>                  Next Class</vt:lpstr>
      <vt:lpstr>Our Academic Partners</vt:lpstr>
    </vt:vector>
  </TitlesOfParts>
  <Company>Festinger Bahniwal Law &amp; Strategy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Festinger</dc:creator>
  <cp:lastModifiedBy>Jon Festinger</cp:lastModifiedBy>
  <cp:revision>89</cp:revision>
  <dcterms:created xsi:type="dcterms:W3CDTF">2013-01-20T23:15:25Z</dcterms:created>
  <dcterms:modified xsi:type="dcterms:W3CDTF">2013-01-23T18:26:26Z</dcterms:modified>
</cp:coreProperties>
</file>