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4" r:id="rId3"/>
    <p:sldId id="287" r:id="rId4"/>
    <p:sldId id="274" r:id="rId5"/>
    <p:sldId id="285" r:id="rId6"/>
    <p:sldId id="275" r:id="rId7"/>
    <p:sldId id="281" r:id="rId8"/>
    <p:sldId id="282" r:id="rId9"/>
    <p:sldId id="278" r:id="rId10"/>
    <p:sldId id="279" r:id="rId11"/>
    <p:sldId id="276" r:id="rId12"/>
    <p:sldId id="286" r:id="rId13"/>
    <p:sldId id="258" r:id="rId14"/>
    <p:sldId id="260" r:id="rId15"/>
    <p:sldId id="261" r:id="rId16"/>
    <p:sldId id="263" r:id="rId17"/>
    <p:sldId id="265" r:id="rId18"/>
    <p:sldId id="267" r:id="rId19"/>
    <p:sldId id="268" r:id="rId20"/>
    <p:sldId id="289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706" y="2352435"/>
            <a:ext cx="8229600" cy="1016000"/>
          </a:xfrm>
        </p:spPr>
        <p:txBody>
          <a:bodyPr lIns="76200" tIns="76200" rIns="76200" bIns="76200"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06" y="3373189"/>
            <a:ext cx="8229600" cy="1197050"/>
          </a:xfrm>
        </p:spPr>
        <p:txBody>
          <a:bodyPr lIns="76200" tIns="76200" rIns="76200" bIns="0">
            <a:normAutofit/>
          </a:bodyPr>
          <a:lstStyle>
            <a:lvl1pPr marL="0" indent="0" algn="l">
              <a:buNone/>
              <a:defRPr sz="2400">
                <a:solidFill>
                  <a:srgbClr val="5E6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1701"/>
            <a:ext cx="4038600" cy="4318000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400"/>
            </a:lvl1pPr>
            <a:lvl2pPr marL="914400" indent="-457200">
              <a:buFont typeface="Arial"/>
              <a:buChar char="•"/>
              <a:defRPr sz="2400"/>
            </a:lvl2pPr>
            <a:lvl3pPr marL="1371600" indent="-457200">
              <a:buFont typeface="Arial"/>
              <a:buChar char="•"/>
              <a:defRPr sz="2400"/>
            </a:lvl3pPr>
            <a:lvl4pPr marL="1828800" indent="-457200">
              <a:buFont typeface="Arial"/>
              <a:buChar char="•"/>
              <a:defRPr sz="2400"/>
            </a:lvl4pPr>
            <a:lvl5pPr marL="2286000" indent="-4572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701"/>
            <a:ext cx="4038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3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43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6200" tIns="76200" rIns="76200" bIns="7620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543"/>
            <a:ext cx="8229600" cy="4318000"/>
          </a:xfrm>
          <a:prstGeom prst="rect">
            <a:avLst/>
          </a:prstGeom>
        </p:spPr>
        <p:txBody>
          <a:bodyPr vert="horz" lIns="76200" tIns="76200" rIns="76200" bIns="7620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58034" y="5973244"/>
            <a:ext cx="4346075" cy="962351"/>
          </a:xfrm>
          <a:custGeom>
            <a:avLst/>
            <a:gdLst>
              <a:gd name="connsiteX0" fmla="*/ 0 w 4047989"/>
              <a:gd name="connsiteY0" fmla="*/ 0 h 843298"/>
              <a:gd name="connsiteX1" fmla="*/ 4047989 w 4047989"/>
              <a:gd name="connsiteY1" fmla="*/ 0 h 843298"/>
              <a:gd name="connsiteX2" fmla="*/ 4047989 w 4047989"/>
              <a:gd name="connsiteY2" fmla="*/ 843298 h 843298"/>
              <a:gd name="connsiteX3" fmla="*/ 0 w 4047989"/>
              <a:gd name="connsiteY3" fmla="*/ 843298 h 843298"/>
              <a:gd name="connsiteX4" fmla="*/ 0 w 4047989"/>
              <a:gd name="connsiteY4" fmla="*/ 0 h 843298"/>
              <a:gd name="connsiteX0" fmla="*/ 0 w 4980620"/>
              <a:gd name="connsiteY0" fmla="*/ 892904 h 892904"/>
              <a:gd name="connsiteX1" fmla="*/ 4980620 w 4980620"/>
              <a:gd name="connsiteY1" fmla="*/ 0 h 892904"/>
              <a:gd name="connsiteX2" fmla="*/ 4980620 w 4980620"/>
              <a:gd name="connsiteY2" fmla="*/ 843298 h 892904"/>
              <a:gd name="connsiteX3" fmla="*/ 932631 w 4980620"/>
              <a:gd name="connsiteY3" fmla="*/ 843298 h 892904"/>
              <a:gd name="connsiteX4" fmla="*/ 0 w 4980620"/>
              <a:gd name="connsiteY4" fmla="*/ 892904 h 892904"/>
              <a:gd name="connsiteX0" fmla="*/ 89294 w 5069914"/>
              <a:gd name="connsiteY0" fmla="*/ 892904 h 2648949"/>
              <a:gd name="connsiteX1" fmla="*/ 5069914 w 5069914"/>
              <a:gd name="connsiteY1" fmla="*/ 0 h 2648949"/>
              <a:gd name="connsiteX2" fmla="*/ 5069914 w 5069914"/>
              <a:gd name="connsiteY2" fmla="*/ 843298 h 2648949"/>
              <a:gd name="connsiteX3" fmla="*/ 0 w 5069914"/>
              <a:gd name="connsiteY3" fmla="*/ 2648949 h 2648949"/>
              <a:gd name="connsiteX4" fmla="*/ 89294 w 5069914"/>
              <a:gd name="connsiteY4" fmla="*/ 892904 h 2648949"/>
              <a:gd name="connsiteX0" fmla="*/ 0 w 5079836"/>
              <a:gd name="connsiteY0" fmla="*/ 982194 h 2648949"/>
              <a:gd name="connsiteX1" fmla="*/ 5079836 w 5079836"/>
              <a:gd name="connsiteY1" fmla="*/ 0 h 2648949"/>
              <a:gd name="connsiteX2" fmla="*/ 5079836 w 5079836"/>
              <a:gd name="connsiteY2" fmla="*/ 843298 h 2648949"/>
              <a:gd name="connsiteX3" fmla="*/ 9922 w 5079836"/>
              <a:gd name="connsiteY3" fmla="*/ 2648949 h 2648949"/>
              <a:gd name="connsiteX4" fmla="*/ 0 w 5079836"/>
              <a:gd name="connsiteY4" fmla="*/ 982194 h 2648949"/>
              <a:gd name="connsiteX0" fmla="*/ 0 w 5079836"/>
              <a:gd name="connsiteY0" fmla="*/ 138896 h 1805651"/>
              <a:gd name="connsiteX1" fmla="*/ 4891325 w 5079836"/>
              <a:gd name="connsiteY1" fmla="*/ 843299 h 1805651"/>
              <a:gd name="connsiteX2" fmla="*/ 5079836 w 5079836"/>
              <a:gd name="connsiteY2" fmla="*/ 0 h 1805651"/>
              <a:gd name="connsiteX3" fmla="*/ 9922 w 5079836"/>
              <a:gd name="connsiteY3" fmla="*/ 1805651 h 1805651"/>
              <a:gd name="connsiteX4" fmla="*/ 0 w 5079836"/>
              <a:gd name="connsiteY4" fmla="*/ 138896 h 1805651"/>
              <a:gd name="connsiteX0" fmla="*/ 0 w 4970699"/>
              <a:gd name="connsiteY0" fmla="*/ 0 h 1666755"/>
              <a:gd name="connsiteX1" fmla="*/ 4891325 w 4970699"/>
              <a:gd name="connsiteY1" fmla="*/ 704403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70699"/>
              <a:gd name="connsiteY0" fmla="*/ 0 h 1666755"/>
              <a:gd name="connsiteX1" fmla="*/ 4871481 w 4970699"/>
              <a:gd name="connsiteY1" fmla="*/ 476216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90542"/>
              <a:gd name="connsiteY0" fmla="*/ 396846 h 1190539"/>
              <a:gd name="connsiteX1" fmla="*/ 4891324 w 4990542"/>
              <a:gd name="connsiteY1" fmla="*/ 0 h 1190539"/>
              <a:gd name="connsiteX2" fmla="*/ 4990542 w 4990542"/>
              <a:gd name="connsiteY2" fmla="*/ 694480 h 1190539"/>
              <a:gd name="connsiteX3" fmla="*/ 29765 w 4990542"/>
              <a:gd name="connsiteY3" fmla="*/ 1190539 h 1190539"/>
              <a:gd name="connsiteX4" fmla="*/ 0 w 4990542"/>
              <a:gd name="connsiteY4" fmla="*/ 396846 h 1190539"/>
              <a:gd name="connsiteX0" fmla="*/ 0 w 5238582"/>
              <a:gd name="connsiteY0" fmla="*/ 396846 h 1190539"/>
              <a:gd name="connsiteX1" fmla="*/ 4891324 w 5238582"/>
              <a:gd name="connsiteY1" fmla="*/ 0 h 1190539"/>
              <a:gd name="connsiteX2" fmla="*/ 5238582 w 5238582"/>
              <a:gd name="connsiteY2" fmla="*/ 863140 h 1190539"/>
              <a:gd name="connsiteX3" fmla="*/ 29765 w 5238582"/>
              <a:gd name="connsiteY3" fmla="*/ 1190539 h 1190539"/>
              <a:gd name="connsiteX4" fmla="*/ 0 w 5238582"/>
              <a:gd name="connsiteY4" fmla="*/ 396846 h 1190539"/>
              <a:gd name="connsiteX0" fmla="*/ 0 w 5238582"/>
              <a:gd name="connsiteY0" fmla="*/ 248029 h 1041722"/>
              <a:gd name="connsiteX1" fmla="*/ 5139364 w 5238582"/>
              <a:gd name="connsiteY1" fmla="*/ 0 h 1041722"/>
              <a:gd name="connsiteX2" fmla="*/ 5238582 w 5238582"/>
              <a:gd name="connsiteY2" fmla="*/ 714323 h 1041722"/>
              <a:gd name="connsiteX3" fmla="*/ 29765 w 5238582"/>
              <a:gd name="connsiteY3" fmla="*/ 1041722 h 1041722"/>
              <a:gd name="connsiteX4" fmla="*/ 0 w 5238582"/>
              <a:gd name="connsiteY4" fmla="*/ 248029 h 1041722"/>
              <a:gd name="connsiteX0" fmla="*/ 0 w 5228660"/>
              <a:gd name="connsiteY0" fmla="*/ 248029 h 1041722"/>
              <a:gd name="connsiteX1" fmla="*/ 5129442 w 5228660"/>
              <a:gd name="connsiteY1" fmla="*/ 0 h 1041722"/>
              <a:gd name="connsiteX2" fmla="*/ 5228660 w 5228660"/>
              <a:gd name="connsiteY2" fmla="*/ 714323 h 1041722"/>
              <a:gd name="connsiteX3" fmla="*/ 19843 w 5228660"/>
              <a:gd name="connsiteY3" fmla="*/ 1041722 h 1041722"/>
              <a:gd name="connsiteX4" fmla="*/ 0 w 5228660"/>
              <a:gd name="connsiteY4" fmla="*/ 248029 h 1041722"/>
              <a:gd name="connsiteX0" fmla="*/ 954 w 5229614"/>
              <a:gd name="connsiteY0" fmla="*/ 248029 h 1160776"/>
              <a:gd name="connsiteX1" fmla="*/ 5130396 w 5229614"/>
              <a:gd name="connsiteY1" fmla="*/ 0 h 1160776"/>
              <a:gd name="connsiteX2" fmla="*/ 5229614 w 5229614"/>
              <a:gd name="connsiteY2" fmla="*/ 714323 h 1160776"/>
              <a:gd name="connsiteX3" fmla="*/ 954 w 5229614"/>
              <a:gd name="connsiteY3" fmla="*/ 1160776 h 1160776"/>
              <a:gd name="connsiteX4" fmla="*/ 954 w 5229614"/>
              <a:gd name="connsiteY4" fmla="*/ 248029 h 1160776"/>
              <a:gd name="connsiteX0" fmla="*/ 954 w 5239536"/>
              <a:gd name="connsiteY0" fmla="*/ 248029 h 1160776"/>
              <a:gd name="connsiteX1" fmla="*/ 5130396 w 5239536"/>
              <a:gd name="connsiteY1" fmla="*/ 0 h 1160776"/>
              <a:gd name="connsiteX2" fmla="*/ 5239536 w 5239536"/>
              <a:gd name="connsiteY2" fmla="*/ 1041721 h 1160776"/>
              <a:gd name="connsiteX3" fmla="*/ 954 w 5239536"/>
              <a:gd name="connsiteY3" fmla="*/ 1160776 h 1160776"/>
              <a:gd name="connsiteX4" fmla="*/ 954 w 5239536"/>
              <a:gd name="connsiteY4" fmla="*/ 248029 h 1160776"/>
              <a:gd name="connsiteX0" fmla="*/ 954 w 5368517"/>
              <a:gd name="connsiteY0" fmla="*/ 248029 h 1190538"/>
              <a:gd name="connsiteX1" fmla="*/ 5130396 w 5368517"/>
              <a:gd name="connsiteY1" fmla="*/ 0 h 1190538"/>
              <a:gd name="connsiteX2" fmla="*/ 5368517 w 5368517"/>
              <a:gd name="connsiteY2" fmla="*/ 1190538 h 1190538"/>
              <a:gd name="connsiteX3" fmla="*/ 954 w 5368517"/>
              <a:gd name="connsiteY3" fmla="*/ 1160776 h 1190538"/>
              <a:gd name="connsiteX4" fmla="*/ 954 w 5368517"/>
              <a:gd name="connsiteY4" fmla="*/ 248029 h 1190538"/>
              <a:gd name="connsiteX0" fmla="*/ 954 w 5368517"/>
              <a:gd name="connsiteY0" fmla="*/ 257950 h 1200459"/>
              <a:gd name="connsiteX1" fmla="*/ 5170083 w 5368517"/>
              <a:gd name="connsiteY1" fmla="*/ 0 h 1200459"/>
              <a:gd name="connsiteX2" fmla="*/ 5368517 w 5368517"/>
              <a:gd name="connsiteY2" fmla="*/ 1200459 h 1200459"/>
              <a:gd name="connsiteX3" fmla="*/ 954 w 5368517"/>
              <a:gd name="connsiteY3" fmla="*/ 1170697 h 1200459"/>
              <a:gd name="connsiteX4" fmla="*/ 954 w 5368517"/>
              <a:gd name="connsiteY4" fmla="*/ 257950 h 1200459"/>
              <a:gd name="connsiteX0" fmla="*/ 0 w 5387407"/>
              <a:gd name="connsiteY0" fmla="*/ 198423 h 1200459"/>
              <a:gd name="connsiteX1" fmla="*/ 5188973 w 5387407"/>
              <a:gd name="connsiteY1" fmla="*/ 0 h 1200459"/>
              <a:gd name="connsiteX2" fmla="*/ 5387407 w 5387407"/>
              <a:gd name="connsiteY2" fmla="*/ 1200459 h 1200459"/>
              <a:gd name="connsiteX3" fmla="*/ 19844 w 5387407"/>
              <a:gd name="connsiteY3" fmla="*/ 1170697 h 1200459"/>
              <a:gd name="connsiteX4" fmla="*/ 0 w 5387407"/>
              <a:gd name="connsiteY4" fmla="*/ 198423 h 1200459"/>
              <a:gd name="connsiteX0" fmla="*/ 1002091 w 5367572"/>
              <a:gd name="connsiteY0" fmla="*/ 148818 h 1200459"/>
              <a:gd name="connsiteX1" fmla="*/ 5169138 w 5367572"/>
              <a:gd name="connsiteY1" fmla="*/ 0 h 1200459"/>
              <a:gd name="connsiteX2" fmla="*/ 5367572 w 5367572"/>
              <a:gd name="connsiteY2" fmla="*/ 1200459 h 1200459"/>
              <a:gd name="connsiteX3" fmla="*/ 9 w 5367572"/>
              <a:gd name="connsiteY3" fmla="*/ 1170697 h 1200459"/>
              <a:gd name="connsiteX4" fmla="*/ 1002091 w 5367572"/>
              <a:gd name="connsiteY4" fmla="*/ 148818 h 1200459"/>
              <a:gd name="connsiteX0" fmla="*/ 954 w 4366435"/>
              <a:gd name="connsiteY0" fmla="*/ 148818 h 1200459"/>
              <a:gd name="connsiteX1" fmla="*/ 4168001 w 4366435"/>
              <a:gd name="connsiteY1" fmla="*/ 0 h 1200459"/>
              <a:gd name="connsiteX2" fmla="*/ 4366435 w 4366435"/>
              <a:gd name="connsiteY2" fmla="*/ 1200459 h 1200459"/>
              <a:gd name="connsiteX3" fmla="*/ 955 w 4366435"/>
              <a:gd name="connsiteY3" fmla="*/ 853220 h 1200459"/>
              <a:gd name="connsiteX4" fmla="*/ 954 w 4366435"/>
              <a:gd name="connsiteY4" fmla="*/ 148818 h 1200459"/>
              <a:gd name="connsiteX0" fmla="*/ 954 w 4336670"/>
              <a:gd name="connsiteY0" fmla="*/ 148818 h 962351"/>
              <a:gd name="connsiteX1" fmla="*/ 4168001 w 4336670"/>
              <a:gd name="connsiteY1" fmla="*/ 0 h 962351"/>
              <a:gd name="connsiteX2" fmla="*/ 4336670 w 4336670"/>
              <a:gd name="connsiteY2" fmla="*/ 962351 h 962351"/>
              <a:gd name="connsiteX3" fmla="*/ 955 w 4336670"/>
              <a:gd name="connsiteY3" fmla="*/ 853220 h 962351"/>
              <a:gd name="connsiteX4" fmla="*/ 954 w 4336670"/>
              <a:gd name="connsiteY4" fmla="*/ 148818 h 962351"/>
              <a:gd name="connsiteX0" fmla="*/ 10359 w 4346075"/>
              <a:gd name="connsiteY0" fmla="*/ 148818 h 962351"/>
              <a:gd name="connsiteX1" fmla="*/ 4177406 w 4346075"/>
              <a:gd name="connsiteY1" fmla="*/ 0 h 962351"/>
              <a:gd name="connsiteX2" fmla="*/ 4346075 w 4346075"/>
              <a:gd name="connsiteY2" fmla="*/ 962351 h 962351"/>
              <a:gd name="connsiteX3" fmla="*/ 439 w 4346075"/>
              <a:gd name="connsiteY3" fmla="*/ 942511 h 962351"/>
              <a:gd name="connsiteX4" fmla="*/ 10359 w 4346075"/>
              <a:gd name="connsiteY4" fmla="*/ 148818 h 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075" h="962351">
                <a:moveTo>
                  <a:pt x="10359" y="148818"/>
                </a:moveTo>
                <a:lnTo>
                  <a:pt x="4177406" y="0"/>
                </a:lnTo>
                <a:lnTo>
                  <a:pt x="4346075" y="962351"/>
                </a:lnTo>
                <a:lnTo>
                  <a:pt x="439" y="942511"/>
                </a:lnTo>
                <a:cubicBezTo>
                  <a:pt x="-2868" y="386926"/>
                  <a:pt x="13666" y="704403"/>
                  <a:pt x="10359" y="148818"/>
                </a:cubicBezTo>
                <a:close/>
              </a:path>
            </a:pathLst>
          </a:custGeom>
          <a:solidFill>
            <a:srgbClr val="359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220" y="6347963"/>
            <a:ext cx="3321425" cy="268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400" y="6297942"/>
            <a:ext cx="2946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none">
          <a:solidFill>
            <a:srgbClr val="5E6062"/>
          </a:solidFill>
          <a:latin typeface="Klavik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on_festinger@thecdm.ca" TargetMode="Externa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inionator.blogs.nytimes.com/2012/11/17/how-to-live-without-irony/" TargetMode="Externa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r>
              <a:rPr lang="en-US" b="1" dirty="0" smtClean="0"/>
              <a:t>Adventures in Improvisation: </a:t>
            </a:r>
            <a:br>
              <a:rPr lang="en-US" b="1" dirty="0" smtClean="0"/>
            </a:br>
            <a:r>
              <a:rPr lang="en-US" b="1" dirty="0" smtClean="0"/>
              <a:t>  Law 450 – The Accidental MOOC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4400" b="1" dirty="0" smtClean="0"/>
              <a:t>Open Courses. Open Pedagogies</a:t>
            </a:r>
          </a:p>
          <a:p>
            <a:pPr marL="0" indent="0">
              <a:buNone/>
            </a:pPr>
            <a:r>
              <a:rPr lang="en-US" sz="4400" b="1" dirty="0" smtClean="0"/>
              <a:t>2013 CTLT Institute</a:t>
            </a:r>
          </a:p>
          <a:p>
            <a:pPr marL="0" indent="0">
              <a:buNone/>
            </a:pPr>
            <a:r>
              <a:rPr lang="en-US" sz="4400" b="1" dirty="0" smtClean="0"/>
              <a:t>May 27,2013</a:t>
            </a:r>
            <a:endParaRPr lang="en-US" sz="4400" b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3400" dirty="0" smtClean="0"/>
              <a:t>Jon </a:t>
            </a:r>
            <a:r>
              <a:rPr lang="en-US" sz="3400" dirty="0"/>
              <a:t>Festinger Q.C.</a:t>
            </a:r>
          </a:p>
          <a:p>
            <a:pPr marL="0" indent="0">
              <a:buNone/>
            </a:pPr>
            <a:r>
              <a:rPr lang="en-US" sz="3400" dirty="0"/>
              <a:t>Centre for Digital Media</a:t>
            </a:r>
          </a:p>
          <a:p>
            <a:pPr marL="0" indent="0">
              <a:buNone/>
            </a:pPr>
            <a:r>
              <a:rPr lang="en-US" sz="3400" dirty="0"/>
              <a:t>Festinger Law &amp; Strategy LLP</a:t>
            </a:r>
          </a:p>
          <a:p>
            <a:pPr marL="0" indent="0">
              <a:buNone/>
            </a:pPr>
            <a:r>
              <a:rPr lang="en-US" sz="3400" dirty="0"/>
              <a:t>@</a:t>
            </a:r>
            <a:r>
              <a:rPr lang="en-US" sz="3400" dirty="0" err="1"/>
              <a:t>gamebizlaw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http://</a:t>
            </a:r>
            <a:r>
              <a:rPr lang="en-US" sz="3400" dirty="0" err="1"/>
              <a:t>blogs.ubc.ca</a:t>
            </a:r>
            <a:r>
              <a:rPr lang="en-US" sz="3400" dirty="0"/>
              <a:t>/</a:t>
            </a:r>
            <a:r>
              <a:rPr lang="en-US" sz="3400" dirty="0" err="1"/>
              <a:t>videogamelaw</a:t>
            </a:r>
            <a:r>
              <a:rPr lang="en-US" sz="3400" dirty="0"/>
              <a:t>/</a:t>
            </a:r>
          </a:p>
          <a:p>
            <a:pPr marL="0" indent="0">
              <a:buNone/>
            </a:pPr>
            <a:r>
              <a:rPr lang="en-US" sz="3400" dirty="0">
                <a:hlinkClick r:id="rId2"/>
              </a:rPr>
              <a:t>jon_festinger@thecdm.ca</a:t>
            </a:r>
            <a:endParaRPr lang="en-US" sz="34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039" y="2740839"/>
            <a:ext cx="175276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09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593"/>
            <a:ext cx="9144000" cy="101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Resources Index 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3600" dirty="0" smtClean="0"/>
              <a:t>(including cases materials for </a:t>
            </a:r>
            <a:r>
              <a:rPr lang="en-US" sz="3600" dirty="0" err="1" smtClean="0"/>
              <a:t>reg’d</a:t>
            </a:r>
            <a:r>
              <a:rPr lang="en-US" sz="3600" dirty="0" smtClean="0"/>
              <a:t> students)</a:t>
            </a:r>
            <a:endParaRPr lang="en-US" sz="3600" dirty="0"/>
          </a:p>
        </p:txBody>
      </p:sp>
      <p:pic>
        <p:nvPicPr>
          <p:cNvPr id="4" name="Content Placeholder 3" descr="Screen Shot 2013-05-27 at 10.57.05 AM (2)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60" r="21014"/>
          <a:stretch/>
        </p:blipFill>
        <p:spPr>
          <a:xfrm>
            <a:off x="2381156" y="1408134"/>
            <a:ext cx="4415962" cy="4318000"/>
          </a:xfrm>
        </p:spPr>
      </p:pic>
    </p:spTree>
    <p:extLst>
      <p:ext uri="{BB962C8B-B14F-4D97-AF65-F5344CB8AC3E}">
        <p14:creationId xmlns:p14="http://schemas.microsoft.com/office/powerpoint/2010/main" val="176173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Sample Resources Page</a:t>
            </a:r>
            <a:endParaRPr lang="en-US" dirty="0"/>
          </a:p>
        </p:txBody>
      </p:sp>
      <p:pic>
        <p:nvPicPr>
          <p:cNvPr id="4" name="Content Placeholder 3" descr="Screen Shot 2013-05-27 at 10.57.27 AM (2)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48" r="21577" b="3614"/>
          <a:stretch/>
        </p:blipFill>
        <p:spPr>
          <a:xfrm>
            <a:off x="2395587" y="1408134"/>
            <a:ext cx="4358238" cy="4161962"/>
          </a:xfrm>
        </p:spPr>
      </p:pic>
    </p:spTree>
    <p:extLst>
      <p:ext uri="{BB962C8B-B14F-4D97-AF65-F5344CB8AC3E}">
        <p14:creationId xmlns:p14="http://schemas.microsoft.com/office/powerpoint/2010/main" val="70298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/>
          <a:lstStyle/>
          <a:p>
            <a:r>
              <a:rPr lang="en-US" dirty="0" smtClean="0"/>
              <a:t>        With Apologies to </a:t>
            </a:r>
            <a:r>
              <a:rPr lang="en-US" dirty="0" smtClean="0">
                <a:solidFill>
                  <a:srgbClr val="000000"/>
                </a:solidFill>
                <a:latin typeface="Gill Sans Ultra Bold"/>
                <a:cs typeface="Gill Sans Ultra Bold"/>
              </a:rPr>
              <a:t>Inc.</a:t>
            </a:r>
            <a:endParaRPr lang="en-US" dirty="0">
              <a:solidFill>
                <a:srgbClr val="00000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16001"/>
            <a:ext cx="8229600" cy="50735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00000"/>
                </a:solidFill>
              </a:rPr>
              <a:t>   “7 Surprising Secrets of Extreme Open Course-ability”</a:t>
            </a:r>
            <a:endParaRPr lang="en-US" sz="4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* “How </a:t>
            </a:r>
            <a:r>
              <a:rPr lang="en-US" sz="1800" dirty="0">
                <a:solidFill>
                  <a:srgbClr val="000000"/>
                </a:solidFill>
              </a:rPr>
              <a:t>to Live Without </a:t>
            </a:r>
            <a:r>
              <a:rPr lang="en-US" sz="1800" dirty="0" smtClean="0">
                <a:solidFill>
                  <a:srgbClr val="000000"/>
                </a:solidFill>
              </a:rPr>
              <a:t>Irony” </a:t>
            </a:r>
            <a:r>
              <a:rPr lang="en-US" sz="1800" dirty="0">
                <a:solidFill>
                  <a:srgbClr val="000000"/>
                </a:solidFill>
              </a:rPr>
              <a:t>-</a:t>
            </a:r>
            <a:r>
              <a:rPr lang="en-US" sz="1800" dirty="0" smtClean="0">
                <a:solidFill>
                  <a:srgbClr val="000000"/>
                </a:solidFill>
              </a:rPr>
              <a:t> Christy </a:t>
            </a:r>
            <a:r>
              <a:rPr lang="en-US" sz="1800" dirty="0" err="1" smtClean="0">
                <a:solidFill>
                  <a:srgbClr val="000000"/>
                </a:solidFill>
              </a:rPr>
              <a:t>Wampole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New York Times (</a:t>
            </a:r>
            <a:r>
              <a:rPr lang="en-US" sz="1800" dirty="0">
                <a:solidFill>
                  <a:srgbClr val="000000"/>
                </a:solidFill>
              </a:rPr>
              <a:t>N</a:t>
            </a:r>
            <a:r>
              <a:rPr lang="en-US" sz="1800" dirty="0" smtClean="0">
                <a:solidFill>
                  <a:srgbClr val="000000"/>
                </a:solidFill>
              </a:rPr>
              <a:t>ov. 17, 2012)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hlinkClick r:id="rId2"/>
              </a:rPr>
              <a:t>http://opinionator.blogs.nytimes.com/2012/11/17/how-to-live-without-irony</a:t>
            </a:r>
            <a:r>
              <a:rPr lang="en-US" sz="1400" dirty="0" smtClean="0">
                <a:solidFill>
                  <a:srgbClr val="000000"/>
                </a:solidFill>
                <a:hlinkClick r:id="rId2"/>
              </a:rPr>
              <a:t>/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800px-1_main_channe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" r="-155" b="11634"/>
          <a:stretch/>
        </p:blipFill>
        <p:spPr>
          <a:xfrm>
            <a:off x="1674026" y="2185682"/>
            <a:ext cx="5613756" cy="276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32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00"/>
                </a:solidFill>
              </a:rPr>
              <a:t>1. Don’t be Afraid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Oh really?                                </a:t>
            </a:r>
          </a:p>
          <a:p>
            <a:pPr marL="0" indent="0">
              <a:buNone/>
            </a:pPr>
            <a:r>
              <a:rPr lang="en-US" dirty="0" smtClean="0"/>
              <a:t>I cheated.</a:t>
            </a:r>
            <a:endParaRPr lang="en-US" dirty="0"/>
          </a:p>
        </p:txBody>
      </p:sp>
      <p:pic>
        <p:nvPicPr>
          <p:cNvPr id="4" name="Content Placeholder 3" descr="165px-Vancouver_Televisio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93" r="-1536"/>
          <a:stretch/>
        </p:blipFill>
        <p:spPr>
          <a:xfrm>
            <a:off x="113817" y="2943781"/>
            <a:ext cx="3821835" cy="2782331"/>
          </a:xfrm>
          <a:prstGeom prst="rect">
            <a:avLst/>
          </a:prstGeom>
        </p:spPr>
      </p:pic>
      <p:pic>
        <p:nvPicPr>
          <p:cNvPr id="5" name="Content Placeholder 5" descr="vickishow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2213" y="3203527"/>
            <a:ext cx="4704587" cy="168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3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0000"/>
                </a:solidFill>
              </a:rPr>
              <a:t>2. OMG – This Better be Good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25563"/>
            <a:ext cx="8229600" cy="48485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Raises your teaching game.</a:t>
            </a:r>
          </a:p>
          <a:p>
            <a:pPr marL="0" indent="0">
              <a:buNone/>
            </a:pPr>
            <a:r>
              <a:rPr lang="en-US" dirty="0" smtClean="0"/>
              <a:t>You know the answer – prep: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Best papers ever…</a:t>
            </a:r>
            <a:r>
              <a:rPr lang="en-US" b="1" dirty="0" smtClean="0">
                <a:solidFill>
                  <a:schemeClr val="tx1"/>
                </a:solidFill>
              </a:rPr>
              <a:t>BUT what does that really say?</a:t>
            </a:r>
            <a:endParaRPr lang="en-US" dirty="0"/>
          </a:p>
        </p:txBody>
      </p:sp>
      <p:pic>
        <p:nvPicPr>
          <p:cNvPr id="4" name="Content Placeholder 3" descr="IMG_00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8" t="-1"/>
          <a:stretch/>
        </p:blipFill>
        <p:spPr>
          <a:xfrm>
            <a:off x="1659595" y="1942035"/>
            <a:ext cx="5801362" cy="34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88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644"/>
            <a:ext cx="8229600" cy="1016000"/>
          </a:xfrm>
        </p:spPr>
        <p:txBody>
          <a:bodyPr/>
          <a:lstStyle/>
          <a:p>
            <a:r>
              <a:rPr lang="en-US" dirty="0" smtClean="0"/>
              <a:t>                </a:t>
            </a:r>
            <a:r>
              <a:rPr lang="en-US" b="1" dirty="0" smtClean="0">
                <a:solidFill>
                  <a:srgbClr val="000000"/>
                </a:solidFill>
              </a:rPr>
              <a:t>3. Find a Yogi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novak-rogic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"/>
          <a:stretch/>
        </p:blipFill>
        <p:spPr>
          <a:xfrm>
            <a:off x="2069532" y="1127644"/>
            <a:ext cx="1427525" cy="1376914"/>
          </a:xfrm>
        </p:spPr>
      </p:pic>
      <p:sp>
        <p:nvSpPr>
          <p:cNvPr id="5" name="Rectangle 4"/>
          <p:cNvSpPr/>
          <p:nvPr/>
        </p:nvSpPr>
        <p:spPr>
          <a:xfrm>
            <a:off x="3713525" y="13042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Novak </a:t>
            </a:r>
            <a:r>
              <a:rPr lang="en-US" dirty="0" err="1"/>
              <a:t>Rogic</a:t>
            </a:r>
            <a:endParaRPr lang="en-US" dirty="0"/>
          </a:p>
          <a:p>
            <a:r>
              <a:rPr lang="en-US" dirty="0"/>
              <a:t>Vancouver, British Columbia, Canada (Vancouver, Canada Area) Higher Education</a:t>
            </a:r>
          </a:p>
        </p:txBody>
      </p:sp>
      <p:pic>
        <p:nvPicPr>
          <p:cNvPr id="6" name="Content Placeholder 3" descr="Screen Shot 2013-05-27 at 12.24.04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9532" y="2828836"/>
            <a:ext cx="4949918" cy="30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93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49"/>
            <a:ext cx="8229600" cy="1016000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en-US" b="1" dirty="0" smtClean="0">
                <a:solidFill>
                  <a:schemeClr val="tx1"/>
                </a:solidFill>
              </a:rPr>
              <a:t>  4. The Path is Not the Path…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00752"/>
            <a:ext cx="8229600" cy="46032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Original notion: iTunes U</a:t>
            </a:r>
          </a:p>
          <a:p>
            <a:pPr marL="0" indent="0">
              <a:buNone/>
            </a:pPr>
            <a:r>
              <a:rPr lang="en-US" dirty="0" smtClean="0"/>
              <a:t>Novak’s question: </a:t>
            </a:r>
            <a:r>
              <a:rPr lang="en-US" dirty="0" smtClean="0">
                <a:solidFill>
                  <a:srgbClr val="000000"/>
                </a:solidFill>
              </a:rPr>
              <a:t>“A website?”</a:t>
            </a:r>
          </a:p>
          <a:p>
            <a:pPr marL="0" indent="0">
              <a:buNone/>
            </a:pPr>
            <a:r>
              <a:rPr lang="en-US" dirty="0" smtClean="0"/>
              <a:t>Surprises: </a:t>
            </a:r>
            <a:r>
              <a:rPr lang="en-US" dirty="0"/>
              <a:t>A</a:t>
            </a:r>
            <a:r>
              <a:rPr lang="en-US" dirty="0" smtClean="0"/>
              <a:t>mazing blog entries; Postings about guests arising as natural norms; Student to student dialogue </a:t>
            </a:r>
            <a:r>
              <a:rPr lang="en-US" u="sng" dirty="0" smtClean="0">
                <a:solidFill>
                  <a:srgbClr val="000000"/>
                </a:solidFill>
              </a:rPr>
              <a:t>on course subject matter</a:t>
            </a:r>
          </a:p>
          <a:p>
            <a:pPr marL="0" indent="0">
              <a:buNone/>
            </a:pPr>
            <a:r>
              <a:rPr lang="en-US" dirty="0" smtClean="0"/>
              <a:t>Novak’s current question: </a:t>
            </a:r>
            <a:r>
              <a:rPr lang="en-US" dirty="0" smtClean="0">
                <a:solidFill>
                  <a:srgbClr val="000000"/>
                </a:solidFill>
              </a:rPr>
              <a:t>“A Wiki?”</a:t>
            </a:r>
          </a:p>
          <a:p>
            <a:pPr marL="0" indent="0">
              <a:buNone/>
            </a:pPr>
            <a:r>
              <a:rPr lang="en-US" dirty="0"/>
              <a:t>My </a:t>
            </a:r>
            <a:r>
              <a:rPr lang="en-US" dirty="0" smtClean="0"/>
              <a:t>questions: </a:t>
            </a:r>
          </a:p>
          <a:p>
            <a:pPr marL="457200" indent="-457200">
              <a:buAutoNum type="arabicPeriod"/>
            </a:pPr>
            <a:r>
              <a:rPr lang="en-US" dirty="0" smtClean="0"/>
              <a:t>Live Twitter like feed (in class); </a:t>
            </a:r>
          </a:p>
          <a:p>
            <a:pPr marL="457200" indent="-457200">
              <a:buAutoNum type="arabicPeriod"/>
            </a:pPr>
            <a:r>
              <a:rPr lang="en-US" dirty="0" smtClean="0"/>
              <a:t>Student interaction/collaboration layer ( embedded tools to identify class mates on-line &amp; video conference &amp; collaborate) </a:t>
            </a:r>
          </a:p>
          <a:p>
            <a:pPr marL="457200" indent="-457200">
              <a:buAutoNum type="arabicPeriod"/>
            </a:pPr>
            <a:r>
              <a:rPr lang="en-US" dirty="0" smtClean="0"/>
              <a:t>Is student to student learning &amp; teaching the most important thing to long term academic proficiency, commitment and learning rather then top down e.g. Call of Duty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IMG_089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912" y="866395"/>
            <a:ext cx="6883706" cy="6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48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87"/>
            <a:ext cx="8229600" cy="1016000"/>
          </a:xfrm>
        </p:spPr>
        <p:txBody>
          <a:bodyPr>
            <a:normAutofit/>
          </a:bodyPr>
          <a:lstStyle/>
          <a:p>
            <a:r>
              <a:rPr lang="en-US" dirty="0" smtClean="0"/>
              <a:t>          </a:t>
            </a:r>
            <a:r>
              <a:rPr lang="en-US" b="1" dirty="0" smtClean="0">
                <a:solidFill>
                  <a:srgbClr val="000000"/>
                </a:solidFill>
              </a:rPr>
              <a:t>5. Tinker, Tailor…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91243"/>
            <a:ext cx="8229600" cy="431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  …BUT DON’T SOLDIER OR SPY…</a:t>
            </a:r>
            <a:endParaRPr lang="en-US" sz="3600" dirty="0"/>
          </a:p>
          <a:p>
            <a:pPr marL="457200" indent="-457200">
              <a:buFont typeface="Arial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+</a:t>
            </a:r>
            <a:r>
              <a:rPr lang="en-US" dirty="0" smtClean="0"/>
              <a:t> Tinker = “Agile” -</a:t>
            </a:r>
            <a:r>
              <a:rPr lang="en-US" dirty="0"/>
              <a:t>adjust as you </a:t>
            </a:r>
            <a:r>
              <a:rPr lang="en-US" dirty="0" smtClean="0"/>
              <a:t>learn 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+</a:t>
            </a:r>
            <a:r>
              <a:rPr lang="en-US" dirty="0" smtClean="0"/>
              <a:t> Tailor = Customize to your audience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dirty="0" smtClean="0"/>
              <a:t>Soldier = Conscription/forced participation in digital (leave options)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 Spy = Privacy (respect it)</a:t>
            </a:r>
            <a:endParaRPr lang="en-US" dirty="0"/>
          </a:p>
        </p:txBody>
      </p:sp>
      <p:pic>
        <p:nvPicPr>
          <p:cNvPr id="4" name="Content Placeholder 3" descr="file00088497436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5705" y="3578713"/>
            <a:ext cx="5566507" cy="229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44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0000"/>
                </a:solidFill>
              </a:rPr>
              <a:t>6. Appreciate the hidden themes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Mine: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1. Interconnectedness of course subjects &amp; course tools</a:t>
            </a:r>
          </a:p>
          <a:p>
            <a:pPr marL="0" indent="0">
              <a:buNone/>
            </a:pPr>
            <a:r>
              <a:rPr lang="en-US" dirty="0" smtClean="0"/>
              <a:t>(freedom of expression &amp; copyright; open v. closed, user generated content…)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Watching how I teach impact what I teach</a:t>
            </a:r>
          </a:p>
          <a:p>
            <a:pPr marL="0" indent="0">
              <a:buNone/>
            </a:pPr>
            <a:r>
              <a:rPr lang="en-US" dirty="0" smtClean="0"/>
              <a:t>(worth the price of admission)…</a:t>
            </a:r>
            <a:endParaRPr lang="en-US" dirty="0"/>
          </a:p>
        </p:txBody>
      </p:sp>
      <p:pic>
        <p:nvPicPr>
          <p:cNvPr id="4" name="Content Placeholder 3" descr="IMG_106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618" y="3737448"/>
            <a:ext cx="6892265" cy="21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76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b="1" dirty="0" smtClean="0">
                <a:solidFill>
                  <a:srgbClr val="000000"/>
                </a:solidFill>
              </a:rPr>
              <a:t> 7. Just Appreciate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You never do it alone…</a:t>
            </a:r>
            <a:endParaRPr lang="en-US" dirty="0"/>
          </a:p>
        </p:txBody>
      </p:sp>
      <p:pic>
        <p:nvPicPr>
          <p:cNvPr id="6" name="Content Placeholder 3" descr="Screen Shot 2013-05-27 at 1.19.06 PM (2)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9"/>
          <a:stretch/>
        </p:blipFill>
        <p:spPr>
          <a:xfrm>
            <a:off x="1414264" y="1818218"/>
            <a:ext cx="3030562" cy="4083774"/>
          </a:xfrm>
          <a:prstGeom prst="rect">
            <a:avLst/>
          </a:prstGeom>
        </p:spPr>
      </p:pic>
      <p:pic>
        <p:nvPicPr>
          <p:cNvPr id="7" name="Content Placeholder 5" descr="Screen Shot 2013-05-27 at 1.19.15 PM (2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3211" y="2525303"/>
            <a:ext cx="2669781" cy="268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4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999"/>
            <a:ext cx="8229600" cy="1016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Law 450 Video Game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54999"/>
            <a:ext cx="8229600" cy="5165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*</a:t>
            </a:r>
            <a:r>
              <a:rPr lang="en-US" dirty="0" smtClean="0"/>
              <a:t> Tech-y students (aren’t they all?)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*Snobbish Academic Concept:</a:t>
            </a:r>
            <a:r>
              <a:rPr lang="en-US" b="1" dirty="0" smtClean="0">
                <a:solidFill>
                  <a:srgbClr val="660066"/>
                </a:solidFill>
              </a:rPr>
              <a:t> </a:t>
            </a:r>
            <a:r>
              <a:rPr lang="en-US" b="1" u="sng" dirty="0" smtClean="0">
                <a:solidFill>
                  <a:srgbClr val="660066"/>
                </a:solidFill>
              </a:rPr>
              <a:t>All</a:t>
            </a:r>
            <a:r>
              <a:rPr lang="en-US" dirty="0" smtClean="0"/>
              <a:t> intellectual property, freedom of expression, contract, privacy social and equality </a:t>
            </a:r>
            <a:r>
              <a:rPr lang="en-US" b="1" dirty="0" smtClean="0">
                <a:solidFill>
                  <a:srgbClr val="660066"/>
                </a:solidFill>
              </a:rPr>
              <a:t>issues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660066"/>
                </a:solidFill>
              </a:rPr>
              <a:t>in digital media </a:t>
            </a:r>
            <a:r>
              <a:rPr lang="en-US" dirty="0" smtClean="0"/>
              <a:t>(including social media) </a:t>
            </a:r>
            <a:r>
              <a:rPr lang="en-US" b="1" dirty="0" smtClean="0">
                <a:solidFill>
                  <a:srgbClr val="0000FF"/>
                </a:solidFill>
              </a:rPr>
              <a:t>originated in video games</a:t>
            </a:r>
            <a:r>
              <a:rPr lang="en-US" dirty="0" smtClean="0"/>
              <a:t> and are best explored through the lens of games, as </a:t>
            </a:r>
            <a:r>
              <a:rPr lang="en-US" b="1" dirty="0" smtClean="0">
                <a:solidFill>
                  <a:srgbClr val="008000"/>
                </a:solidFill>
              </a:rPr>
              <a:t>games constitute the most cutting edge proving ground</a:t>
            </a:r>
            <a:r>
              <a:rPr lang="en-US" dirty="0" smtClean="0"/>
              <a:t> for legal and ethical exploration of these issues.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*</a:t>
            </a:r>
            <a:r>
              <a:rPr lang="en-US" b="1" dirty="0" err="1" smtClean="0">
                <a:solidFill>
                  <a:srgbClr val="000000"/>
                </a:solidFill>
              </a:rPr>
              <a:t>Minecraft</a:t>
            </a:r>
            <a:r>
              <a:rPr lang="en-US" b="1" dirty="0" smtClean="0">
                <a:solidFill>
                  <a:srgbClr val="000000"/>
                </a:solidFill>
              </a:rPr>
              <a:t> Based Pedagogic Concept: </a:t>
            </a:r>
            <a:r>
              <a:rPr lang="en-US" dirty="0" smtClean="0"/>
              <a:t>Teacher/aka game designer’s job is to:</a:t>
            </a:r>
          </a:p>
          <a:p>
            <a:pPr marL="457200" indent="-457200">
              <a:buAutoNum type="arabicPeriod"/>
            </a:pPr>
            <a:r>
              <a:rPr lang="en-US" dirty="0" smtClean="0"/>
              <a:t>Map and design the territories to be explored by the student/gamer; </a:t>
            </a:r>
          </a:p>
          <a:p>
            <a:pPr marL="457200" indent="-457200">
              <a:buAutoNum type="arabicPeriod"/>
            </a:pPr>
            <a:r>
              <a:rPr lang="en-US" dirty="0"/>
              <a:t>P</a:t>
            </a:r>
            <a:r>
              <a:rPr lang="en-US" dirty="0" smtClean="0"/>
              <a:t>rovide as many tools as possible for that exploration; </a:t>
            </a:r>
          </a:p>
          <a:p>
            <a:pPr marL="457200" indent="-457200">
              <a:buAutoNum type="arabicPeriod"/>
            </a:pPr>
            <a:r>
              <a:rPr lang="en-US" dirty="0" smtClean="0"/>
              <a:t>Be present to feedback/interact/prompt/respond/encourage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* No marks for student contributions (last semester).  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14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2593"/>
          </a:xfrm>
        </p:spPr>
        <p:txBody>
          <a:bodyPr>
            <a:normAutofit/>
          </a:bodyPr>
          <a:lstStyle/>
          <a:p>
            <a:r>
              <a:rPr lang="en-US" sz="7200" dirty="0" smtClean="0"/>
              <a:t>            </a:t>
            </a:r>
            <a:r>
              <a:rPr lang="en-US" sz="7200" dirty="0" smtClean="0">
                <a:latin typeface="Mistral"/>
                <a:cs typeface="Mistral"/>
              </a:rPr>
              <a:t>Finis</a:t>
            </a:r>
            <a:endParaRPr lang="en-US" sz="7200" dirty="0">
              <a:latin typeface="Mistral"/>
              <a:cs typeface="Mistr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“I have learned much from my teachers, more from my peers, but from my students most of all” </a:t>
            </a:r>
            <a:r>
              <a:rPr lang="en-US" dirty="0"/>
              <a:t>(</a:t>
            </a:r>
            <a:r>
              <a:rPr lang="en-US" i="1" dirty="0" err="1"/>
              <a:t>Ta'anit</a:t>
            </a:r>
            <a:r>
              <a:rPr lang="en-US" i="1" dirty="0"/>
              <a:t> </a:t>
            </a:r>
            <a:r>
              <a:rPr lang="en-US" dirty="0"/>
              <a:t>7a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THANK YOU…</a:t>
            </a:r>
            <a:endParaRPr lang="en-US" sz="3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8199" y="2321171"/>
            <a:ext cx="3842616" cy="35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95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Academic Partners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91" y="2771403"/>
            <a:ext cx="6570518" cy="9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Well actually….the original concept…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471" r="-214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060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The UBC Blog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Brilliant</a:t>
            </a:r>
          </a:p>
          <a:p>
            <a:pPr marL="0" indent="0">
              <a:buNone/>
            </a:pPr>
            <a:r>
              <a:rPr lang="en-US" dirty="0" smtClean="0"/>
              <a:t>Easy to learn</a:t>
            </a:r>
          </a:p>
          <a:p>
            <a:pPr marL="0" indent="0">
              <a:buNone/>
            </a:pPr>
            <a:r>
              <a:rPr lang="en-US" dirty="0" smtClean="0"/>
              <a:t>Installed my own plug-ins </a:t>
            </a:r>
          </a:p>
          <a:p>
            <a:pPr marL="0" indent="0">
              <a:buNone/>
            </a:pPr>
            <a:r>
              <a:rPr lang="en-US" dirty="0" smtClean="0"/>
              <a:t>(made me a </a:t>
            </a:r>
            <a:r>
              <a:rPr lang="en-US" b="1" dirty="0" smtClean="0">
                <a:solidFill>
                  <a:srgbClr val="0000FF"/>
                </a:solidFill>
              </a:rPr>
              <a:t>believer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Open-source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4" name="Content Placeholder 3" descr="Screen Shot 2013-05-27 at 11.01.40 AM (2)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64" r="22894"/>
          <a:stretch/>
        </p:blipFill>
        <p:spPr>
          <a:xfrm>
            <a:off x="4987800" y="1408134"/>
            <a:ext cx="415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3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259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  http</a:t>
            </a:r>
            <a:r>
              <a:rPr lang="en-US" b="1" dirty="0"/>
              <a:t>://</a:t>
            </a:r>
            <a:r>
              <a:rPr lang="en-US" b="1" dirty="0" err="1"/>
              <a:t>blogs.ubc.ca</a:t>
            </a:r>
            <a:r>
              <a:rPr lang="en-US" b="1" dirty="0"/>
              <a:t>/</a:t>
            </a:r>
            <a:r>
              <a:rPr lang="en-US" b="1" dirty="0" err="1"/>
              <a:t>videogamelaw</a:t>
            </a:r>
            <a:r>
              <a:rPr lang="en-US" b="1" dirty="0" smtClean="0"/>
              <a:t>/</a:t>
            </a:r>
            <a:br>
              <a:rPr lang="en-US" b="1" dirty="0" smtClean="0"/>
            </a:br>
            <a:r>
              <a:rPr lang="en-US" b="1" dirty="0" smtClean="0"/>
              <a:t>             Course Stream/Main Page</a:t>
            </a:r>
            <a:endParaRPr lang="en-US" b="1" dirty="0"/>
          </a:p>
        </p:txBody>
      </p:sp>
      <p:pic>
        <p:nvPicPr>
          <p:cNvPr id="4" name="Content Placeholder 3" descr="Screen Shot 2013-05-27 at 10.54.45 AM (2)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83" r="20638"/>
          <a:stretch/>
        </p:blipFill>
        <p:spPr>
          <a:xfrm>
            <a:off x="2352294" y="1408134"/>
            <a:ext cx="4473687" cy="4318000"/>
          </a:xfrm>
        </p:spPr>
      </p:pic>
    </p:spTree>
    <p:extLst>
      <p:ext uri="{BB962C8B-B14F-4D97-AF65-F5344CB8AC3E}">
        <p14:creationId xmlns:p14="http://schemas.microsoft.com/office/powerpoint/2010/main" val="290627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Class Videos &amp; Notes</a:t>
            </a:r>
            <a:endParaRPr lang="en-US" dirty="0"/>
          </a:p>
        </p:txBody>
      </p:sp>
      <p:pic>
        <p:nvPicPr>
          <p:cNvPr id="4" name="Content Placeholder 3" descr="Screen Shot 2013-05-27 at 10.55.19 AM (2)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60" r="20826"/>
          <a:stretch/>
        </p:blipFill>
        <p:spPr>
          <a:xfrm>
            <a:off x="2381156" y="1408134"/>
            <a:ext cx="4430393" cy="4318000"/>
          </a:xfrm>
        </p:spPr>
      </p:pic>
    </p:spTree>
    <p:extLst>
      <p:ext uri="{BB962C8B-B14F-4D97-AF65-F5344CB8AC3E}">
        <p14:creationId xmlns:p14="http://schemas.microsoft.com/office/powerpoint/2010/main" val="403550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Issues</a:t>
            </a:r>
            <a:r>
              <a:rPr lang="en-US" dirty="0"/>
              <a:t>/Your Take</a:t>
            </a:r>
          </a:p>
        </p:txBody>
      </p:sp>
      <p:pic>
        <p:nvPicPr>
          <p:cNvPr id="4" name="Content Placeholder 3" descr="Screen Shot 2013-05-27 at 10.53.40 AM (2)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72" r="21014"/>
          <a:stretch/>
        </p:blipFill>
        <p:spPr>
          <a:xfrm>
            <a:off x="2366725" y="1408134"/>
            <a:ext cx="4430394" cy="4318000"/>
          </a:xfrm>
        </p:spPr>
      </p:pic>
    </p:spTree>
    <p:extLst>
      <p:ext uri="{BB962C8B-B14F-4D97-AF65-F5344CB8AC3E}">
        <p14:creationId xmlns:p14="http://schemas.microsoft.com/office/powerpoint/2010/main" val="325797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News of the Week</a:t>
            </a:r>
            <a:endParaRPr lang="en-US" dirty="0"/>
          </a:p>
        </p:txBody>
      </p:sp>
      <p:pic>
        <p:nvPicPr>
          <p:cNvPr id="4" name="Content Placeholder 3" descr="Screen Shot 2013-05-27 at 11.39.26 AM (2)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72" r="20825"/>
          <a:stretch/>
        </p:blipFill>
        <p:spPr>
          <a:xfrm>
            <a:off x="2366724" y="1408134"/>
            <a:ext cx="4444825" cy="4318000"/>
          </a:xfrm>
        </p:spPr>
      </p:pic>
    </p:spTree>
    <p:extLst>
      <p:ext uri="{BB962C8B-B14F-4D97-AF65-F5344CB8AC3E}">
        <p14:creationId xmlns:p14="http://schemas.microsoft.com/office/powerpoint/2010/main" val="324701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Syllabus (living)</a:t>
            </a:r>
            <a:endParaRPr lang="en-US" dirty="0"/>
          </a:p>
        </p:txBody>
      </p:sp>
      <p:pic>
        <p:nvPicPr>
          <p:cNvPr id="4" name="Content Placeholder 3" descr="Screen Shot 2013-05-27 at 10.56.39 AM (2)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60" r="21578"/>
          <a:stretch/>
        </p:blipFill>
        <p:spPr>
          <a:xfrm>
            <a:off x="2381156" y="1408134"/>
            <a:ext cx="4372668" cy="4318000"/>
          </a:xfrm>
        </p:spPr>
      </p:pic>
    </p:spTree>
    <p:extLst>
      <p:ext uri="{BB962C8B-B14F-4D97-AF65-F5344CB8AC3E}">
        <p14:creationId xmlns:p14="http://schemas.microsoft.com/office/powerpoint/2010/main" val="1570289905"/>
      </p:ext>
    </p:extLst>
  </p:cSld>
  <p:clrMapOvr>
    <a:masterClrMapping/>
  </p:clrMapOvr>
</p:sld>
</file>

<file path=ppt/theme/theme1.xml><?xml version="1.0" encoding="utf-8"?>
<a:theme xmlns:a="http://schemas.openxmlformats.org/drawingml/2006/main" name="CDM_PPT_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CDM_PPT_Template .thmx</Template>
  <TotalTime>212</TotalTime>
  <Words>646</Words>
  <Application>Microsoft Macintosh PowerPoint</Application>
  <PresentationFormat>On-screen Show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CDM_PPT_Template </vt:lpstr>
      <vt:lpstr>     Adventures in Improvisation:    Law 450 – The Accidental MOOC</vt:lpstr>
      <vt:lpstr>        Law 450 Video Game Law</vt:lpstr>
      <vt:lpstr> Well actually….the original concept…</vt:lpstr>
      <vt:lpstr>             The UBC Blog</vt:lpstr>
      <vt:lpstr>     http://blogs.ubc.ca/videogamelaw/              Course Stream/Main Page</vt:lpstr>
      <vt:lpstr>           Class Videos &amp; Notes</vt:lpstr>
      <vt:lpstr>              Issues/Your Take</vt:lpstr>
      <vt:lpstr>              News of the Week</vt:lpstr>
      <vt:lpstr>                Syllabus (living)</vt:lpstr>
      <vt:lpstr>                   Resources Index     (including cases materials for reg’d students)</vt:lpstr>
      <vt:lpstr>      Sample Resources Page</vt:lpstr>
      <vt:lpstr>        With Apologies to Inc.</vt:lpstr>
      <vt:lpstr>            1. Don’t be Afraid </vt:lpstr>
      <vt:lpstr> 2. OMG – This Better be Good</vt:lpstr>
      <vt:lpstr>                3. Find a Yogi</vt:lpstr>
      <vt:lpstr>      4. The Path is Not the Path…</vt:lpstr>
      <vt:lpstr>          5. Tinker, Tailor…</vt:lpstr>
      <vt:lpstr> 6. Appreciate the hidden themes</vt:lpstr>
      <vt:lpstr>         7. Just Appreciate</vt:lpstr>
      <vt:lpstr>            Finis</vt:lpstr>
      <vt:lpstr>Our Academic Partners</vt:lpstr>
    </vt:vector>
  </TitlesOfParts>
  <Company>Festinger Bahniwal Law &amp; Strategy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Adventures in Improvisation:    Law 450 – The Accidental MOOC</dc:title>
  <dc:creator>Jon Festinger</dc:creator>
  <cp:lastModifiedBy>Jon Festinger</cp:lastModifiedBy>
  <cp:revision>22</cp:revision>
  <dcterms:created xsi:type="dcterms:W3CDTF">2013-05-27T17:06:03Z</dcterms:created>
  <dcterms:modified xsi:type="dcterms:W3CDTF">2013-05-27T21:55:42Z</dcterms:modified>
</cp:coreProperties>
</file>