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20"/>
  </p:notesMasterIdLst>
  <p:handoutMasterIdLst>
    <p:handoutMasterId r:id="rId21"/>
  </p:handoutMasterIdLst>
  <p:sldIdLst>
    <p:sldId id="1548" r:id="rId2"/>
    <p:sldId id="1376" r:id="rId3"/>
    <p:sldId id="1511" r:id="rId4"/>
    <p:sldId id="1549" r:id="rId5"/>
    <p:sldId id="1550" r:id="rId6"/>
    <p:sldId id="1551" r:id="rId7"/>
    <p:sldId id="1502" r:id="rId8"/>
    <p:sldId id="1409" r:id="rId9"/>
    <p:sldId id="1414" r:id="rId10"/>
    <p:sldId id="1410" r:id="rId11"/>
    <p:sldId id="1412" r:id="rId12"/>
    <p:sldId id="1413" r:id="rId13"/>
    <p:sldId id="1553" r:id="rId14"/>
    <p:sldId id="1543" r:id="rId15"/>
    <p:sldId id="1544" r:id="rId16"/>
    <p:sldId id="1545" r:id="rId17"/>
    <p:sldId id="1546" r:id="rId18"/>
    <p:sldId id="1330" r:id="rId19"/>
  </p:sldIdLst>
  <p:sldSz cx="9144000" cy="6858000" type="screen4x3"/>
  <p:notesSz cx="7023100" cy="93091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mn-cs"/>
      </a:defRPr>
    </a:lvl1pPr>
    <a:lvl2pPr marL="457200" algn="l" rtl="0" fontAlgn="base">
      <a:spcBef>
        <a:spcPct val="0"/>
      </a:spcBef>
      <a:spcAft>
        <a:spcPct val="0"/>
      </a:spcAft>
      <a:defRPr sz="2400" b="1" kern="1200">
        <a:solidFill>
          <a:schemeClr val="tx1"/>
        </a:solidFill>
        <a:latin typeface="Tahoma" pitchFamily="34" charset="0"/>
        <a:ea typeface="+mn-ea"/>
        <a:cs typeface="+mn-cs"/>
      </a:defRPr>
    </a:lvl2pPr>
    <a:lvl3pPr marL="914400" algn="l" rtl="0" fontAlgn="base">
      <a:spcBef>
        <a:spcPct val="0"/>
      </a:spcBef>
      <a:spcAft>
        <a:spcPct val="0"/>
      </a:spcAft>
      <a:defRPr sz="2400" b="1" kern="1200">
        <a:solidFill>
          <a:schemeClr val="tx1"/>
        </a:solidFill>
        <a:latin typeface="Tahoma" pitchFamily="34" charset="0"/>
        <a:ea typeface="+mn-ea"/>
        <a:cs typeface="+mn-cs"/>
      </a:defRPr>
    </a:lvl3pPr>
    <a:lvl4pPr marL="1371600" algn="l" rtl="0" fontAlgn="base">
      <a:spcBef>
        <a:spcPct val="0"/>
      </a:spcBef>
      <a:spcAft>
        <a:spcPct val="0"/>
      </a:spcAft>
      <a:defRPr sz="2400" b="1" kern="1200">
        <a:solidFill>
          <a:schemeClr val="tx1"/>
        </a:solidFill>
        <a:latin typeface="Tahoma" pitchFamily="34" charset="0"/>
        <a:ea typeface="+mn-ea"/>
        <a:cs typeface="+mn-cs"/>
      </a:defRPr>
    </a:lvl4pPr>
    <a:lvl5pPr marL="1828800" algn="l" rtl="0" fontAlgn="base">
      <a:spcBef>
        <a:spcPct val="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EB1F"/>
    <a:srgbClr val="FF6600"/>
    <a:srgbClr val="FFFF00"/>
    <a:srgbClr val="FF0000"/>
    <a:srgbClr val="A50021"/>
    <a:srgbClr val="CC0000"/>
    <a:srgbClr val="0066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0" autoAdjust="0"/>
    <p:restoredTop sz="86521" autoAdjust="0"/>
  </p:normalViewPr>
  <p:slideViewPr>
    <p:cSldViewPr snapToGrid="0">
      <p:cViewPr>
        <p:scale>
          <a:sx n="66" d="100"/>
          <a:sy n="66" d="100"/>
        </p:scale>
        <p:origin x="-1736" y="136"/>
      </p:cViewPr>
      <p:guideLst>
        <p:guide orient="horz" pos="2255"/>
        <p:guide orient="horz" pos="4267"/>
        <p:guide pos="2880"/>
        <p:guide pos="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1578" y="240"/>
      </p:cViewPr>
      <p:guideLst>
        <p:guide orient="horz" pos="2948"/>
        <p:guide pos="221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dirty="0" smtClean="0"/>
              <a:t>Market</a:t>
            </a:r>
            <a:r>
              <a:rPr lang="en-US" baseline="0" dirty="0" smtClean="0"/>
              <a:t> Capitalization.</a:t>
            </a:r>
            <a:endParaRPr lang="en-CA"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bg2">
                  <a:lumMod val="50000"/>
                  <a:lumOff val="50000"/>
                </a:schemeClr>
              </a:solidFill>
            </c:spPr>
          </c:dPt>
          <c:dPt>
            <c:idx val="1"/>
            <c:invertIfNegative val="0"/>
            <c:bubble3D val="0"/>
            <c:spPr>
              <a:solidFill>
                <a:srgbClr val="7030A0"/>
              </a:solidFill>
              <a:ln>
                <a:solidFill>
                  <a:srgbClr val="FF0000"/>
                </a:solidFill>
              </a:ln>
            </c:spPr>
          </c:dPt>
          <c:dPt>
            <c:idx val="2"/>
            <c:invertIfNegative val="0"/>
            <c:bubble3D val="0"/>
            <c:spPr>
              <a:solidFill>
                <a:schemeClr val="accent2">
                  <a:lumMod val="40000"/>
                  <a:lumOff val="60000"/>
                </a:schemeClr>
              </a:solidFill>
            </c:spPr>
          </c:dPt>
          <c:dPt>
            <c:idx val="3"/>
            <c:invertIfNegative val="0"/>
            <c:bubble3D val="0"/>
            <c:spPr>
              <a:solidFill>
                <a:srgbClr val="00B0F0"/>
              </a:solidFill>
            </c:spPr>
          </c:dPt>
          <c:dPt>
            <c:idx val="4"/>
            <c:invertIfNegative val="0"/>
            <c:bubble3D val="0"/>
            <c:spPr>
              <a:solidFill>
                <a:srgbClr val="FF0000"/>
              </a:solidFill>
            </c:spPr>
          </c:dPt>
          <c:dPt>
            <c:idx val="6"/>
            <c:invertIfNegative val="0"/>
            <c:bubble3D val="0"/>
            <c:spPr>
              <a:solidFill>
                <a:srgbClr val="92D050"/>
              </a:solidFill>
            </c:spPr>
          </c:dPt>
          <c:dPt>
            <c:idx val="7"/>
            <c:invertIfNegative val="0"/>
            <c:bubble3D val="0"/>
            <c:spPr>
              <a:solidFill>
                <a:srgbClr val="00B0F0"/>
              </a:solidFill>
            </c:spPr>
          </c:dPt>
          <c:dPt>
            <c:idx val="8"/>
            <c:invertIfNegative val="0"/>
            <c:bubble3D val="0"/>
            <c:spPr>
              <a:solidFill>
                <a:srgbClr val="15EB1F"/>
              </a:solidFill>
            </c:spPr>
          </c:dPt>
          <c:dLbls>
            <c:dLbl>
              <c:idx val="0"/>
              <c:layout>
                <c:manualLayout>
                  <c:x val="0.00925925925925929"/>
                  <c:y val="-0.0392844572525228"/>
                </c:manualLayout>
              </c:layout>
              <c:tx>
                <c:rich>
                  <a:bodyPr/>
                  <a:lstStyle/>
                  <a:p>
                    <a:r>
                      <a:rPr lang="en-US" dirty="0" smtClean="0"/>
                      <a:t>$188</a:t>
                    </a:r>
                    <a:r>
                      <a:rPr lang="en-US" baseline="0" dirty="0" smtClean="0"/>
                      <a:t> B</a:t>
                    </a:r>
                    <a:r>
                      <a:rPr lang="en-US" dirty="0" smtClean="0"/>
                      <a:t> </a:t>
                    </a:r>
                    <a:endParaRPr lang="en-US" dirty="0"/>
                  </a:p>
                </c:rich>
              </c:tx>
              <c:showLegendKey val="0"/>
              <c:showVal val="1"/>
              <c:showCatName val="0"/>
              <c:showSerName val="0"/>
              <c:showPercent val="0"/>
              <c:showBubbleSize val="0"/>
            </c:dLbl>
            <c:dLbl>
              <c:idx val="1"/>
              <c:layout>
                <c:manualLayout>
                  <c:x val="0.0123456790123457"/>
                  <c:y val="-0.0420904899134174"/>
                </c:manualLayout>
              </c:layout>
              <c:tx>
                <c:rich>
                  <a:bodyPr/>
                  <a:lstStyle/>
                  <a:p>
                    <a:r>
                      <a:rPr lang="en-US" dirty="0" smtClean="0"/>
                      <a:t>$197B</a:t>
                    </a:r>
                    <a:endParaRPr lang="en-US" dirty="0"/>
                  </a:p>
                </c:rich>
              </c:tx>
              <c:showLegendKey val="0"/>
              <c:showVal val="1"/>
              <c:showCatName val="0"/>
              <c:showSerName val="0"/>
              <c:showPercent val="0"/>
              <c:showBubbleSize val="0"/>
            </c:dLbl>
            <c:dLbl>
              <c:idx val="2"/>
              <c:layout>
                <c:manualLayout>
                  <c:x val="0.0123456790123457"/>
                  <c:y val="-0.0364784245916284"/>
                </c:manualLayout>
              </c:layout>
              <c:tx>
                <c:rich>
                  <a:bodyPr/>
                  <a:lstStyle/>
                  <a:p>
                    <a:r>
                      <a:rPr lang="en-US" dirty="0" smtClean="0"/>
                      <a:t>$70B </a:t>
                    </a:r>
                    <a:endParaRPr lang="en-US" dirty="0"/>
                  </a:p>
                </c:rich>
              </c:tx>
              <c:showLegendKey val="0"/>
              <c:showVal val="1"/>
              <c:showCatName val="0"/>
              <c:showSerName val="0"/>
              <c:showPercent val="0"/>
              <c:showBubbleSize val="0"/>
            </c:dLbl>
            <c:dLbl>
              <c:idx val="3"/>
              <c:layout>
                <c:manualLayout>
                  <c:x val="0.0154320987654321"/>
                  <c:y val="-0.0477025552352064"/>
                </c:manualLayout>
              </c:layout>
              <c:tx>
                <c:rich>
                  <a:bodyPr/>
                  <a:lstStyle/>
                  <a:p>
                    <a:r>
                      <a:rPr lang="en-US" dirty="0" smtClean="0"/>
                      <a:t>26B</a:t>
                    </a:r>
                    <a:endParaRPr lang="en-US" dirty="0"/>
                  </a:p>
                </c:rich>
              </c:tx>
              <c:showLegendKey val="0"/>
              <c:showVal val="1"/>
              <c:showCatName val="0"/>
              <c:showSerName val="0"/>
              <c:showPercent val="0"/>
              <c:showBubbleSize val="0"/>
            </c:dLbl>
            <c:dLbl>
              <c:idx val="4"/>
              <c:layout>
                <c:manualLayout>
                  <c:x val="0.00925925925925929"/>
                  <c:y val="-0.033672391930734"/>
                </c:manualLayout>
              </c:layout>
              <c:tx>
                <c:rich>
                  <a:bodyPr/>
                  <a:lstStyle/>
                  <a:p>
                    <a:r>
                      <a:rPr lang="en-US" dirty="0" smtClean="0"/>
                      <a:t>$20B </a:t>
                    </a:r>
                    <a:endParaRPr lang="en-US" dirty="0"/>
                  </a:p>
                </c:rich>
              </c:tx>
              <c:showLegendKey val="0"/>
              <c:showVal val="1"/>
              <c:showCatName val="0"/>
              <c:showSerName val="0"/>
              <c:showPercent val="0"/>
              <c:showBubbleSize val="0"/>
            </c:dLbl>
            <c:dLbl>
              <c:idx val="5"/>
              <c:layout>
                <c:manualLayout>
                  <c:x val="0.0185185185185185"/>
                  <c:y val="-0.0420904899134175"/>
                </c:manualLayout>
              </c:layout>
              <c:tx>
                <c:rich>
                  <a:bodyPr/>
                  <a:lstStyle/>
                  <a:p>
                    <a:r>
                      <a:rPr lang="en-US" dirty="0" smtClean="0"/>
                      <a:t>$9B</a:t>
                    </a:r>
                    <a:endParaRPr lang="en-US" dirty="0"/>
                  </a:p>
                </c:rich>
              </c:tx>
              <c:showLegendKey val="0"/>
              <c:showVal val="1"/>
              <c:showCatName val="0"/>
              <c:showSerName val="0"/>
              <c:showPercent val="0"/>
              <c:showBubbleSize val="0"/>
            </c:dLbl>
            <c:dLbl>
              <c:idx val="6"/>
              <c:layout>
                <c:manualLayout>
                  <c:x val="0.0123456790123457"/>
                  <c:y val="-0.0336723919307338"/>
                </c:manualLayout>
              </c:layout>
              <c:tx>
                <c:rich>
                  <a:bodyPr/>
                  <a:lstStyle/>
                  <a:p>
                    <a:r>
                      <a:rPr lang="en-US" dirty="0" smtClean="0"/>
                      <a:t>$2,4B</a:t>
                    </a:r>
                    <a:endParaRPr lang="en-US" dirty="0"/>
                  </a:p>
                </c:rich>
              </c:tx>
              <c:showLegendKey val="0"/>
              <c:showVal val="1"/>
              <c:showCatName val="0"/>
              <c:showSerName val="0"/>
              <c:showPercent val="0"/>
              <c:showBubbleSize val="0"/>
            </c:dLbl>
            <c:dLbl>
              <c:idx val="7"/>
              <c:layout>
                <c:manualLayout>
                  <c:x val="0.00617283950617284"/>
                  <c:y val="-0.0336723919307338"/>
                </c:manualLayout>
              </c:layout>
              <c:tx>
                <c:rich>
                  <a:bodyPr/>
                  <a:lstStyle/>
                  <a:p>
                    <a:r>
                      <a:rPr lang="en-US" dirty="0" smtClean="0"/>
                      <a:t>$2,3B</a:t>
                    </a:r>
                    <a:endParaRPr lang="en-US" dirty="0"/>
                  </a:p>
                </c:rich>
              </c:tx>
              <c:showLegendKey val="0"/>
              <c:showVal val="1"/>
              <c:showCatName val="0"/>
              <c:showSerName val="0"/>
              <c:showPercent val="0"/>
              <c:showBubbleSize val="0"/>
            </c:dLbl>
            <c:dLbl>
              <c:idx val="8"/>
              <c:layout>
                <c:manualLayout>
                  <c:x val="0.0185185185185184"/>
                  <c:y val="-0.0364784245916284"/>
                </c:manualLayout>
              </c:layout>
              <c:tx>
                <c:rich>
                  <a:bodyPr/>
                  <a:lstStyle/>
                  <a:p>
                    <a:r>
                      <a:rPr lang="en-US" dirty="0" smtClean="0"/>
                      <a:t>$1,7B</a:t>
                    </a:r>
                    <a:endParaRPr lang="en-US" dirty="0"/>
                  </a:p>
                </c:rich>
              </c:tx>
              <c:showLegendKey val="0"/>
              <c:showVal val="1"/>
              <c:showCatName val="0"/>
              <c:showSerName val="0"/>
              <c:showPercent val="0"/>
              <c:showBubbleSize val="0"/>
            </c:dLbl>
            <c:spPr>
              <a:ln>
                <a:solidFill>
                  <a:srgbClr val="7030A0"/>
                </a:solidFill>
              </a:ln>
            </c:spPr>
            <c:txPr>
              <a:bodyPr/>
              <a:lstStyle/>
              <a:p>
                <a:pPr>
                  <a:defRPr lang="en-US"/>
                </a:pPr>
                <a:endParaRPr lang="en-US"/>
              </a:p>
            </c:txPr>
            <c:showLegendKey val="0"/>
            <c:showVal val="1"/>
            <c:showCatName val="0"/>
            <c:showSerName val="0"/>
            <c:showPercent val="0"/>
            <c:showBubbleSize val="0"/>
            <c:showLeaderLines val="0"/>
          </c:dLbls>
          <c:cat>
            <c:strRef>
              <c:f>'[Chart in Microsoft Office PowerPoint]Sheet1'!$A$1:$A$9</c:f>
              <c:strCache>
                <c:ptCount val="9"/>
                <c:pt idx="0">
                  <c:v>Google</c:v>
                </c:pt>
                <c:pt idx="1">
                  <c:v>Apple</c:v>
                </c:pt>
                <c:pt idx="2">
                  <c:v>Disney</c:v>
                </c:pt>
                <c:pt idx="3">
                  <c:v>BCE</c:v>
                </c:pt>
                <c:pt idx="4">
                  <c:v>Rogers</c:v>
                </c:pt>
                <c:pt idx="5">
                  <c:v>Shaw</c:v>
                </c:pt>
                <c:pt idx="6">
                  <c:v>Quebecor</c:v>
                </c:pt>
                <c:pt idx="7">
                  <c:v>Astral</c:v>
                </c:pt>
                <c:pt idx="8">
                  <c:v>Corus</c:v>
                </c:pt>
              </c:strCache>
            </c:strRef>
          </c:cat>
          <c:val>
            <c:numRef>
              <c:f>'[Chart in Microsoft Office PowerPoint]Sheet1'!$B$1:$B$9</c:f>
              <c:numCache>
                <c:formatCode>#,##0</c:formatCode>
                <c:ptCount val="9"/>
                <c:pt idx="0" formatCode="#,##0_);[Red]\(#,##0\)">
                  <c:v>188800.0</c:v>
                </c:pt>
                <c:pt idx="1">
                  <c:v>197000.0</c:v>
                </c:pt>
                <c:pt idx="2" formatCode="#,##0_);[Red]\(#,##0\)">
                  <c:v>70150.0</c:v>
                </c:pt>
                <c:pt idx="3">
                  <c:v>26090.0</c:v>
                </c:pt>
                <c:pt idx="4" formatCode="#,##0_);[Red]\(#,##0\)">
                  <c:v>20876.0</c:v>
                </c:pt>
                <c:pt idx="5">
                  <c:v>9009.0</c:v>
                </c:pt>
                <c:pt idx="6">
                  <c:v>2451.0</c:v>
                </c:pt>
                <c:pt idx="7">
                  <c:v>2338.0</c:v>
                </c:pt>
                <c:pt idx="8">
                  <c:v>1696.0</c:v>
                </c:pt>
              </c:numCache>
            </c:numRef>
          </c:val>
        </c:ser>
        <c:dLbls>
          <c:showLegendKey val="0"/>
          <c:showVal val="0"/>
          <c:showCatName val="0"/>
          <c:showSerName val="0"/>
          <c:showPercent val="0"/>
          <c:showBubbleSize val="0"/>
        </c:dLbls>
        <c:gapWidth val="0"/>
        <c:gapDepth val="0"/>
        <c:shape val="cylinder"/>
        <c:axId val="2105774248"/>
        <c:axId val="2120713144"/>
        <c:axId val="0"/>
      </c:bar3DChart>
      <c:catAx>
        <c:axId val="2105774248"/>
        <c:scaling>
          <c:orientation val="minMax"/>
        </c:scaling>
        <c:delete val="0"/>
        <c:axPos val="b"/>
        <c:majorTickMark val="none"/>
        <c:minorTickMark val="none"/>
        <c:tickLblPos val="nextTo"/>
        <c:txPr>
          <a:bodyPr/>
          <a:lstStyle/>
          <a:p>
            <a:pPr>
              <a:defRPr lang="en-US"/>
            </a:pPr>
            <a:endParaRPr lang="en-US"/>
          </a:p>
        </c:txPr>
        <c:crossAx val="2120713144"/>
        <c:crosses val="autoZero"/>
        <c:auto val="1"/>
        <c:lblAlgn val="ctr"/>
        <c:lblOffset val="100"/>
        <c:noMultiLvlLbl val="0"/>
      </c:catAx>
      <c:valAx>
        <c:axId val="2120713144"/>
        <c:scaling>
          <c:orientation val="minMax"/>
        </c:scaling>
        <c:delete val="0"/>
        <c:axPos val="l"/>
        <c:title>
          <c:tx>
            <c:rich>
              <a:bodyPr/>
              <a:lstStyle/>
              <a:p>
                <a:pPr>
                  <a:defRPr lang="en-US"/>
                </a:pPr>
                <a:r>
                  <a:rPr lang="en-US" dirty="0" smtClean="0"/>
                  <a:t>$millions</a:t>
                </a:r>
                <a:endParaRPr lang="en-CA" dirty="0"/>
              </a:p>
            </c:rich>
          </c:tx>
          <c:layout/>
          <c:overlay val="0"/>
        </c:title>
        <c:numFmt formatCode="#,##0_);[Red]\(#,##0\)" sourceLinked="1"/>
        <c:majorTickMark val="out"/>
        <c:minorTickMark val="none"/>
        <c:tickLblPos val="nextTo"/>
        <c:txPr>
          <a:bodyPr/>
          <a:lstStyle/>
          <a:p>
            <a:pPr>
              <a:defRPr lang="en-US"/>
            </a:pPr>
            <a:endParaRPr lang="en-US"/>
          </a:p>
        </c:txPr>
        <c:crossAx val="210577424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bwMode="auto">
          <a:xfrm>
            <a:off x="1" y="0"/>
            <a:ext cx="3041260" cy="464917"/>
          </a:xfrm>
          <a:prstGeom prst="rect">
            <a:avLst/>
          </a:prstGeom>
          <a:noFill/>
          <a:ln w="9525">
            <a:noFill/>
            <a:miter lim="800000"/>
            <a:headEnd/>
            <a:tailEnd/>
          </a:ln>
          <a:effectLst/>
        </p:spPr>
        <p:txBody>
          <a:bodyPr vert="horz" wrap="square" lIns="95366" tIns="47682" rIns="95366" bIns="47682" numCol="1" anchor="t" anchorCtr="0" compatLnSpc="1">
            <a:prstTxWarp prst="textNoShape">
              <a:avLst/>
            </a:prstTxWarp>
          </a:bodyPr>
          <a:lstStyle>
            <a:lvl1pPr defTabSz="951816" eaLnBrk="0" hangingPunct="0">
              <a:defRPr sz="1300" b="0">
                <a:latin typeface="Arial" charset="0"/>
              </a:defRPr>
            </a:lvl1pPr>
          </a:lstStyle>
          <a:p>
            <a:endParaRPr lang="en-US" dirty="0"/>
          </a:p>
        </p:txBody>
      </p:sp>
      <p:sp>
        <p:nvSpPr>
          <p:cNvPr id="243715" name="Rectangle 3"/>
          <p:cNvSpPr>
            <a:spLocks noGrp="1" noChangeArrowheads="1"/>
          </p:cNvSpPr>
          <p:nvPr>
            <p:ph type="dt" sz="quarter" idx="1"/>
          </p:nvPr>
        </p:nvSpPr>
        <p:spPr bwMode="auto">
          <a:xfrm>
            <a:off x="3981841" y="0"/>
            <a:ext cx="3041260" cy="464917"/>
          </a:xfrm>
          <a:prstGeom prst="rect">
            <a:avLst/>
          </a:prstGeom>
          <a:noFill/>
          <a:ln w="9525">
            <a:noFill/>
            <a:miter lim="800000"/>
            <a:headEnd/>
            <a:tailEnd/>
          </a:ln>
          <a:effectLst/>
        </p:spPr>
        <p:txBody>
          <a:bodyPr vert="horz" wrap="square" lIns="95366" tIns="47682" rIns="95366" bIns="47682" numCol="1" anchor="t" anchorCtr="0" compatLnSpc="1">
            <a:prstTxWarp prst="textNoShape">
              <a:avLst/>
            </a:prstTxWarp>
          </a:bodyPr>
          <a:lstStyle>
            <a:lvl1pPr algn="r" defTabSz="951816" eaLnBrk="0" hangingPunct="0">
              <a:defRPr sz="1300" b="0">
                <a:latin typeface="Arial" charset="0"/>
              </a:defRPr>
            </a:lvl1pPr>
          </a:lstStyle>
          <a:p>
            <a:endParaRPr lang="en-US" dirty="0"/>
          </a:p>
        </p:txBody>
      </p:sp>
      <p:sp>
        <p:nvSpPr>
          <p:cNvPr id="243716" name="Rectangle 4"/>
          <p:cNvSpPr>
            <a:spLocks noGrp="1" noChangeArrowheads="1"/>
          </p:cNvSpPr>
          <p:nvPr>
            <p:ph type="ftr" sz="quarter" idx="2"/>
          </p:nvPr>
        </p:nvSpPr>
        <p:spPr bwMode="auto">
          <a:xfrm>
            <a:off x="1" y="8844184"/>
            <a:ext cx="3041260" cy="464917"/>
          </a:xfrm>
          <a:prstGeom prst="rect">
            <a:avLst/>
          </a:prstGeom>
          <a:noFill/>
          <a:ln w="9525">
            <a:noFill/>
            <a:miter lim="800000"/>
            <a:headEnd/>
            <a:tailEnd/>
          </a:ln>
          <a:effectLst/>
        </p:spPr>
        <p:txBody>
          <a:bodyPr vert="horz" wrap="square" lIns="95366" tIns="47682" rIns="95366" bIns="47682" numCol="1" anchor="b" anchorCtr="0" compatLnSpc="1">
            <a:prstTxWarp prst="textNoShape">
              <a:avLst/>
            </a:prstTxWarp>
          </a:bodyPr>
          <a:lstStyle>
            <a:lvl1pPr defTabSz="951816" eaLnBrk="0" hangingPunct="0">
              <a:defRPr sz="1300" b="0">
                <a:latin typeface="Arial" charset="0"/>
              </a:defRPr>
            </a:lvl1pPr>
          </a:lstStyle>
          <a:p>
            <a:endParaRPr lang="en-US" dirty="0"/>
          </a:p>
        </p:txBody>
      </p:sp>
      <p:sp>
        <p:nvSpPr>
          <p:cNvPr id="243717" name="Rectangle 5"/>
          <p:cNvSpPr>
            <a:spLocks noGrp="1" noChangeArrowheads="1"/>
          </p:cNvSpPr>
          <p:nvPr>
            <p:ph type="sldNum" sz="quarter" idx="3"/>
          </p:nvPr>
        </p:nvSpPr>
        <p:spPr bwMode="auto">
          <a:xfrm>
            <a:off x="3981841" y="8844184"/>
            <a:ext cx="3041260" cy="464917"/>
          </a:xfrm>
          <a:prstGeom prst="rect">
            <a:avLst/>
          </a:prstGeom>
          <a:noFill/>
          <a:ln w="9525">
            <a:noFill/>
            <a:miter lim="800000"/>
            <a:headEnd/>
            <a:tailEnd/>
          </a:ln>
          <a:effectLst/>
        </p:spPr>
        <p:txBody>
          <a:bodyPr vert="horz" wrap="square" lIns="95366" tIns="47682" rIns="95366" bIns="47682" numCol="1" anchor="b" anchorCtr="0" compatLnSpc="1">
            <a:prstTxWarp prst="textNoShape">
              <a:avLst/>
            </a:prstTxWarp>
          </a:bodyPr>
          <a:lstStyle>
            <a:lvl1pPr algn="r" defTabSz="951816" eaLnBrk="0" hangingPunct="0">
              <a:defRPr sz="1300" b="0">
                <a:latin typeface="Arial" charset="0"/>
              </a:defRPr>
            </a:lvl1pPr>
          </a:lstStyle>
          <a:p>
            <a:fld id="{B5071C2E-9B74-476D-9CD8-B6138253D0B2}" type="slidenum">
              <a:rPr lang="en-US"/>
              <a:pPr/>
              <a:t>‹#›</a:t>
            </a:fld>
            <a:endParaRPr lang="en-US" dirty="0"/>
          </a:p>
        </p:txBody>
      </p:sp>
    </p:spTree>
    <p:extLst>
      <p:ext uri="{BB962C8B-B14F-4D97-AF65-F5344CB8AC3E}">
        <p14:creationId xmlns:p14="http://schemas.microsoft.com/office/powerpoint/2010/main" val="1766274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666" name="Rectangle 2"/>
          <p:cNvSpPr>
            <a:spLocks noGrp="1" noChangeArrowheads="1"/>
          </p:cNvSpPr>
          <p:nvPr>
            <p:ph type="hdr" sz="quarter"/>
          </p:nvPr>
        </p:nvSpPr>
        <p:spPr bwMode="auto">
          <a:xfrm>
            <a:off x="1" y="0"/>
            <a:ext cx="3041260" cy="464917"/>
          </a:xfrm>
          <a:prstGeom prst="rect">
            <a:avLst/>
          </a:prstGeom>
          <a:noFill/>
          <a:ln w="9525">
            <a:noFill/>
            <a:miter lim="800000"/>
            <a:headEnd/>
            <a:tailEnd/>
          </a:ln>
          <a:effectLst/>
        </p:spPr>
        <p:txBody>
          <a:bodyPr vert="horz" wrap="none" lIns="95366" tIns="47682" rIns="95366" bIns="47682" numCol="1" anchor="t" anchorCtr="0" compatLnSpc="1">
            <a:prstTxWarp prst="textNoShape">
              <a:avLst/>
            </a:prstTxWarp>
          </a:bodyPr>
          <a:lstStyle>
            <a:lvl1pPr defTabSz="951816">
              <a:defRPr sz="1300" b="0"/>
            </a:lvl1pPr>
          </a:lstStyle>
          <a:p>
            <a:endParaRPr lang="en-US" dirty="0"/>
          </a:p>
        </p:txBody>
      </p:sp>
      <p:sp>
        <p:nvSpPr>
          <p:cNvPr id="497667" name="Rectangle 3"/>
          <p:cNvSpPr>
            <a:spLocks noGrp="1" noChangeArrowheads="1"/>
          </p:cNvSpPr>
          <p:nvPr>
            <p:ph type="dt" idx="1"/>
          </p:nvPr>
        </p:nvSpPr>
        <p:spPr bwMode="auto">
          <a:xfrm>
            <a:off x="3981841" y="0"/>
            <a:ext cx="3041260" cy="464917"/>
          </a:xfrm>
          <a:prstGeom prst="rect">
            <a:avLst/>
          </a:prstGeom>
          <a:noFill/>
          <a:ln w="9525">
            <a:noFill/>
            <a:miter lim="800000"/>
            <a:headEnd/>
            <a:tailEnd/>
          </a:ln>
          <a:effectLst/>
        </p:spPr>
        <p:txBody>
          <a:bodyPr vert="horz" wrap="none" lIns="95366" tIns="47682" rIns="95366" bIns="47682" numCol="1" anchor="t" anchorCtr="0" compatLnSpc="1">
            <a:prstTxWarp prst="textNoShape">
              <a:avLst/>
            </a:prstTxWarp>
          </a:bodyPr>
          <a:lstStyle>
            <a:lvl1pPr algn="r" defTabSz="951816">
              <a:defRPr sz="1300" b="0"/>
            </a:lvl1pPr>
          </a:lstStyle>
          <a:p>
            <a:endParaRPr lang="en-US" dirty="0"/>
          </a:p>
        </p:txBody>
      </p:sp>
      <p:sp>
        <p:nvSpPr>
          <p:cNvPr id="497668" name="Rectangle 4"/>
          <p:cNvSpPr>
            <a:spLocks noGrp="1" noRot="1" noChangeAspect="1" noChangeArrowheads="1" noTextEdit="1"/>
          </p:cNvSpPr>
          <p:nvPr>
            <p:ph type="sldImg" idx="2"/>
          </p:nvPr>
        </p:nvSpPr>
        <p:spPr bwMode="auto">
          <a:xfrm>
            <a:off x="1184275" y="696913"/>
            <a:ext cx="4660900" cy="3495675"/>
          </a:xfrm>
          <a:prstGeom prst="rect">
            <a:avLst/>
          </a:prstGeom>
          <a:noFill/>
          <a:ln w="9525">
            <a:solidFill>
              <a:srgbClr val="000000"/>
            </a:solidFill>
            <a:miter lim="800000"/>
            <a:headEnd/>
            <a:tailEnd/>
          </a:ln>
          <a:effectLst/>
        </p:spPr>
      </p:sp>
      <p:sp>
        <p:nvSpPr>
          <p:cNvPr id="497669" name="Rectangle 5"/>
          <p:cNvSpPr>
            <a:spLocks noGrp="1" noChangeArrowheads="1"/>
          </p:cNvSpPr>
          <p:nvPr>
            <p:ph type="body" sz="quarter" idx="3"/>
          </p:nvPr>
        </p:nvSpPr>
        <p:spPr bwMode="auto">
          <a:xfrm>
            <a:off x="937533" y="4421323"/>
            <a:ext cx="5148036" cy="4190403"/>
          </a:xfrm>
          <a:prstGeom prst="rect">
            <a:avLst/>
          </a:prstGeom>
          <a:noFill/>
          <a:ln w="9525">
            <a:noFill/>
            <a:miter lim="800000"/>
            <a:headEnd/>
            <a:tailEnd/>
          </a:ln>
          <a:effectLst/>
        </p:spPr>
        <p:txBody>
          <a:bodyPr vert="horz" wrap="none" lIns="95366" tIns="47682" rIns="95366" bIns="476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7670" name="Rectangle 6"/>
          <p:cNvSpPr>
            <a:spLocks noGrp="1" noChangeArrowheads="1"/>
          </p:cNvSpPr>
          <p:nvPr>
            <p:ph type="ftr" sz="quarter" idx="4"/>
          </p:nvPr>
        </p:nvSpPr>
        <p:spPr bwMode="auto">
          <a:xfrm>
            <a:off x="1" y="8844184"/>
            <a:ext cx="3041260" cy="464917"/>
          </a:xfrm>
          <a:prstGeom prst="rect">
            <a:avLst/>
          </a:prstGeom>
          <a:noFill/>
          <a:ln w="9525">
            <a:noFill/>
            <a:miter lim="800000"/>
            <a:headEnd/>
            <a:tailEnd/>
          </a:ln>
          <a:effectLst/>
        </p:spPr>
        <p:txBody>
          <a:bodyPr vert="horz" wrap="none" lIns="95366" tIns="47682" rIns="95366" bIns="47682" numCol="1" anchor="b" anchorCtr="0" compatLnSpc="1">
            <a:prstTxWarp prst="textNoShape">
              <a:avLst/>
            </a:prstTxWarp>
          </a:bodyPr>
          <a:lstStyle>
            <a:lvl1pPr defTabSz="951816">
              <a:defRPr sz="1300" b="0"/>
            </a:lvl1pPr>
          </a:lstStyle>
          <a:p>
            <a:endParaRPr lang="en-US" dirty="0"/>
          </a:p>
        </p:txBody>
      </p:sp>
      <p:sp>
        <p:nvSpPr>
          <p:cNvPr id="497671" name="Rectangle 7"/>
          <p:cNvSpPr>
            <a:spLocks noGrp="1" noChangeArrowheads="1"/>
          </p:cNvSpPr>
          <p:nvPr>
            <p:ph type="sldNum" sz="quarter" idx="5"/>
          </p:nvPr>
        </p:nvSpPr>
        <p:spPr bwMode="auto">
          <a:xfrm>
            <a:off x="3981841" y="8844184"/>
            <a:ext cx="3041260" cy="464917"/>
          </a:xfrm>
          <a:prstGeom prst="rect">
            <a:avLst/>
          </a:prstGeom>
          <a:noFill/>
          <a:ln w="9525">
            <a:noFill/>
            <a:miter lim="800000"/>
            <a:headEnd/>
            <a:tailEnd/>
          </a:ln>
          <a:effectLst/>
        </p:spPr>
        <p:txBody>
          <a:bodyPr vert="horz" wrap="none" lIns="95366" tIns="47682" rIns="95366" bIns="47682" numCol="1" anchor="b" anchorCtr="0" compatLnSpc="1">
            <a:prstTxWarp prst="textNoShape">
              <a:avLst/>
            </a:prstTxWarp>
          </a:bodyPr>
          <a:lstStyle>
            <a:lvl1pPr algn="r" defTabSz="951816">
              <a:defRPr sz="1300" b="0"/>
            </a:lvl1pPr>
          </a:lstStyle>
          <a:p>
            <a:fld id="{941AF38B-4AFA-44EE-9109-CB9CEE3AF149}" type="slidenum">
              <a:rPr lang="en-US"/>
              <a:pPr/>
              <a:t>‹#›</a:t>
            </a:fld>
            <a:endParaRPr lang="en-US" dirty="0"/>
          </a:p>
        </p:txBody>
      </p:sp>
    </p:spTree>
    <p:extLst>
      <p:ext uri="{BB962C8B-B14F-4D97-AF65-F5344CB8AC3E}">
        <p14:creationId xmlns:p14="http://schemas.microsoft.com/office/powerpoint/2010/main" val="327888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6B2050BB-FACB-4775-96F7-3CCFB55338CF}" type="slidenum">
              <a:rPr lang="en-US" smtClean="0"/>
              <a:pPr/>
              <a:t>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pPr defTabSz="952517"/>
            <a:fld id="{28FEACEB-8946-4275-A908-A078CB6E251D}" type="slidenum">
              <a:rPr lang="en-US" smtClean="0"/>
              <a:pPr defTabSz="952517"/>
              <a:t>8</a:t>
            </a:fld>
            <a:endParaRPr lang="en-US" dirty="0" smtClean="0"/>
          </a:p>
        </p:txBody>
      </p:sp>
      <p:sp>
        <p:nvSpPr>
          <p:cNvPr id="50179"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p:spPr>
      </p:sp>
      <p:sp>
        <p:nvSpPr>
          <p:cNvPr id="50180" name="Rectangle 3"/>
          <p:cNvSpPr>
            <a:spLocks noGrp="1" noChangeArrowheads="1"/>
          </p:cNvSpPr>
          <p:nvPr>
            <p:ph type="body" idx="1"/>
          </p:nvPr>
        </p:nvSpPr>
        <p:spPr bwMode="auto">
          <a:xfrm>
            <a:off x="938041" y="4420208"/>
            <a:ext cx="5147022" cy="4190710"/>
          </a:xfrm>
          <a:noFill/>
        </p:spPr>
        <p:txBody>
          <a:bodyPr/>
          <a:lstStyle/>
          <a:p>
            <a:r>
              <a:rPr lang="en-US" dirty="0" smtClean="0"/>
              <a:t>Increasingly the device used to “use” the work </a:t>
            </a:r>
          </a:p>
          <a:p>
            <a:r>
              <a:rPr lang="en-US" dirty="0" smtClean="0"/>
              <a:t>can also reproduce it and even be a “factory” of copying.</a:t>
            </a:r>
          </a:p>
          <a:p>
            <a:endParaRPr lang="en-US" dirty="0" smtClean="0"/>
          </a:p>
          <a:p>
            <a:endParaRPr lang="en-US" dirty="0" smtClean="0"/>
          </a:p>
          <a:p>
            <a:r>
              <a:rPr lang="en-US" dirty="0" smtClean="0"/>
              <a:t>By the way for the gardeners in the audience this is a “Bloom Mallow”, buttercup-like flower. </a:t>
            </a:r>
          </a:p>
          <a:p>
            <a:endParaRPr lang="en-US" dirty="0" smtClean="0"/>
          </a:p>
          <a:p>
            <a:r>
              <a:rPr lang="en-US" dirty="0" smtClean="0"/>
              <a:t> The photo was taken on the south wall of the Grand Canyon.</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pPr defTabSz="952517"/>
            <a:fld id="{B5FA956C-FA98-438F-A179-C8EB57FA0965}" type="slidenum">
              <a:rPr lang="en-US" smtClean="0"/>
              <a:pPr defTabSz="952517"/>
              <a:t>9</a:t>
            </a:fld>
            <a:endParaRPr lang="en-US" dirty="0" smtClean="0"/>
          </a:p>
        </p:txBody>
      </p:sp>
      <p:sp>
        <p:nvSpPr>
          <p:cNvPr id="55299"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p:spPr>
      </p:sp>
      <p:sp>
        <p:nvSpPr>
          <p:cNvPr id="55300" name="Rectangle 3"/>
          <p:cNvSpPr>
            <a:spLocks noGrp="1" noChangeArrowheads="1"/>
          </p:cNvSpPr>
          <p:nvPr>
            <p:ph type="body" idx="1"/>
          </p:nvPr>
        </p:nvSpPr>
        <p:spPr bwMode="auto">
          <a:xfrm>
            <a:off x="938041" y="4420208"/>
            <a:ext cx="5147022" cy="4190710"/>
          </a:xfrm>
          <a:noFill/>
        </p:spPr>
        <p:txBody>
          <a:bodyPr/>
          <a:lstStyle/>
          <a:p>
            <a:r>
              <a:rPr lang="en-US" dirty="0" smtClean="0"/>
              <a:t>That phone call you receive at the dinner hour probably comes from a hemisphere away.  </a:t>
            </a:r>
          </a:p>
          <a:p>
            <a:endParaRPr lang="en-US" dirty="0" smtClean="0"/>
          </a:p>
          <a:p>
            <a:r>
              <a:rPr lang="en-US" dirty="0" smtClean="0"/>
              <a:t>You can turn on the TV and watch a live street scene across the world.</a:t>
            </a:r>
          </a:p>
          <a:p>
            <a:endParaRPr lang="en-US" dirty="0" smtClean="0"/>
          </a:p>
          <a:p>
            <a:r>
              <a:rPr lang="en-US" dirty="0" smtClean="0"/>
              <a:t>What does this do to cultural protections?</a:t>
            </a:r>
          </a:p>
          <a:p>
            <a:endParaRPr lang="en-US" dirty="0" smtClean="0"/>
          </a:p>
          <a:p>
            <a:r>
              <a:rPr lang="en-US" dirty="0" smtClean="0"/>
              <a:t>What about job protections?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pPr defTabSz="952517"/>
            <a:fld id="{C6D1F17F-1FB9-46D5-88CF-0FB4BB94BE75}" type="slidenum">
              <a:rPr lang="en-US" smtClean="0"/>
              <a:pPr defTabSz="952517"/>
              <a:t>10</a:t>
            </a:fld>
            <a:endParaRPr lang="en-US" dirty="0" smtClean="0"/>
          </a:p>
        </p:txBody>
      </p:sp>
      <p:sp>
        <p:nvSpPr>
          <p:cNvPr id="51203"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p:spPr>
      </p:sp>
      <p:sp>
        <p:nvSpPr>
          <p:cNvPr id="53252" name="Rectangle 3"/>
          <p:cNvSpPr>
            <a:spLocks noGrp="1" noChangeArrowheads="1"/>
          </p:cNvSpPr>
          <p:nvPr>
            <p:ph type="body" idx="1"/>
          </p:nvPr>
        </p:nvSpPr>
        <p:spPr bwMode="auto">
          <a:xfrm>
            <a:off x="938041" y="4420208"/>
            <a:ext cx="5147022" cy="4190710"/>
          </a:xfrm>
        </p:spPr>
        <p:txBody>
          <a:bodyPr>
            <a:normAutofit/>
          </a:bodyPr>
          <a:lstStyle/>
          <a:p>
            <a:pPr>
              <a:spcBef>
                <a:spcPct val="0"/>
              </a:spcBef>
              <a:defRPr/>
            </a:pPr>
            <a:r>
              <a:rPr lang="en-US" dirty="0" smtClean="0"/>
              <a:t>All digital media are relatively “plastic” – they can be mixed, remixed, ‘mashed’, and </a:t>
            </a:r>
          </a:p>
          <a:p>
            <a:pPr>
              <a:spcBef>
                <a:spcPct val="0"/>
              </a:spcBef>
              <a:defRPr/>
            </a:pPr>
            <a:endParaRPr lang="en-US" dirty="0" smtClean="0"/>
          </a:p>
          <a:p>
            <a:pPr>
              <a:spcBef>
                <a:spcPct val="0"/>
              </a:spcBef>
              <a:defRPr/>
            </a:pPr>
            <a:r>
              <a:rPr lang="en-US" dirty="0" smtClean="0"/>
              <a:t>changed in some manner.  The process is easy compared to the analog world.</a:t>
            </a:r>
          </a:p>
          <a:p>
            <a:pPr>
              <a:spcBef>
                <a:spcPct val="0"/>
              </a:spcBef>
              <a:defRPr/>
            </a:pPr>
            <a:endParaRPr lang="en-US" b="1" dirty="0" smtClean="0"/>
          </a:p>
          <a:p>
            <a:pPr>
              <a:spcBef>
                <a:spcPct val="0"/>
              </a:spcBef>
              <a:defRPr/>
            </a:pPr>
            <a:endParaRPr lang="en-US" dirty="0" smtClean="0"/>
          </a:p>
          <a:p>
            <a:pPr>
              <a:spcBef>
                <a:spcPct val="0"/>
              </a:spcBef>
              <a:defRPr/>
            </a:pPr>
            <a:r>
              <a:rPr lang="en-US" dirty="0" smtClean="0"/>
              <a:t>(One prize bag for correct answers)</a:t>
            </a:r>
          </a:p>
          <a:p>
            <a:pPr>
              <a:defRPr/>
            </a:pPr>
            <a:endParaRPr lang="en-US" dirty="0" smtClean="0"/>
          </a:p>
          <a:p>
            <a:pPr>
              <a:defRPr/>
            </a:pPr>
            <a:endParaRPr lang="en-US" dirty="0" smtClean="0"/>
          </a:p>
          <a:p>
            <a:pPr eaLnBrk="1" hangingPunct="1">
              <a:spcBef>
                <a:spcPct val="0"/>
              </a:spcBef>
              <a:defRPr/>
            </a:pPr>
            <a:r>
              <a:rPr lang="en-US" b="1" i="1" dirty="0" smtClean="0"/>
              <a:t>Indeed all “art” can be said to be derived in the broadest sense from </a:t>
            </a:r>
          </a:p>
          <a:p>
            <a:pPr eaLnBrk="1" hangingPunct="1">
              <a:spcBef>
                <a:spcPct val="0"/>
              </a:spcBef>
              <a:defRPr/>
            </a:pPr>
            <a:endParaRPr lang="en-US" b="1" i="1" dirty="0" smtClean="0"/>
          </a:p>
          <a:p>
            <a:pPr eaLnBrk="1" hangingPunct="1">
              <a:spcBef>
                <a:spcPct val="0"/>
              </a:spcBef>
              <a:defRPr/>
            </a:pPr>
            <a:r>
              <a:rPr lang="en-US" b="1" i="1" dirty="0" smtClean="0"/>
              <a:t>preceding works as artists build and learn</a:t>
            </a:r>
          </a:p>
          <a:p>
            <a:pPr>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pPr defTabSz="952517"/>
            <a:fld id="{BF6C8900-6BDE-4241-AE68-D466F90201F9}" type="slidenum">
              <a:rPr lang="en-US" smtClean="0"/>
              <a:pPr defTabSz="952517"/>
              <a:t>11</a:t>
            </a:fld>
            <a:endParaRPr lang="en-US" dirty="0" smtClean="0"/>
          </a:p>
        </p:txBody>
      </p:sp>
      <p:sp>
        <p:nvSpPr>
          <p:cNvPr id="53251"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p:spPr>
      </p:sp>
      <p:sp>
        <p:nvSpPr>
          <p:cNvPr id="53252" name="Rectangle 3"/>
          <p:cNvSpPr>
            <a:spLocks noGrp="1" noChangeArrowheads="1"/>
          </p:cNvSpPr>
          <p:nvPr>
            <p:ph type="body" idx="1"/>
          </p:nvPr>
        </p:nvSpPr>
        <p:spPr bwMode="auto">
          <a:xfrm>
            <a:off x="938041" y="4420208"/>
            <a:ext cx="5147022" cy="4190710"/>
          </a:xfrm>
          <a:noFill/>
        </p:spPr>
        <p:txBody>
          <a:bodyPr/>
          <a:lstStyle/>
          <a:p>
            <a:r>
              <a:rPr lang="en-US" dirty="0" smtClean="0"/>
              <a:t>Storage of digital content is easy.  </a:t>
            </a:r>
          </a:p>
          <a:p>
            <a:endParaRPr lang="en-US" dirty="0" smtClean="0"/>
          </a:p>
          <a:p>
            <a:r>
              <a:rPr lang="en-US" dirty="0" smtClean="0"/>
              <a:t>That shelf of tapes and disks you have at home becomes a drive the sixe of your thumb.</a:t>
            </a:r>
          </a:p>
          <a:p>
            <a:endParaRPr lang="en-US" dirty="0" smtClean="0"/>
          </a:p>
          <a:p>
            <a:r>
              <a:rPr lang="en-US" dirty="0" smtClean="0"/>
              <a:t>Everything can be stored and retrieved.</a:t>
            </a:r>
          </a:p>
          <a:p>
            <a:endParaRPr lang="en-US" dirty="0" smtClean="0"/>
          </a:p>
          <a:p>
            <a:r>
              <a:rPr lang="en-US" dirty="0" smtClean="0"/>
              <a:t>Did you know that every Google search that you have ever done is remembered</a:t>
            </a:r>
          </a:p>
          <a:p>
            <a:r>
              <a:rPr lang="en-US" dirty="0" smtClean="0"/>
              <a:t> and that it is easy for anyone to retrieve them?</a:t>
            </a:r>
          </a:p>
          <a:p>
            <a:endParaRPr lang="en-US" dirty="0" smtClean="0"/>
          </a:p>
          <a:p>
            <a:r>
              <a:rPr lang="en-US" dirty="0" smtClean="0"/>
              <a:t>What are the legal implications of all of this?</a:t>
            </a:r>
          </a:p>
          <a:p>
            <a:endParaRPr lang="en-US" dirty="0" smtClean="0"/>
          </a:p>
          <a:p>
            <a:r>
              <a:rPr lang="en-US" dirty="0" smtClean="0"/>
              <a:t>What are the cultural and social impacts on society when something </a:t>
            </a:r>
          </a:p>
          <a:p>
            <a:r>
              <a:rPr lang="en-US" dirty="0" smtClean="0"/>
              <a:t>you said on Facebook can be retrieved 50 years later?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pPr defTabSz="952517"/>
            <a:fld id="{77BBF481-6987-4E97-8E5A-026C67577F04}" type="slidenum">
              <a:rPr lang="en-US" smtClean="0"/>
              <a:pPr defTabSz="952517"/>
              <a:t>12</a:t>
            </a:fld>
            <a:endParaRPr lang="en-US" dirty="0" smtClean="0"/>
          </a:p>
        </p:txBody>
      </p:sp>
      <p:sp>
        <p:nvSpPr>
          <p:cNvPr id="54275"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p:spPr>
      </p:sp>
      <p:sp>
        <p:nvSpPr>
          <p:cNvPr id="54276" name="Rectangle 3"/>
          <p:cNvSpPr>
            <a:spLocks noGrp="1" noChangeArrowheads="1"/>
          </p:cNvSpPr>
          <p:nvPr>
            <p:ph type="body" idx="1"/>
          </p:nvPr>
        </p:nvSpPr>
        <p:spPr bwMode="auto">
          <a:xfrm>
            <a:off x="938041" y="4420208"/>
            <a:ext cx="5147022" cy="4190710"/>
          </a:xfrm>
          <a:noFill/>
        </p:spPr>
        <p:txBody>
          <a:bodyPr/>
          <a:lstStyle/>
          <a:p>
            <a:r>
              <a:rPr lang="en-US" dirty="0" smtClean="0"/>
              <a:t>Analog works are protected by copyright law in distinctive ways </a:t>
            </a:r>
          </a:p>
          <a:p>
            <a:r>
              <a:rPr lang="en-US" dirty="0" smtClean="0"/>
              <a:t>according to their form or how they came into being:</a:t>
            </a:r>
          </a:p>
          <a:p>
            <a:endParaRPr lang="en-US" dirty="0" smtClean="0"/>
          </a:p>
          <a:p>
            <a:pPr>
              <a:buFontTx/>
              <a:buChar char="•"/>
            </a:pPr>
            <a:r>
              <a:rPr lang="en-US" dirty="0" smtClean="0"/>
              <a:t>Literary works – life of the author plus 50 years.</a:t>
            </a:r>
          </a:p>
          <a:p>
            <a:pPr>
              <a:buFontTx/>
              <a:buChar char="•"/>
            </a:pPr>
            <a:r>
              <a:rPr lang="en-US" dirty="0" smtClean="0"/>
              <a:t>Photographs – the commissioner or the owner of the film.</a:t>
            </a:r>
          </a:p>
          <a:p>
            <a:pPr>
              <a:buFontTx/>
              <a:buChar char="•"/>
            </a:pPr>
            <a:r>
              <a:rPr lang="en-US" dirty="0" smtClean="0"/>
              <a:t>Records – the owner of the master recording.</a:t>
            </a:r>
          </a:p>
          <a:p>
            <a:pPr>
              <a:buFontTx/>
              <a:buChar char="•"/>
            </a:pPr>
            <a:endParaRPr lang="en-US" dirty="0" smtClean="0"/>
          </a:p>
          <a:p>
            <a:r>
              <a:rPr lang="en-US" dirty="0" smtClean="0"/>
              <a:t>How do we differentiate the protection of bits and why?</a:t>
            </a:r>
          </a:p>
          <a:p>
            <a:endParaRPr lang="en-US"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1AF38B-4AFA-44EE-9109-CB9CEE3AF149}" type="slidenum">
              <a:rPr lang="en-US" smtClean="0"/>
              <a:pPr/>
              <a:t>18</a:t>
            </a:fld>
            <a:endParaRPr lang="en-US" dirty="0"/>
          </a:p>
        </p:txBody>
      </p:sp>
    </p:spTree>
    <p:extLst>
      <p:ext uri="{BB962C8B-B14F-4D97-AF65-F5344CB8AC3E}">
        <p14:creationId xmlns:p14="http://schemas.microsoft.com/office/powerpoint/2010/main" val="354312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54764"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13547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54766" name="Rectangle 14"/>
          <p:cNvSpPr>
            <a:spLocks noGrp="1" noChangeArrowheads="1"/>
          </p:cNvSpPr>
          <p:nvPr>
            <p:ph type="dt" sz="half" idx="2"/>
          </p:nvPr>
        </p:nvSpPr>
        <p:spPr>
          <a:xfrm>
            <a:off x="990600" y="6248400"/>
            <a:ext cx="1905000" cy="457200"/>
          </a:xfrm>
        </p:spPr>
        <p:txBody>
          <a:bodyPr/>
          <a:lstStyle>
            <a:lvl1pPr>
              <a:defRPr sz="1400">
                <a:solidFill>
                  <a:schemeClr val="bg2"/>
                </a:solidFill>
              </a:defRPr>
            </a:lvl1pPr>
          </a:lstStyle>
          <a:p>
            <a:fld id="{A91B216C-2D12-4E03-8633-4F41A656B740}" type="datetime4">
              <a:rPr lang="en-US"/>
              <a:pPr/>
              <a:t>June 19, 2013</a:t>
            </a:fld>
            <a:endParaRPr lang="en-US" dirty="0"/>
          </a:p>
        </p:txBody>
      </p:sp>
      <p:sp>
        <p:nvSpPr>
          <p:cNvPr id="1354767" name="Rectangle 15"/>
          <p:cNvSpPr>
            <a:spLocks noGrp="1" noChangeArrowheads="1"/>
          </p:cNvSpPr>
          <p:nvPr>
            <p:ph type="ftr" sz="quarter" idx="3"/>
          </p:nvPr>
        </p:nvSpPr>
        <p:spPr>
          <a:xfrm>
            <a:off x="3429000" y="6248400"/>
            <a:ext cx="2895600" cy="457200"/>
          </a:xfrm>
        </p:spPr>
        <p:txBody>
          <a:bodyPr/>
          <a:lstStyle>
            <a:lvl1pPr>
              <a:defRPr sz="1400">
                <a:solidFill>
                  <a:schemeClr val="bg2"/>
                </a:solidFill>
              </a:defRPr>
            </a:lvl1pPr>
          </a:lstStyle>
          <a:p>
            <a:r>
              <a:rPr lang="en-US" dirty="0"/>
              <a:t>Advertising Market</a:t>
            </a:r>
          </a:p>
        </p:txBody>
      </p:sp>
      <p:sp>
        <p:nvSpPr>
          <p:cNvPr id="1354768" name="Rectangle 16"/>
          <p:cNvSpPr>
            <a:spLocks noGrp="1" noChangeArrowheads="1"/>
          </p:cNvSpPr>
          <p:nvPr>
            <p:ph type="sldNum" sz="quarter" idx="4"/>
          </p:nvPr>
        </p:nvSpPr>
        <p:spPr>
          <a:xfrm>
            <a:off x="6858000" y="6248400"/>
            <a:ext cx="1905000" cy="457200"/>
          </a:xfrm>
        </p:spPr>
        <p:txBody>
          <a:bodyPr/>
          <a:lstStyle>
            <a:lvl1pPr>
              <a:defRPr sz="1400">
                <a:solidFill>
                  <a:schemeClr val="bg2"/>
                </a:solidFill>
                <a:latin typeface="Tahoma" pitchFamily="34" charset="0"/>
              </a:defRPr>
            </a:lvl1pPr>
          </a:lstStyle>
          <a:p>
            <a:fld id="{A36751A6-95BD-4C56-B567-AACD669CF02E}" type="slidenum">
              <a:rPr lang="en-US"/>
              <a:pPr/>
              <a:t>‹#›</a:t>
            </a:fld>
            <a:endParaRPr lang="en-US" dirty="0"/>
          </a:p>
        </p:txBody>
      </p:sp>
      <p:sp>
        <p:nvSpPr>
          <p:cNvPr id="1354769" name="Rectangle 17"/>
          <p:cNvSpPr>
            <a:spLocks noChangeArrowheads="1"/>
          </p:cNvSpPr>
          <p:nvPr userDrawn="1"/>
        </p:nvSpPr>
        <p:spPr bwMode="auto">
          <a:xfrm flipV="1">
            <a:off x="690563" y="3117850"/>
            <a:ext cx="7769225" cy="5556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2800A245-CA08-4AFE-93BE-A107E0BD1E3F}" type="datetime4">
              <a:rPr lang="en-US"/>
              <a:pPr/>
              <a:t>June 19, 2013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Advertising Market</a:t>
            </a:r>
          </a:p>
        </p:txBody>
      </p:sp>
      <p:sp>
        <p:nvSpPr>
          <p:cNvPr id="6" name="Slide Number Placeholder 5"/>
          <p:cNvSpPr>
            <a:spLocks noGrp="1"/>
          </p:cNvSpPr>
          <p:nvPr>
            <p:ph type="sldNum" sz="quarter" idx="12"/>
          </p:nvPr>
        </p:nvSpPr>
        <p:spPr/>
        <p:txBody>
          <a:bodyPr/>
          <a:lstStyle>
            <a:lvl1pPr>
              <a:defRPr/>
            </a:lvl1pPr>
          </a:lstStyle>
          <a:p>
            <a:fld id="{8B93034D-35D3-49E5-8B75-37DD78BF85B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152400"/>
            <a:ext cx="2044700"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762000" y="152400"/>
            <a:ext cx="598487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537B004B-2E70-4514-B23A-5FDA334C02F8}" type="datetime4">
              <a:rPr lang="en-US"/>
              <a:pPr/>
              <a:t>June 19, 2013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Advertising Market</a:t>
            </a:r>
          </a:p>
        </p:txBody>
      </p:sp>
      <p:sp>
        <p:nvSpPr>
          <p:cNvPr id="6" name="Slide Number Placeholder 5"/>
          <p:cNvSpPr>
            <a:spLocks noGrp="1"/>
          </p:cNvSpPr>
          <p:nvPr>
            <p:ph type="sldNum" sz="quarter" idx="12"/>
          </p:nvPr>
        </p:nvSpPr>
        <p:spPr/>
        <p:txBody>
          <a:bodyPr/>
          <a:lstStyle>
            <a:lvl1pPr>
              <a:defRPr/>
            </a:lvl1pPr>
          </a:lstStyle>
          <a:p>
            <a:fld id="{64E76A6B-C0E5-411C-BB82-FFF9C30939A9}"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152400"/>
            <a:ext cx="7793037"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762000" y="1600200"/>
            <a:ext cx="7772400" cy="4114800"/>
          </a:xfrm>
        </p:spPr>
        <p:txBody>
          <a:bodyPr/>
          <a:lstStyle/>
          <a:p>
            <a:endParaRPr lang="en-CA" dirty="0"/>
          </a:p>
        </p:txBody>
      </p:sp>
      <p:sp>
        <p:nvSpPr>
          <p:cNvPr id="4" name="Date Placeholder 3"/>
          <p:cNvSpPr>
            <a:spLocks noGrp="1"/>
          </p:cNvSpPr>
          <p:nvPr>
            <p:ph type="dt" sz="half" idx="10"/>
          </p:nvPr>
        </p:nvSpPr>
        <p:spPr>
          <a:xfrm>
            <a:off x="0" y="6324600"/>
            <a:ext cx="2819400" cy="457200"/>
          </a:xfrm>
        </p:spPr>
        <p:txBody>
          <a:bodyPr/>
          <a:lstStyle>
            <a:lvl1pPr>
              <a:defRPr/>
            </a:lvl1pPr>
          </a:lstStyle>
          <a:p>
            <a:fld id="{20291A3D-8C03-487B-95F3-7EB049FB00A8}" type="datetime4">
              <a:rPr lang="en-US"/>
              <a:pPr/>
              <a:t>June 19, 2013</a:t>
            </a:fld>
            <a:endParaRPr lang="en-US" dirty="0"/>
          </a:p>
        </p:txBody>
      </p:sp>
      <p:sp>
        <p:nvSpPr>
          <p:cNvPr id="5" name="Footer Placeholder 4"/>
          <p:cNvSpPr>
            <a:spLocks noGrp="1"/>
          </p:cNvSpPr>
          <p:nvPr>
            <p:ph type="ftr" sz="quarter" idx="11"/>
          </p:nvPr>
        </p:nvSpPr>
        <p:spPr>
          <a:xfrm>
            <a:off x="3124200" y="6324600"/>
            <a:ext cx="2895600" cy="457200"/>
          </a:xfrm>
        </p:spPr>
        <p:txBody>
          <a:bodyPr/>
          <a:lstStyle>
            <a:lvl1pPr>
              <a:defRPr/>
            </a:lvl1pPr>
          </a:lstStyle>
          <a:p>
            <a:r>
              <a:rPr lang="en-US" dirty="0"/>
              <a:t>Advertising Market</a:t>
            </a:r>
          </a:p>
        </p:txBody>
      </p:sp>
      <p:sp>
        <p:nvSpPr>
          <p:cNvPr id="6" name="Slide Number Placeholder 5"/>
          <p:cNvSpPr>
            <a:spLocks noGrp="1"/>
          </p:cNvSpPr>
          <p:nvPr>
            <p:ph type="sldNum" sz="quarter" idx="12"/>
          </p:nvPr>
        </p:nvSpPr>
        <p:spPr>
          <a:xfrm>
            <a:off x="7162800" y="6324600"/>
            <a:ext cx="1905000" cy="457200"/>
          </a:xfrm>
        </p:spPr>
        <p:txBody>
          <a:bodyPr/>
          <a:lstStyle>
            <a:lvl1pPr>
              <a:defRPr/>
            </a:lvl1pPr>
          </a:lstStyle>
          <a:p>
            <a:fld id="{F24461EC-6825-46D7-8BBC-842A183701F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152400"/>
            <a:ext cx="7793037"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762000" y="1600200"/>
            <a:ext cx="7772400" cy="4114800"/>
          </a:xfrm>
        </p:spPr>
        <p:txBody>
          <a:bodyPr/>
          <a:lstStyle/>
          <a:p>
            <a:endParaRPr lang="en-CA" dirty="0"/>
          </a:p>
        </p:txBody>
      </p:sp>
      <p:sp>
        <p:nvSpPr>
          <p:cNvPr id="4" name="Date Placeholder 3"/>
          <p:cNvSpPr>
            <a:spLocks noGrp="1"/>
          </p:cNvSpPr>
          <p:nvPr>
            <p:ph type="dt" sz="half" idx="10"/>
          </p:nvPr>
        </p:nvSpPr>
        <p:spPr>
          <a:xfrm>
            <a:off x="0" y="6324600"/>
            <a:ext cx="2819400" cy="457200"/>
          </a:xfrm>
        </p:spPr>
        <p:txBody>
          <a:bodyPr/>
          <a:lstStyle>
            <a:lvl1pPr>
              <a:defRPr/>
            </a:lvl1pPr>
          </a:lstStyle>
          <a:p>
            <a:fld id="{FFAC8078-8AFB-4400-B899-59D0634927AF}" type="datetime4">
              <a:rPr lang="en-US"/>
              <a:pPr/>
              <a:t>June 19, 2013</a:t>
            </a:fld>
            <a:endParaRPr lang="en-US" dirty="0"/>
          </a:p>
        </p:txBody>
      </p:sp>
      <p:sp>
        <p:nvSpPr>
          <p:cNvPr id="5" name="Footer Placeholder 4"/>
          <p:cNvSpPr>
            <a:spLocks noGrp="1"/>
          </p:cNvSpPr>
          <p:nvPr>
            <p:ph type="ftr" sz="quarter" idx="11"/>
          </p:nvPr>
        </p:nvSpPr>
        <p:spPr>
          <a:xfrm>
            <a:off x="3124200" y="6324600"/>
            <a:ext cx="2895600" cy="457200"/>
          </a:xfrm>
        </p:spPr>
        <p:txBody>
          <a:bodyPr/>
          <a:lstStyle>
            <a:lvl1pPr>
              <a:defRPr/>
            </a:lvl1pPr>
          </a:lstStyle>
          <a:p>
            <a:r>
              <a:rPr lang="en-US" dirty="0"/>
              <a:t>Advertising Market</a:t>
            </a:r>
          </a:p>
        </p:txBody>
      </p:sp>
      <p:sp>
        <p:nvSpPr>
          <p:cNvPr id="6" name="Slide Number Placeholder 5"/>
          <p:cNvSpPr>
            <a:spLocks noGrp="1"/>
          </p:cNvSpPr>
          <p:nvPr>
            <p:ph type="sldNum" sz="quarter" idx="12"/>
          </p:nvPr>
        </p:nvSpPr>
        <p:spPr>
          <a:xfrm>
            <a:off x="7162800" y="6324600"/>
            <a:ext cx="1905000" cy="457200"/>
          </a:xfrm>
        </p:spPr>
        <p:txBody>
          <a:bodyPr/>
          <a:lstStyle>
            <a:lvl1pPr>
              <a:defRPr/>
            </a:lvl1pPr>
          </a:lstStyle>
          <a:p>
            <a:fld id="{53D091B9-7D14-4CE4-96E6-6DB75608FC2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1BADA494-FFEA-4C02-A45A-E749EBD11D1C}" type="datetime4">
              <a:rPr lang="en-US"/>
              <a:pPr/>
              <a:t>June 19, 2013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Advertising Market</a:t>
            </a:r>
          </a:p>
        </p:txBody>
      </p:sp>
      <p:sp>
        <p:nvSpPr>
          <p:cNvPr id="6" name="Slide Number Placeholder 5"/>
          <p:cNvSpPr>
            <a:spLocks noGrp="1"/>
          </p:cNvSpPr>
          <p:nvPr>
            <p:ph type="sldNum" sz="quarter" idx="12"/>
          </p:nvPr>
        </p:nvSpPr>
        <p:spPr/>
        <p:txBody>
          <a:bodyPr/>
          <a:lstStyle>
            <a:lvl1pPr>
              <a:defRPr/>
            </a:lvl1pPr>
          </a:lstStyle>
          <a:p>
            <a:fld id="{8EF72DAE-62B1-42E8-BA15-7237EDF654E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8B5DD0F-830E-4713-AF46-AD56ABAF16AE}" type="datetime4">
              <a:rPr lang="en-US"/>
              <a:pPr/>
              <a:t>June 19, 2013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Advertising Market</a:t>
            </a:r>
          </a:p>
        </p:txBody>
      </p:sp>
      <p:sp>
        <p:nvSpPr>
          <p:cNvPr id="6" name="Slide Number Placeholder 5"/>
          <p:cNvSpPr>
            <a:spLocks noGrp="1"/>
          </p:cNvSpPr>
          <p:nvPr>
            <p:ph type="sldNum" sz="quarter" idx="12"/>
          </p:nvPr>
        </p:nvSpPr>
        <p:spPr/>
        <p:txBody>
          <a:bodyPr/>
          <a:lstStyle>
            <a:lvl1pPr>
              <a:defRPr/>
            </a:lvl1pPr>
          </a:lstStyle>
          <a:p>
            <a:fld id="{5C69F71C-D582-487C-B50A-3CD964DD34C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620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244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FDDFC69D-0E0A-4C7D-80AE-D70F9684CBD9}" type="datetime4">
              <a:rPr lang="en-US"/>
              <a:pPr/>
              <a:t>June 19, 2013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Advertising Market</a:t>
            </a:r>
          </a:p>
        </p:txBody>
      </p:sp>
      <p:sp>
        <p:nvSpPr>
          <p:cNvPr id="7" name="Slide Number Placeholder 6"/>
          <p:cNvSpPr>
            <a:spLocks noGrp="1"/>
          </p:cNvSpPr>
          <p:nvPr>
            <p:ph type="sldNum" sz="quarter" idx="12"/>
          </p:nvPr>
        </p:nvSpPr>
        <p:spPr/>
        <p:txBody>
          <a:bodyPr/>
          <a:lstStyle>
            <a:lvl1pPr>
              <a:defRPr/>
            </a:lvl1pPr>
          </a:lstStyle>
          <a:p>
            <a:fld id="{AC47472B-324A-473E-9F00-4DD9A27834CC}"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06B93353-70FD-4103-BEF7-FFD671287632}" type="datetime4">
              <a:rPr lang="en-US"/>
              <a:pPr/>
              <a:t>June 19, 2013</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Advertising Market</a:t>
            </a:r>
          </a:p>
        </p:txBody>
      </p:sp>
      <p:sp>
        <p:nvSpPr>
          <p:cNvPr id="9" name="Slide Number Placeholder 8"/>
          <p:cNvSpPr>
            <a:spLocks noGrp="1"/>
          </p:cNvSpPr>
          <p:nvPr>
            <p:ph type="sldNum" sz="quarter" idx="12"/>
          </p:nvPr>
        </p:nvSpPr>
        <p:spPr/>
        <p:txBody>
          <a:bodyPr/>
          <a:lstStyle>
            <a:lvl1pPr>
              <a:defRPr/>
            </a:lvl1pPr>
          </a:lstStyle>
          <a:p>
            <a:fld id="{427C5379-2300-4F36-9CE4-43BF59ED17B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DF4FBB8C-0CF3-4AE3-9A2A-FD28AF555396}" type="datetime4">
              <a:rPr lang="en-US"/>
              <a:pPr/>
              <a:t>June 19, 2013</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Advertising Market</a:t>
            </a:r>
          </a:p>
        </p:txBody>
      </p:sp>
      <p:sp>
        <p:nvSpPr>
          <p:cNvPr id="5" name="Slide Number Placeholder 4"/>
          <p:cNvSpPr>
            <a:spLocks noGrp="1"/>
          </p:cNvSpPr>
          <p:nvPr>
            <p:ph type="sldNum" sz="quarter" idx="12"/>
          </p:nvPr>
        </p:nvSpPr>
        <p:spPr/>
        <p:txBody>
          <a:bodyPr/>
          <a:lstStyle>
            <a:lvl1pPr>
              <a:defRPr/>
            </a:lvl1pPr>
          </a:lstStyle>
          <a:p>
            <a:fld id="{0B2021DD-95C7-47AA-9097-392C5CE01B9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9CCF8EA-6B20-4A79-A9FB-FB10B4C69300}" type="datetime4">
              <a:rPr lang="en-US"/>
              <a:pPr/>
              <a:t>June 19, 2013</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Advertising Market</a:t>
            </a:r>
          </a:p>
        </p:txBody>
      </p:sp>
      <p:sp>
        <p:nvSpPr>
          <p:cNvPr id="4" name="Slide Number Placeholder 3"/>
          <p:cNvSpPr>
            <a:spLocks noGrp="1"/>
          </p:cNvSpPr>
          <p:nvPr>
            <p:ph type="sldNum" sz="quarter" idx="12"/>
          </p:nvPr>
        </p:nvSpPr>
        <p:spPr/>
        <p:txBody>
          <a:bodyPr/>
          <a:lstStyle>
            <a:lvl1pPr>
              <a:defRPr/>
            </a:lvl1pPr>
          </a:lstStyle>
          <a:p>
            <a:fld id="{1A505604-F83F-4F2A-8400-AB7ECC97069E}"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884110D-7082-4DC6-B283-F427A79BCBB8}" type="datetime4">
              <a:rPr lang="en-US"/>
              <a:pPr/>
              <a:t>June 19, 2013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Advertising Market</a:t>
            </a:r>
          </a:p>
        </p:txBody>
      </p:sp>
      <p:sp>
        <p:nvSpPr>
          <p:cNvPr id="7" name="Slide Number Placeholder 6"/>
          <p:cNvSpPr>
            <a:spLocks noGrp="1"/>
          </p:cNvSpPr>
          <p:nvPr>
            <p:ph type="sldNum" sz="quarter" idx="12"/>
          </p:nvPr>
        </p:nvSpPr>
        <p:spPr/>
        <p:txBody>
          <a:bodyPr/>
          <a:lstStyle>
            <a:lvl1pPr>
              <a:defRPr/>
            </a:lvl1pPr>
          </a:lstStyle>
          <a:p>
            <a:fld id="{62CDFBA4-44F2-4981-8908-F281F71D548F}"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275514-154E-451D-96A2-9A6EAAB1CE3E}" type="datetime4">
              <a:rPr lang="en-US"/>
              <a:pPr/>
              <a:t>June 19, 2013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Advertising Market</a:t>
            </a:r>
          </a:p>
        </p:txBody>
      </p:sp>
      <p:sp>
        <p:nvSpPr>
          <p:cNvPr id="7" name="Slide Number Placeholder 6"/>
          <p:cNvSpPr>
            <a:spLocks noGrp="1"/>
          </p:cNvSpPr>
          <p:nvPr>
            <p:ph type="sldNum" sz="quarter" idx="12"/>
          </p:nvPr>
        </p:nvSpPr>
        <p:spPr/>
        <p:txBody>
          <a:bodyPr/>
          <a:lstStyle>
            <a:lvl1pPr>
              <a:defRPr/>
            </a:lvl1pPr>
          </a:lstStyle>
          <a:p>
            <a:fld id="{EA1B77CE-CCAB-4199-B71B-74F75F158AB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3736" name="Rectangle 8"/>
          <p:cNvSpPr>
            <a:spLocks noChangeArrowheads="1"/>
          </p:cNvSpPr>
          <p:nvPr/>
        </p:nvSpPr>
        <p:spPr bwMode="gray">
          <a:xfrm>
            <a:off x="442913" y="1316038"/>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CA" b="0" dirty="0"/>
          </a:p>
        </p:txBody>
      </p:sp>
      <p:sp>
        <p:nvSpPr>
          <p:cNvPr id="1353737" name="Rectangle 9"/>
          <p:cNvSpPr>
            <a:spLocks noGrp="1" noChangeArrowheads="1"/>
          </p:cNvSpPr>
          <p:nvPr>
            <p:ph type="title"/>
          </p:nvPr>
        </p:nvSpPr>
        <p:spPr bwMode="auto">
          <a:xfrm>
            <a:off x="1150938" y="152400"/>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53738" name="Rectangle 10"/>
          <p:cNvSpPr>
            <a:spLocks noGrp="1" noChangeArrowheads="1"/>
          </p:cNvSpPr>
          <p:nvPr>
            <p:ph type="body" idx="1"/>
          </p:nvPr>
        </p:nvSpPr>
        <p:spPr bwMode="auto">
          <a:xfrm>
            <a:off x="7620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3739" name="Rectangle 11"/>
          <p:cNvSpPr>
            <a:spLocks noGrp="1" noChangeArrowheads="1"/>
          </p:cNvSpPr>
          <p:nvPr>
            <p:ph type="dt" sz="half" idx="2"/>
          </p:nvPr>
        </p:nvSpPr>
        <p:spPr bwMode="auto">
          <a:xfrm>
            <a:off x="0" y="6324600"/>
            <a:ext cx="2819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b="0"/>
            </a:lvl1pPr>
          </a:lstStyle>
          <a:p>
            <a:fld id="{7BE2F71C-EC4C-4E6A-872D-7B8EF617589E}" type="datetime4">
              <a:rPr lang="en-US"/>
              <a:pPr/>
              <a:t>June 19, 2013</a:t>
            </a:fld>
            <a:endParaRPr lang="en-US" dirty="0"/>
          </a:p>
        </p:txBody>
      </p:sp>
      <p:sp>
        <p:nvSpPr>
          <p:cNvPr id="1353740" name="Rectangle 12"/>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300" b="0"/>
            </a:lvl1pPr>
          </a:lstStyle>
          <a:p>
            <a:r>
              <a:rPr lang="en-US" dirty="0"/>
              <a:t>Advertising Market</a:t>
            </a:r>
          </a:p>
        </p:txBody>
      </p:sp>
      <p:sp>
        <p:nvSpPr>
          <p:cNvPr id="1353741" name="Rectangle 13"/>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mn-lt"/>
              </a:defRPr>
            </a:lvl1pPr>
          </a:lstStyle>
          <a:p>
            <a:fld id="{0F8EE60A-E8D8-47AF-AD43-469DD417F958}" type="slidenum">
              <a:rPr lang="en-US"/>
              <a:pPr/>
              <a:t>‹#›</a:t>
            </a:fld>
            <a:endParaRPr lang="en-US" dirty="0"/>
          </a:p>
        </p:txBody>
      </p:sp>
      <p:pic>
        <p:nvPicPr>
          <p:cNvPr id="1353743" name="Picture 15"/>
          <p:cNvPicPr>
            <a:picLocks noChangeAspect="1" noChangeArrowheads="1"/>
          </p:cNvPicPr>
          <p:nvPr userDrawn="1"/>
        </p:nvPicPr>
        <p:blipFill>
          <a:blip r:embed="rId15"/>
          <a:srcRect/>
          <a:stretch>
            <a:fillRect/>
          </a:stretch>
        </p:blipFill>
        <p:spPr bwMode="auto">
          <a:xfrm>
            <a:off x="250825" y="498475"/>
            <a:ext cx="857250" cy="7366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hdr="0" ftr="0" dt="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charset="0"/>
        </a:defRPr>
      </a:lvl2pPr>
      <a:lvl3pPr algn="l" rtl="0" fontAlgn="base">
        <a:spcBef>
          <a:spcPct val="0"/>
        </a:spcBef>
        <a:spcAft>
          <a:spcPct val="0"/>
        </a:spcAft>
        <a:defRPr sz="2800" b="1">
          <a:solidFill>
            <a:schemeClr val="tx2"/>
          </a:solidFill>
          <a:latin typeface="Arial" charset="0"/>
        </a:defRPr>
      </a:lvl3pPr>
      <a:lvl4pPr algn="l" rtl="0" fontAlgn="base">
        <a:spcBef>
          <a:spcPct val="0"/>
        </a:spcBef>
        <a:spcAft>
          <a:spcPct val="0"/>
        </a:spcAft>
        <a:defRPr sz="2800" b="1">
          <a:solidFill>
            <a:schemeClr val="tx2"/>
          </a:solidFill>
          <a:latin typeface="Arial" charset="0"/>
        </a:defRPr>
      </a:lvl4pPr>
      <a:lvl5pPr algn="l" rtl="0" fontAlgn="base">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lr>
          <a:schemeClr val="tx2"/>
        </a:buClr>
        <a:buSzPct val="60000"/>
        <a:buFont typeface="Wingdings" pitchFamily="2" charset="2"/>
        <a:buChar char="n"/>
        <a:defRPr b="1">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
        <a:defRPr b="1">
          <a:solidFill>
            <a:schemeClr val="tx1"/>
          </a:solidFill>
          <a:latin typeface="+mn-lt"/>
        </a:defRPr>
      </a:lvl2pPr>
      <a:lvl3pPr marL="1143000" indent="-228600" algn="l" rtl="0" fontAlgn="base">
        <a:spcBef>
          <a:spcPct val="20000"/>
        </a:spcBef>
        <a:spcAft>
          <a:spcPct val="0"/>
        </a:spcAft>
        <a:buClr>
          <a:schemeClr val="hlink"/>
        </a:buClr>
        <a:buSzPct val="50000"/>
        <a:buFont typeface="Wingdings" pitchFamily="2" charset="2"/>
        <a:buChar char="§"/>
        <a:defRPr b="1">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b="1">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b="1">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b="1">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b="1">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b="1">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lstStyle/>
          <a:p>
            <a:r>
              <a:rPr lang="en-US" dirty="0" smtClean="0"/>
              <a:t>Convergence, Complexity and Luddites:  The Interactive Digital Media World</a:t>
            </a:r>
          </a:p>
          <a:p>
            <a:endParaRPr lang="en-US" dirty="0" smtClean="0"/>
          </a:p>
          <a:p>
            <a:r>
              <a:rPr lang="en-US" dirty="0" smtClean="0"/>
              <a:t>Law Society of Upper Canada conference – April </a:t>
            </a:r>
            <a:r>
              <a:rPr lang="en-US" dirty="0" smtClean="0"/>
              <a:t>2011</a:t>
            </a:r>
          </a:p>
          <a:p>
            <a:r>
              <a:rPr lang="en-US" dirty="0" smtClean="0"/>
              <a:t>(some photos revised June 2013)</a:t>
            </a:r>
            <a:endParaRPr lang="en-CA" dirty="0"/>
          </a:p>
        </p:txBody>
      </p:sp>
    </p:spTree>
    <p:extLst>
      <p:ext uri="{BB962C8B-B14F-4D97-AF65-F5344CB8AC3E}">
        <p14:creationId xmlns:p14="http://schemas.microsoft.com/office/powerpoint/2010/main" val="2840740430"/>
      </p:ext>
    </p:extLst>
  </p:cSld>
  <p:clrMapOvr>
    <a:masterClrMapping/>
  </p:clrMapOvr>
  <p:transition xmlns:p14="http://schemas.microsoft.com/office/powerpoint/2010/mai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Plasticity of Digital Media</a:t>
            </a:r>
          </a:p>
        </p:txBody>
      </p:sp>
      <p:sp>
        <p:nvSpPr>
          <p:cNvPr id="19459" name="Rectangle 3"/>
          <p:cNvSpPr>
            <a:spLocks noGrp="1" noChangeArrowheads="1"/>
          </p:cNvSpPr>
          <p:nvPr>
            <p:ph idx="1"/>
          </p:nvPr>
        </p:nvSpPr>
        <p:spPr/>
        <p:txBody>
          <a:bodyPr/>
          <a:lstStyle/>
          <a:p>
            <a:r>
              <a:rPr lang="en-US" dirty="0" smtClean="0"/>
              <a:t>The ease with which you can manipulate, adapt, correct, re-align or re-interpret a work is often a liability to their owners (not always though).</a:t>
            </a:r>
          </a:p>
          <a:p>
            <a:r>
              <a:rPr lang="en-US" dirty="0" smtClean="0"/>
              <a:t>The term “derivative work” has become more important.</a:t>
            </a:r>
          </a:p>
          <a:p>
            <a:r>
              <a:rPr lang="en-US" dirty="0" smtClean="0"/>
              <a:t>In Video-Games: The vexing question of “mods”.</a:t>
            </a:r>
          </a:p>
          <a:p>
            <a:endParaRPr lang="en-US" dirty="0" smtClean="0"/>
          </a:p>
        </p:txBody>
      </p:sp>
      <p:pic>
        <p:nvPicPr>
          <p:cNvPr id="5" name="Content Placeholder 4" descr="Plastic_surface (1).jpg"/>
          <p:cNvPicPr>
            <a:picLocks noChangeAspect="1"/>
          </p:cNvPicPr>
          <p:nvPr/>
        </p:nvPicPr>
        <p:blipFill rotWithShape="1">
          <a:blip r:embed="rId3">
            <a:extLst>
              <a:ext uri="{28A0092B-C50C-407E-A947-70E740481C1C}">
                <a14:useLocalDpi xmlns:a14="http://schemas.microsoft.com/office/drawing/2010/main" val="0"/>
              </a:ext>
            </a:extLst>
          </a:blip>
          <a:srcRect l="-3" r="57" b="40210"/>
          <a:stretch/>
        </p:blipFill>
        <p:spPr bwMode="auto">
          <a:xfrm>
            <a:off x="615693" y="3678529"/>
            <a:ext cx="7984765" cy="2460236"/>
          </a:xfrm>
          <a:prstGeom prst="rect">
            <a:avLst/>
          </a:prstGeom>
          <a:noFill/>
          <a:ln w="9525">
            <a:noFill/>
            <a:miter lim="800000"/>
            <a:headEnd/>
            <a:tailEnd/>
          </a:ln>
          <a:effectLst/>
        </p:spPr>
      </p:pic>
    </p:spTree>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Compactness of Works in Digital Media</a:t>
            </a:r>
          </a:p>
        </p:txBody>
      </p:sp>
      <p:sp>
        <p:nvSpPr>
          <p:cNvPr id="21507" name="Rectangle 3"/>
          <p:cNvSpPr>
            <a:spLocks noGrp="1" noChangeArrowheads="1"/>
          </p:cNvSpPr>
          <p:nvPr>
            <p:ph idx="1"/>
          </p:nvPr>
        </p:nvSpPr>
        <p:spPr/>
        <p:txBody>
          <a:bodyPr/>
          <a:lstStyle/>
          <a:p>
            <a:r>
              <a:rPr lang="en-US" dirty="0" smtClean="0"/>
              <a:t>Digital works don’t occupy much space and space is cheap.</a:t>
            </a:r>
          </a:p>
          <a:p>
            <a:r>
              <a:rPr lang="en-US" dirty="0" smtClean="0"/>
              <a:t>You can store big databases in ways unimaginable in the past.</a:t>
            </a:r>
          </a:p>
          <a:p>
            <a:r>
              <a:rPr lang="en-US" dirty="0" smtClean="0"/>
              <a:t>You can keep everything.</a:t>
            </a:r>
          </a:p>
        </p:txBody>
      </p:sp>
      <p:pic>
        <p:nvPicPr>
          <p:cNvPr id="6" name="Content Placeholder 4" descr="photo.JPG"/>
          <p:cNvPicPr>
            <a:picLocks noChangeAspect="1"/>
          </p:cNvPicPr>
          <p:nvPr/>
        </p:nvPicPr>
        <p:blipFill rotWithShape="1">
          <a:blip r:embed="rId3" cstate="print">
            <a:extLst>
              <a:ext uri="{28A0092B-C50C-407E-A947-70E740481C1C}">
                <a14:useLocalDpi xmlns:a14="http://schemas.microsoft.com/office/drawing/2010/main" val="0"/>
              </a:ext>
            </a:extLst>
          </a:blip>
          <a:srcRect l="6512" t="21908" r="8316" b="14956"/>
          <a:stretch/>
        </p:blipFill>
        <p:spPr bwMode="auto">
          <a:xfrm>
            <a:off x="1731636" y="3252196"/>
            <a:ext cx="5560475" cy="3077033"/>
          </a:xfrm>
          <a:prstGeom prst="rect">
            <a:avLst/>
          </a:prstGeom>
          <a:noFill/>
          <a:ln w="9525">
            <a:noFill/>
            <a:miter lim="800000"/>
            <a:headEnd/>
            <a:tailEnd/>
          </a:ln>
          <a:effectLst/>
        </p:spPr>
      </p:pic>
    </p:spTree>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dirty="0" smtClean="0"/>
              <a:t>Equivalence of Works in Digital Media</a:t>
            </a:r>
          </a:p>
        </p:txBody>
      </p:sp>
      <p:sp>
        <p:nvSpPr>
          <p:cNvPr id="22532" name="Rectangle 3"/>
          <p:cNvSpPr>
            <a:spLocks noGrp="1" noChangeArrowheads="1"/>
          </p:cNvSpPr>
          <p:nvPr>
            <p:ph idx="1"/>
          </p:nvPr>
        </p:nvSpPr>
        <p:spPr>
          <a:xfrm>
            <a:off x="368300" y="2332037"/>
            <a:ext cx="4622800" cy="4525963"/>
          </a:xfrm>
        </p:spPr>
        <p:txBody>
          <a:bodyPr/>
          <a:lstStyle/>
          <a:p>
            <a:r>
              <a:rPr lang="en-US" dirty="0" smtClean="0"/>
              <a:t>Historically works have generally protected and regulated by the nature of the work:</a:t>
            </a:r>
          </a:p>
          <a:p>
            <a:pPr lvl="1"/>
            <a:r>
              <a:rPr lang="en-US" dirty="0" smtClean="0"/>
              <a:t>Books, photographs, musical works.</a:t>
            </a:r>
          </a:p>
          <a:p>
            <a:r>
              <a:rPr lang="en-US" dirty="0" smtClean="0"/>
              <a:t>But when they are all just digital bits – databases with software – what protocols should guide how they are consumed?</a:t>
            </a:r>
          </a:p>
          <a:p>
            <a:r>
              <a:rPr lang="en-US" dirty="0" smtClean="0"/>
              <a:t>Contrast Apple’s “walled garden” and the Ultraviolet Consortium who led by Microsoft aim to </a:t>
            </a:r>
            <a:r>
              <a:rPr lang="en-US" dirty="0"/>
              <a:t>let consumers buy once, playback everywhere, always</a:t>
            </a:r>
            <a:endParaRPr lang="en-US" dirty="0" smtClean="0"/>
          </a:p>
          <a:p>
            <a:r>
              <a:rPr lang="en-US" dirty="0" smtClean="0"/>
              <a:t>How do we adapt the law?</a:t>
            </a:r>
          </a:p>
          <a:p>
            <a:pPr lvl="1"/>
            <a:endParaRPr lang="en-US" dirty="0" smtClean="0"/>
          </a:p>
          <a:p>
            <a:pPr lvl="1"/>
            <a:endParaRPr lang="en-US" dirty="0" smtClean="0"/>
          </a:p>
        </p:txBody>
      </p:sp>
      <p:pic>
        <p:nvPicPr>
          <p:cNvPr id="5" name="Content Placeholder 4"/>
          <p:cNvPicPr>
            <a:picLocks noChangeAspect="1"/>
          </p:cNvPicPr>
          <p:nvPr/>
        </p:nvPicPr>
        <p:blipFill rotWithShape="1">
          <a:blip r:embed="rId3"/>
          <a:srcRect l="19267" r="18703" b="-478"/>
          <a:stretch/>
        </p:blipFill>
        <p:spPr bwMode="auto">
          <a:xfrm>
            <a:off x="5281537" y="2578666"/>
            <a:ext cx="3492086" cy="3733292"/>
          </a:xfrm>
          <a:prstGeom prst="rect">
            <a:avLst/>
          </a:prstGeom>
          <a:noFill/>
          <a:ln w="9525">
            <a:noFill/>
            <a:miter lim="800000"/>
            <a:headEnd/>
            <a:tailEnd/>
          </a:ln>
          <a:effectLst/>
        </p:spPr>
      </p:pic>
    </p:spTree>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Value Chains: What’s Happened</a:t>
            </a:r>
            <a:endParaRPr lang="en-US" dirty="0"/>
          </a:p>
        </p:txBody>
      </p:sp>
      <p:sp>
        <p:nvSpPr>
          <p:cNvPr id="3" name="Content Placeholder 2"/>
          <p:cNvSpPr>
            <a:spLocks noGrp="1"/>
          </p:cNvSpPr>
          <p:nvPr>
            <p:ph idx="1"/>
          </p:nvPr>
        </p:nvSpPr>
        <p:spPr/>
        <p:txBody>
          <a:bodyPr/>
          <a:lstStyle/>
          <a:p>
            <a:endParaRPr lang="en-US" dirty="0" smtClean="0"/>
          </a:p>
          <a:p>
            <a:r>
              <a:rPr lang="en-US" dirty="0" smtClean="0"/>
              <a:t>From relative simplicity 35 years ago to mind-numbing complexity today</a:t>
            </a:r>
          </a:p>
          <a:p>
            <a:r>
              <a:rPr lang="en-US" dirty="0" smtClean="0"/>
              <a:t>Where there once was conventional TV, Cable, Movie Theatres, Content Producers, Advertisers and Consumers</a:t>
            </a:r>
          </a:p>
          <a:p>
            <a:r>
              <a:rPr lang="en-US" dirty="0" smtClean="0"/>
              <a:t>Now add Consumer Generated Content, Home </a:t>
            </a:r>
            <a:r>
              <a:rPr lang="en-US" dirty="0"/>
              <a:t>V</a:t>
            </a:r>
            <a:r>
              <a:rPr lang="en-US" dirty="0" smtClean="0"/>
              <a:t>ideo, Specialty Channels, Pay TV, PPV, VOD, Web applications, Internet streaming, Internet storage, Set-top Boxes, Satellite Distribution, IPTV and File-sharing </a:t>
            </a:r>
          </a:p>
          <a:p>
            <a:r>
              <a:rPr lang="en-US" dirty="0" smtClean="0"/>
              <a:t>Add on to this radical evolutions in the Marketing world </a:t>
            </a:r>
          </a:p>
          <a:p>
            <a:r>
              <a:rPr lang="en-US" dirty="0" smtClean="0"/>
              <a:t>Equals Massive Complexity where Regulated and Unregulated media vie for consumers, audiences, mindshare, media-buys and anything/everything else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EF72DAE-62B1-42E8-BA15-7237EDF654E9}" type="slidenum">
              <a:rPr lang="en-US" smtClean="0"/>
              <a:pPr/>
              <a:t>13</a:t>
            </a:fld>
            <a:endParaRPr lang="en-US" dirty="0"/>
          </a:p>
        </p:txBody>
      </p:sp>
    </p:spTree>
    <p:extLst>
      <p:ext uri="{BB962C8B-B14F-4D97-AF65-F5344CB8AC3E}">
        <p14:creationId xmlns:p14="http://schemas.microsoft.com/office/powerpoint/2010/main" val="22701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 Coming Back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In this new Mobile, </a:t>
            </a:r>
            <a:r>
              <a:rPr lang="en-US" dirty="0"/>
              <a:t>O</a:t>
            </a:r>
            <a:r>
              <a:rPr lang="en-US" dirty="0" smtClean="0"/>
              <a:t>n Demand, OTT, Socially Networked world of Digital Media which is easily copied, easily transmitted without scarcity or borders, simple to manipulate, incredibly compact, &amp; which can be created by almost anyone…</a:t>
            </a:r>
          </a:p>
          <a:p>
            <a:endParaRPr lang="en-US" dirty="0"/>
          </a:p>
          <a:p>
            <a:pPr marL="0" indent="0">
              <a:buNone/>
            </a:pPr>
            <a:r>
              <a:rPr lang="en-US" dirty="0" smtClean="0"/>
              <a:t>…….WHAT DO WE NEED TO DO FOR MADE IN CANADA CONTENT TO SURVIVE &amp; THRIVE?</a:t>
            </a:r>
            <a:endParaRPr lang="en-US" dirty="0"/>
          </a:p>
        </p:txBody>
      </p:sp>
      <p:sp>
        <p:nvSpPr>
          <p:cNvPr id="4" name="Slide Number Placeholder 3"/>
          <p:cNvSpPr>
            <a:spLocks noGrp="1"/>
          </p:cNvSpPr>
          <p:nvPr>
            <p:ph type="sldNum" sz="quarter" idx="12"/>
          </p:nvPr>
        </p:nvSpPr>
        <p:spPr/>
        <p:txBody>
          <a:bodyPr/>
          <a:lstStyle/>
          <a:p>
            <a:fld id="{8EF72DAE-62B1-42E8-BA15-7237EDF654E9}" type="slidenum">
              <a:rPr lang="en-US" smtClean="0"/>
              <a:pPr/>
              <a:t>14</a:t>
            </a:fld>
            <a:endParaRPr lang="en-US" dirty="0"/>
          </a:p>
        </p:txBody>
      </p:sp>
    </p:spTree>
    <p:extLst>
      <p:ext uri="{BB962C8B-B14F-4D97-AF65-F5344CB8AC3E}">
        <p14:creationId xmlns:p14="http://schemas.microsoft.com/office/powerpoint/2010/main" val="223802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Interlude: Looking Back at the Evolution of Content/Carriage Regimes</a:t>
            </a:r>
            <a:endParaRPr lang="en-US" dirty="0"/>
          </a:p>
        </p:txBody>
      </p:sp>
      <p:sp>
        <p:nvSpPr>
          <p:cNvPr id="3" name="Content Placeholder 2"/>
          <p:cNvSpPr>
            <a:spLocks noGrp="1"/>
          </p:cNvSpPr>
          <p:nvPr>
            <p:ph idx="1"/>
          </p:nvPr>
        </p:nvSpPr>
        <p:spPr/>
        <p:txBody>
          <a:bodyPr/>
          <a:lstStyle/>
          <a:p>
            <a:pPr marL="0" indent="0">
              <a:buNone/>
            </a:pPr>
            <a:r>
              <a:rPr lang="en-US" dirty="0" smtClean="0"/>
              <a:t>1. Printing Press – paternalistic – see Milton’s </a:t>
            </a:r>
            <a:r>
              <a:rPr lang="en-US" dirty="0" err="1" smtClean="0"/>
              <a:t>Areopagitica</a:t>
            </a:r>
            <a:endParaRPr lang="en-US" dirty="0" smtClean="0"/>
          </a:p>
          <a:p>
            <a:pPr marL="0" indent="0">
              <a:buNone/>
            </a:pPr>
            <a:endParaRPr lang="en-US" dirty="0"/>
          </a:p>
          <a:p>
            <a:pPr marL="0" indent="0">
              <a:buNone/>
            </a:pPr>
            <a:r>
              <a:rPr lang="en-US" dirty="0" smtClean="0"/>
              <a:t>2. Radio – nationalistic – Prime Minister R.B. Bennett 1932; “…this country must be assured of complete Canadian control of broadcasting from Canadian sources. Without such control, broadcasting can never be the agency by which national consciousness may be fostered and sustained and national unity still further strengthened….”</a:t>
            </a:r>
          </a:p>
          <a:p>
            <a:pPr marL="0" indent="0">
              <a:buNone/>
            </a:pPr>
            <a:endParaRPr lang="en-US" dirty="0"/>
          </a:p>
          <a:p>
            <a:pPr marL="0" indent="0">
              <a:buNone/>
            </a:pPr>
            <a:r>
              <a:rPr lang="en-US" dirty="0" smtClean="0"/>
              <a:t>3. Television – “culturalistic” (sic) – Caplan/Sauvageau Task Force Report 1986</a:t>
            </a:r>
          </a:p>
          <a:p>
            <a:pPr marL="0" indent="0">
              <a:buNone/>
            </a:pPr>
            <a:endParaRPr lang="en-US" dirty="0"/>
          </a:p>
          <a:p>
            <a:pPr marL="0" indent="0">
              <a:buNone/>
            </a:pPr>
            <a:r>
              <a:rPr lang="en-US" dirty="0" smtClean="0"/>
              <a:t>4. Cable – “industrialistic” (sic) IHAC, 1995</a:t>
            </a:r>
            <a:endParaRPr lang="en-US" dirty="0"/>
          </a:p>
        </p:txBody>
      </p:sp>
      <p:sp>
        <p:nvSpPr>
          <p:cNvPr id="4" name="Slide Number Placeholder 3"/>
          <p:cNvSpPr>
            <a:spLocks noGrp="1"/>
          </p:cNvSpPr>
          <p:nvPr>
            <p:ph type="sldNum" sz="quarter" idx="12"/>
          </p:nvPr>
        </p:nvSpPr>
        <p:spPr/>
        <p:txBody>
          <a:bodyPr/>
          <a:lstStyle/>
          <a:p>
            <a:fld id="{8EF72DAE-62B1-42E8-BA15-7237EDF654E9}" type="slidenum">
              <a:rPr lang="en-US" smtClean="0"/>
              <a:pPr/>
              <a:t>15</a:t>
            </a:fld>
            <a:endParaRPr lang="en-US" dirty="0"/>
          </a:p>
        </p:txBody>
      </p:sp>
    </p:spTree>
    <p:extLst>
      <p:ext uri="{BB962C8B-B14F-4D97-AF65-F5344CB8AC3E}">
        <p14:creationId xmlns:p14="http://schemas.microsoft.com/office/powerpoint/2010/main" val="269995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0" y="152400"/>
            <a:ext cx="7773121" cy="752057"/>
          </a:xfrm>
        </p:spPr>
        <p:txBody>
          <a:bodyPr/>
          <a:lstStyle/>
          <a:p>
            <a:r>
              <a:rPr lang="en-US" dirty="0" smtClean="0"/>
              <a:t>             The Obvious Answer?</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 NEW POLICY FILTER FOR THE NEW WORLD OF DIGITAL:</a:t>
            </a:r>
          </a:p>
          <a:p>
            <a:endParaRPr lang="en-US" dirty="0"/>
          </a:p>
          <a:p>
            <a:pPr marL="0" indent="0">
              <a:buNone/>
            </a:pPr>
            <a:r>
              <a:rPr lang="en-US" dirty="0" smtClean="0"/>
              <a:t>DO ONLY WHAT WILL RESULT IN THE MOST COMPELLING CANADIAN CREATIVE CONTENT.</a:t>
            </a:r>
          </a:p>
          <a:p>
            <a:pPr marL="0" indent="0">
              <a:buNone/>
            </a:pPr>
            <a:endParaRPr lang="en-US" dirty="0"/>
          </a:p>
          <a:p>
            <a:pPr marL="0" indent="0">
              <a:buNone/>
            </a:pPr>
            <a:r>
              <a:rPr lang="en-US" dirty="0" smtClean="0"/>
              <a:t>TWO ANALYTICAL STEPS:</a:t>
            </a:r>
          </a:p>
          <a:p>
            <a:pPr marL="0" indent="0">
              <a:buNone/>
            </a:pPr>
            <a:endParaRPr lang="en-US" dirty="0"/>
          </a:p>
          <a:p>
            <a:pPr marL="0" indent="0">
              <a:buNone/>
            </a:pPr>
            <a:r>
              <a:rPr lang="en-US" dirty="0" smtClean="0"/>
              <a:t>1. What impediments  to Canadian creativity must be removed?</a:t>
            </a:r>
          </a:p>
          <a:p>
            <a:pPr marL="0" indent="0">
              <a:buNone/>
            </a:pPr>
            <a:r>
              <a:rPr lang="en-US" dirty="0" smtClean="0"/>
              <a:t>2. What measures must be taken to encourage the most compelling Canadian creative product?</a:t>
            </a:r>
            <a:endParaRPr lang="en-US" dirty="0"/>
          </a:p>
        </p:txBody>
      </p:sp>
      <p:sp>
        <p:nvSpPr>
          <p:cNvPr id="4" name="Slide Number Placeholder 3"/>
          <p:cNvSpPr>
            <a:spLocks noGrp="1"/>
          </p:cNvSpPr>
          <p:nvPr>
            <p:ph type="sldNum" sz="quarter" idx="12"/>
          </p:nvPr>
        </p:nvSpPr>
        <p:spPr/>
        <p:txBody>
          <a:bodyPr/>
          <a:lstStyle/>
          <a:p>
            <a:fld id="{8EF72DAE-62B1-42E8-BA15-7237EDF654E9}" type="slidenum">
              <a:rPr lang="en-US" smtClean="0"/>
              <a:pPr/>
              <a:t>16</a:t>
            </a:fld>
            <a:endParaRPr lang="en-US" dirty="0"/>
          </a:p>
        </p:txBody>
      </p:sp>
    </p:spTree>
    <p:extLst>
      <p:ext uri="{BB962C8B-B14F-4D97-AF65-F5344CB8AC3E}">
        <p14:creationId xmlns:p14="http://schemas.microsoft.com/office/powerpoint/2010/main" val="169111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152400"/>
            <a:ext cx="7795848" cy="809789"/>
          </a:xfrm>
        </p:spPr>
        <p:txBody>
          <a:bodyPr/>
          <a:lstStyle/>
          <a:p>
            <a:r>
              <a:rPr lang="en-US" dirty="0" smtClean="0"/>
              <a:t>Some Suggestions</a:t>
            </a:r>
            <a:endParaRPr lang="en-US" dirty="0"/>
          </a:p>
        </p:txBody>
      </p:sp>
      <p:sp>
        <p:nvSpPr>
          <p:cNvPr id="3" name="Content Placeholder 2"/>
          <p:cNvSpPr>
            <a:spLocks noGrp="1"/>
          </p:cNvSpPr>
          <p:nvPr>
            <p:ph idx="1"/>
          </p:nvPr>
        </p:nvSpPr>
        <p:spPr/>
        <p:txBody>
          <a:bodyPr>
            <a:normAutofit fontScale="92500" lnSpcReduction="10000"/>
          </a:bodyPr>
          <a:lstStyle/>
          <a:p>
            <a:r>
              <a:rPr lang="en-CA" dirty="0"/>
              <a:t>ONE: Embrace the merits of fostering a Canadian-owned but globally competitive industry. </a:t>
            </a:r>
            <a:endParaRPr lang="en-CA" dirty="0" smtClean="0"/>
          </a:p>
          <a:p>
            <a:pPr lvl="0"/>
            <a:r>
              <a:rPr lang="en-CA" dirty="0"/>
              <a:t>TWO: Increase the probability of success of the Canadian media industry by encouraging the creation of larger and stronger enterprises. </a:t>
            </a:r>
            <a:endParaRPr lang="en-US" dirty="0"/>
          </a:p>
          <a:p>
            <a:pPr lvl="0"/>
            <a:r>
              <a:rPr lang="en-CA" dirty="0"/>
              <a:t>THREE: Develop a Canadian industrial strategy that supports the creation of high quality Canadian content from </a:t>
            </a:r>
            <a:r>
              <a:rPr lang="en-CA" u="sng" dirty="0"/>
              <a:t>all</a:t>
            </a:r>
            <a:r>
              <a:rPr lang="en-CA" dirty="0"/>
              <a:t> Canadian producers including producers that are affiliated to Canadian broadcasters.</a:t>
            </a:r>
            <a:endParaRPr lang="en-US" dirty="0"/>
          </a:p>
          <a:p>
            <a:pPr lvl="0"/>
            <a:r>
              <a:rPr lang="en-CA" dirty="0"/>
              <a:t>FOUR: Recognize that private media enterprise success is what will lead to a stronger cultural system, not the current system of progressive fees, conditions and tariffs. </a:t>
            </a:r>
            <a:endParaRPr lang="en-US" dirty="0"/>
          </a:p>
          <a:p>
            <a:r>
              <a:rPr lang="en-CA" dirty="0"/>
              <a:t>FIVE: Allow Canadians to experiment. </a:t>
            </a:r>
            <a:endParaRPr lang="en-CA" dirty="0" smtClean="0"/>
          </a:p>
          <a:p>
            <a:pPr lvl="0"/>
            <a:r>
              <a:rPr lang="en-CA" dirty="0"/>
              <a:t>SIX: Recognize that our small market requires that government continue its support of research and development in intellectual property. </a:t>
            </a:r>
            <a:endParaRPr lang="en-US" dirty="0"/>
          </a:p>
          <a:p>
            <a:endParaRPr lang="en-US" dirty="0"/>
          </a:p>
        </p:txBody>
      </p:sp>
      <p:sp>
        <p:nvSpPr>
          <p:cNvPr id="4" name="Slide Number Placeholder 3"/>
          <p:cNvSpPr>
            <a:spLocks noGrp="1"/>
          </p:cNvSpPr>
          <p:nvPr>
            <p:ph type="sldNum" sz="quarter" idx="12"/>
          </p:nvPr>
        </p:nvSpPr>
        <p:spPr/>
        <p:txBody>
          <a:bodyPr/>
          <a:lstStyle/>
          <a:p>
            <a:fld id="{8EF72DAE-62B1-42E8-BA15-7237EDF654E9}" type="slidenum">
              <a:rPr lang="en-US" smtClean="0"/>
              <a:pPr/>
              <a:t>17</a:t>
            </a:fld>
            <a:endParaRPr lang="en-US" dirty="0"/>
          </a:p>
        </p:txBody>
      </p:sp>
    </p:spTree>
    <p:extLst>
      <p:ext uri="{BB962C8B-B14F-4D97-AF65-F5344CB8AC3E}">
        <p14:creationId xmlns:p14="http://schemas.microsoft.com/office/powerpoint/2010/main" val="4090516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33A4654-4879-4BAE-8899-C4EF27E9AD0A}" type="slidenum">
              <a:rPr lang="en-US"/>
              <a:pPr/>
              <a:t>18</a:t>
            </a:fld>
            <a:endParaRPr lang="en-US" dirty="0"/>
          </a:p>
        </p:txBody>
      </p:sp>
      <p:sp>
        <p:nvSpPr>
          <p:cNvPr id="1817602" name="Rectangle 2"/>
          <p:cNvSpPr>
            <a:spLocks noGrp="1" noChangeArrowheads="1"/>
          </p:cNvSpPr>
          <p:nvPr>
            <p:ph type="title"/>
          </p:nvPr>
        </p:nvSpPr>
        <p:spPr/>
        <p:txBody>
          <a:bodyPr/>
          <a:lstStyle/>
          <a:p>
            <a:r>
              <a:rPr lang="en-US" dirty="0" smtClean="0"/>
              <a:t>The Obvious </a:t>
            </a:r>
            <a:endParaRPr lang="en-US" dirty="0"/>
          </a:p>
        </p:txBody>
      </p:sp>
      <p:sp>
        <p:nvSpPr>
          <p:cNvPr id="1817603" name="Rectangle 3"/>
          <p:cNvSpPr>
            <a:spLocks noGrp="1" noChangeArrowheads="1"/>
          </p:cNvSpPr>
          <p:nvPr>
            <p:ph type="body" idx="1"/>
          </p:nvPr>
        </p:nvSpPr>
        <p:spPr/>
        <p:txBody>
          <a:bodyPr/>
          <a:lstStyle/>
          <a:p>
            <a:pPr marL="0" indent="0">
              <a:buNone/>
            </a:pPr>
            <a:endParaRPr lang="en-US" sz="2000" b="0" dirty="0" smtClean="0"/>
          </a:p>
          <a:p>
            <a:pPr marL="0" indent="0">
              <a:buNone/>
            </a:pPr>
            <a:endParaRPr lang="en-US" sz="2000" b="0" dirty="0"/>
          </a:p>
          <a:p>
            <a:pPr marL="0" indent="0">
              <a:buNone/>
            </a:pPr>
            <a:r>
              <a:rPr lang="en-US" sz="2000" b="0" dirty="0" smtClean="0"/>
              <a:t>It always come back to supporting the creation of CONTENT; particularly in the world of digital media:</a:t>
            </a:r>
          </a:p>
          <a:p>
            <a:pPr marL="0" indent="0">
              <a:buNone/>
            </a:pPr>
            <a:endParaRPr lang="en-US" sz="2000" b="0" dirty="0"/>
          </a:p>
          <a:p>
            <a:pPr marL="0" indent="0">
              <a:buNone/>
            </a:pPr>
            <a:r>
              <a:rPr lang="en-US" sz="2000" b="0" dirty="0" smtClean="0"/>
              <a:t>A: “What’s Daddy doing?”</a:t>
            </a:r>
          </a:p>
          <a:p>
            <a:pPr marL="0" indent="0">
              <a:buNone/>
            </a:pPr>
            <a:r>
              <a:rPr lang="en-US" sz="2000" b="0" dirty="0" smtClean="0"/>
              <a:t>M: “He’s playing with his technology.”</a:t>
            </a:r>
          </a:p>
          <a:p>
            <a:pPr marL="0" indent="0">
              <a:buNone/>
            </a:pPr>
            <a:r>
              <a:rPr lang="en-US" sz="2000" b="0" dirty="0" smtClean="0"/>
              <a:t>A: “It may be tech-knowledge-y but it’s not knowledge”.</a:t>
            </a:r>
          </a:p>
          <a:p>
            <a:pPr marL="0" indent="0">
              <a:buNone/>
            </a:pPr>
            <a:endParaRPr lang="en-US" sz="2000" b="0" dirty="0"/>
          </a:p>
          <a:p>
            <a:pPr marL="0" indent="0">
              <a:buNone/>
            </a:pPr>
            <a:r>
              <a:rPr lang="en-US" sz="2000" b="0" dirty="0" smtClean="0"/>
              <a:t>YOU have the knowledge – to figure this out – to make a difference.</a:t>
            </a:r>
            <a:endParaRPr lang="en-US" sz="2000" b="0" dirty="0"/>
          </a:p>
        </p:txBody>
      </p:sp>
    </p:spTree>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 Re-Introduction</a:t>
            </a:r>
          </a:p>
        </p:txBody>
      </p:sp>
      <p:sp>
        <p:nvSpPr>
          <p:cNvPr id="10243" name="Rectangle 3"/>
          <p:cNvSpPr>
            <a:spLocks noGrp="1" noChangeArrowheads="1"/>
          </p:cNvSpPr>
          <p:nvPr>
            <p:ph type="body" idx="1"/>
          </p:nvPr>
        </p:nvSpPr>
        <p:spPr/>
        <p:txBody>
          <a:bodyPr/>
          <a:lstStyle/>
          <a:p>
            <a:endParaRPr lang="en-US" dirty="0" smtClean="0"/>
          </a:p>
          <a:p>
            <a:r>
              <a:rPr lang="en-US" dirty="0" smtClean="0"/>
              <a:t>Lightening Strikes – a metaphor?</a:t>
            </a:r>
          </a:p>
          <a:p>
            <a:r>
              <a:rPr lang="en-US" dirty="0" smtClean="0"/>
              <a:t>A view after wandering in the wilderness:</a:t>
            </a:r>
          </a:p>
          <a:p>
            <a:r>
              <a:rPr lang="en-US" dirty="0" smtClean="0"/>
              <a:t>-VTV- Whatever may have made me a good lawyer made me a bad leader;</a:t>
            </a:r>
          </a:p>
          <a:p>
            <a:r>
              <a:rPr lang="en-US" dirty="0" smtClean="0"/>
              <a:t>-Video-games-where the talent went;</a:t>
            </a:r>
          </a:p>
          <a:p>
            <a:r>
              <a:rPr lang="en-US" dirty="0" smtClean="0"/>
              <a:t>-Sports-living in a non-fragmented world;</a:t>
            </a:r>
          </a:p>
          <a:p>
            <a:r>
              <a:rPr lang="en-US" dirty="0" smtClean="0"/>
              <a:t>- </a:t>
            </a:r>
            <a:r>
              <a:rPr lang="en-US" dirty="0" err="1" smtClean="0"/>
              <a:t>canucks.com</a:t>
            </a:r>
            <a:r>
              <a:rPr lang="en-US" dirty="0" smtClean="0"/>
              <a:t> – integrating broadcast &amp; web</a:t>
            </a:r>
          </a:p>
          <a:p>
            <a:pPr marL="0" indent="0">
              <a:buNone/>
            </a:pPr>
            <a:endParaRPr lang="en-US" dirty="0" smtClean="0"/>
          </a:p>
          <a:p>
            <a:endParaRPr lang="en-US" dirty="0" smtClean="0"/>
          </a:p>
          <a:p>
            <a:endParaRPr lang="en-US" dirty="0" smtClean="0"/>
          </a:p>
          <a:p>
            <a:pPr lvl="2"/>
            <a:endParaRPr lang="en-US" sz="1800" dirty="0" smtClean="0"/>
          </a:p>
        </p:txBody>
      </p:sp>
    </p:spTree>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It’s not about convergence; it’s about the new monsters in town.</a:t>
            </a:r>
            <a:endParaRPr lang="en-CA"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xmlns:p14="http://schemas.microsoft.com/office/powerpoint/2010/mai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Changes</a:t>
            </a:r>
            <a:endParaRPr lang="en-US" dirty="0"/>
          </a:p>
        </p:txBody>
      </p:sp>
      <p:sp>
        <p:nvSpPr>
          <p:cNvPr id="3" name="Content Placeholder 2"/>
          <p:cNvSpPr>
            <a:spLocks noGrp="1"/>
          </p:cNvSpPr>
          <p:nvPr>
            <p:ph idx="1"/>
          </p:nvPr>
        </p:nvSpPr>
        <p:spPr/>
        <p:txBody>
          <a:bodyPr/>
          <a:lstStyle/>
          <a:p>
            <a:r>
              <a:rPr lang="en-US" dirty="0" smtClean="0"/>
              <a:t>Mobile data services are growing rapidly – easily surpassing previous ways </a:t>
            </a:r>
            <a:r>
              <a:rPr lang="en-US" smtClean="0"/>
              <a:t>to access </a:t>
            </a:r>
            <a:r>
              <a:rPr lang="en-US" dirty="0" smtClean="0"/>
              <a:t>internet content</a:t>
            </a:r>
          </a:p>
          <a:p>
            <a:r>
              <a:rPr lang="en-US" dirty="0" smtClean="0"/>
              <a:t>Data traffic growing at CAGR of over 130%</a:t>
            </a:r>
          </a:p>
          <a:p>
            <a:r>
              <a:rPr lang="en-US" dirty="0" smtClean="0"/>
              <a:t>By 2013, expect that video will constitute more than 60% of mobile traffic </a:t>
            </a:r>
          </a:p>
          <a:p>
            <a:r>
              <a:rPr lang="en-US" dirty="0" smtClean="0"/>
              <a:t>Significant shift to “On Demand” – household usage of time shifted TV grew 33% in the U.S. from the 4</a:t>
            </a:r>
            <a:r>
              <a:rPr lang="en-US" baseline="30000" dirty="0" smtClean="0"/>
              <a:t>th</a:t>
            </a:r>
            <a:r>
              <a:rPr lang="en-US" dirty="0" smtClean="0"/>
              <a:t> Q of 2007 to the 4</a:t>
            </a:r>
            <a:r>
              <a:rPr lang="en-US" baseline="30000" dirty="0" smtClean="0"/>
              <a:t>th</a:t>
            </a:r>
            <a:r>
              <a:rPr lang="en-US" dirty="0" smtClean="0"/>
              <a:t> Q of 2008</a:t>
            </a:r>
          </a:p>
          <a:p>
            <a:r>
              <a:rPr lang="en-US" dirty="0" smtClean="0"/>
              <a:t>Netflix has 25 million subs and a market cap of $12B</a:t>
            </a:r>
            <a:endParaRPr lang="en-US" dirty="0"/>
          </a:p>
        </p:txBody>
      </p:sp>
      <p:sp>
        <p:nvSpPr>
          <p:cNvPr id="4" name="Slide Number Placeholder 3"/>
          <p:cNvSpPr>
            <a:spLocks noGrp="1"/>
          </p:cNvSpPr>
          <p:nvPr>
            <p:ph type="sldNum" sz="quarter" idx="12"/>
          </p:nvPr>
        </p:nvSpPr>
        <p:spPr/>
        <p:txBody>
          <a:bodyPr/>
          <a:lstStyle/>
          <a:p>
            <a:fld id="{8EF72DAE-62B1-42E8-BA15-7237EDF654E9}" type="slidenum">
              <a:rPr lang="en-US" smtClean="0"/>
              <a:pPr/>
              <a:t>4</a:t>
            </a:fld>
            <a:endParaRPr lang="en-US" dirty="0"/>
          </a:p>
        </p:txBody>
      </p:sp>
    </p:spTree>
    <p:extLst>
      <p:ext uri="{BB962C8B-B14F-4D97-AF65-F5344CB8AC3E}">
        <p14:creationId xmlns:p14="http://schemas.microsoft.com/office/powerpoint/2010/main" val="374801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for OTT discussion</a:t>
            </a:r>
          </a:p>
        </p:txBody>
      </p:sp>
      <p:sp>
        <p:nvSpPr>
          <p:cNvPr id="3" name="Content Placeholder 2"/>
          <p:cNvSpPr>
            <a:spLocks noGrp="1"/>
          </p:cNvSpPr>
          <p:nvPr>
            <p:ph idx="1"/>
          </p:nvPr>
        </p:nvSpPr>
        <p:spPr>
          <a:xfrm>
            <a:off x="762000" y="1600199"/>
            <a:ext cx="7772400" cy="4249907"/>
          </a:xfrm>
        </p:spPr>
        <p:txBody>
          <a:bodyPr/>
          <a:lstStyle/>
          <a:p>
            <a:r>
              <a:rPr lang="en-US" dirty="0"/>
              <a:t>What is OTT? Access to video content provided to consumers over the internet or air...and lots of companies are participating, </a:t>
            </a:r>
            <a:r>
              <a:rPr lang="en-US" dirty="0" smtClean="0"/>
              <a:t>including Fox, NBC, ABC, Sony, Comcast, </a:t>
            </a:r>
            <a:r>
              <a:rPr lang="en-US" dirty="0" err="1" smtClean="0"/>
              <a:t>Walmart</a:t>
            </a:r>
            <a:r>
              <a:rPr lang="en-US" dirty="0" smtClean="0"/>
              <a:t>, Apple, Netflix, </a:t>
            </a:r>
            <a:r>
              <a:rPr lang="en-US" dirty="0" err="1" smtClean="0"/>
              <a:t>Hulu</a:t>
            </a:r>
            <a:r>
              <a:rPr lang="en-US" dirty="0" smtClean="0"/>
              <a:t>, HBO, YouTube, MLB.TV, Google, </a:t>
            </a:r>
            <a:r>
              <a:rPr lang="en-US" dirty="0" err="1" smtClean="0"/>
              <a:t>Vudu</a:t>
            </a:r>
            <a:r>
              <a:rPr lang="en-US" dirty="0" smtClean="0"/>
              <a:t>, </a:t>
            </a:r>
            <a:r>
              <a:rPr lang="en-US" dirty="0" err="1" smtClean="0"/>
              <a:t>xfinity</a:t>
            </a:r>
            <a:r>
              <a:rPr lang="en-US" dirty="0" smtClean="0"/>
              <a:t>, XBOX 360, FLO TV</a:t>
            </a:r>
          </a:p>
          <a:p>
            <a:endParaRPr lang="en-US" dirty="0" smtClean="0"/>
          </a:p>
          <a:p>
            <a:pPr defTabSz="914400"/>
            <a:r>
              <a:rPr lang="en-US" dirty="0"/>
              <a:t>Did you know...</a:t>
            </a:r>
            <a:r>
              <a:rPr lang="en-US" dirty="0" err="1"/>
              <a:t>Hulu</a:t>
            </a:r>
            <a:r>
              <a:rPr lang="en-US" dirty="0"/>
              <a:t> gets 1 billion visits per month? and serves 6-700M ads every month?</a:t>
            </a:r>
          </a:p>
          <a:p>
            <a:pPr defTabSz="914400"/>
            <a:endParaRPr lang="en-US" dirty="0"/>
          </a:p>
          <a:p>
            <a:pPr defTabSz="914400"/>
            <a:r>
              <a:rPr lang="en-US" dirty="0"/>
              <a:t>Netflix has 17M subscribers, is worth $9B and generates 20% of all evening Internet traffic in the US?</a:t>
            </a:r>
          </a:p>
          <a:p>
            <a:pPr defTabSz="914400"/>
            <a:endParaRPr lang="en-US" dirty="0"/>
          </a:p>
          <a:p>
            <a:pPr defTabSz="914400"/>
            <a:r>
              <a:rPr lang="en-US" dirty="0"/>
              <a:t>Wal-Mart, Sony, Microsoft, Apple, Google are all in the race to benefit from online video?</a:t>
            </a:r>
          </a:p>
          <a:p>
            <a:endParaRPr lang="en-US" dirty="0"/>
          </a:p>
          <a:p>
            <a:endParaRPr lang="en-US" dirty="0"/>
          </a:p>
        </p:txBody>
      </p:sp>
      <p:sp>
        <p:nvSpPr>
          <p:cNvPr id="4" name="Slide Number Placeholder 3"/>
          <p:cNvSpPr>
            <a:spLocks noGrp="1"/>
          </p:cNvSpPr>
          <p:nvPr>
            <p:ph type="sldNum" sz="quarter" idx="12"/>
          </p:nvPr>
        </p:nvSpPr>
        <p:spPr/>
        <p:txBody>
          <a:bodyPr/>
          <a:lstStyle/>
          <a:p>
            <a:fld id="{8EF72DAE-62B1-42E8-BA15-7237EDF654E9}" type="slidenum">
              <a:rPr lang="en-US" smtClean="0"/>
              <a:pPr/>
              <a:t>5</a:t>
            </a:fld>
            <a:endParaRPr lang="en-US" dirty="0"/>
          </a:p>
        </p:txBody>
      </p:sp>
    </p:spTree>
    <p:extLst>
      <p:ext uri="{BB962C8B-B14F-4D97-AF65-F5344CB8AC3E}">
        <p14:creationId xmlns:p14="http://schemas.microsoft.com/office/powerpoint/2010/main" val="82508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is a Killer App: Consumers are online &amp; being social</a:t>
            </a:r>
            <a:endParaRPr lang="en-US" dirty="0"/>
          </a:p>
        </p:txBody>
      </p:sp>
      <p:sp>
        <p:nvSpPr>
          <p:cNvPr id="3" name="Content Placeholder 2"/>
          <p:cNvSpPr>
            <a:spLocks noGrp="1"/>
          </p:cNvSpPr>
          <p:nvPr>
            <p:ph idx="1"/>
          </p:nvPr>
        </p:nvSpPr>
        <p:spPr/>
        <p:txBody>
          <a:bodyPr/>
          <a:lstStyle/>
          <a:p>
            <a:r>
              <a:rPr lang="en-US" dirty="0" smtClean="0"/>
              <a:t>Integration of CONTENT &amp; CONTACT;</a:t>
            </a:r>
          </a:p>
          <a:p>
            <a:r>
              <a:rPr lang="en-US" dirty="0" smtClean="0"/>
              <a:t>40% of media consumption is “new media”</a:t>
            </a:r>
          </a:p>
          <a:p>
            <a:r>
              <a:rPr lang="en-US" dirty="0" smtClean="0"/>
              <a:t>30% of time online is using social networks</a:t>
            </a:r>
          </a:p>
          <a:p>
            <a:endParaRPr lang="en-US" dirty="0"/>
          </a:p>
          <a:p>
            <a:r>
              <a:rPr lang="en-US" dirty="0" smtClean="0"/>
              <a:t>My first time: GPL shifts the paradigm;</a:t>
            </a:r>
          </a:p>
          <a:p>
            <a:endParaRPr lang="en-US" dirty="0"/>
          </a:p>
          <a:p>
            <a:r>
              <a:rPr lang="en-US" dirty="0" smtClean="0"/>
              <a:t>Headline: “Long </a:t>
            </a:r>
            <a:r>
              <a:rPr lang="en-US" dirty="0"/>
              <a:t>D</a:t>
            </a:r>
            <a:r>
              <a:rPr lang="en-US" dirty="0" smtClean="0"/>
              <a:t>istance </a:t>
            </a:r>
            <a:r>
              <a:rPr lang="en-US" dirty="0"/>
              <a:t>T</a:t>
            </a:r>
            <a:r>
              <a:rPr lang="en-US" dirty="0" smtClean="0"/>
              <a:t>eenage Male Friendship </a:t>
            </a:r>
            <a:r>
              <a:rPr lang="en-US" dirty="0"/>
              <a:t>N</a:t>
            </a:r>
            <a:r>
              <a:rPr lang="en-US" dirty="0" smtClean="0"/>
              <a:t>ow </a:t>
            </a:r>
            <a:r>
              <a:rPr lang="en-US" dirty="0"/>
              <a:t>P</a:t>
            </a:r>
            <a:r>
              <a:rPr lang="en-US" dirty="0" smtClean="0"/>
              <a:t>ossible”</a:t>
            </a:r>
          </a:p>
          <a:p>
            <a:endParaRPr lang="en-US" dirty="0"/>
          </a:p>
          <a:p>
            <a:r>
              <a:rPr lang="en-US" dirty="0" smtClean="0"/>
              <a:t>Why does it work?: content + contact = shared context = Meaning</a:t>
            </a:r>
          </a:p>
          <a:p>
            <a:endParaRPr lang="en-US" dirty="0"/>
          </a:p>
          <a:p>
            <a:r>
              <a:rPr lang="en-US" dirty="0" smtClean="0"/>
              <a:t>Studies show happiness is about being with others </a:t>
            </a:r>
            <a:endParaRPr lang="en-US" dirty="0"/>
          </a:p>
        </p:txBody>
      </p:sp>
      <p:sp>
        <p:nvSpPr>
          <p:cNvPr id="4" name="Slide Number Placeholder 3"/>
          <p:cNvSpPr>
            <a:spLocks noGrp="1"/>
          </p:cNvSpPr>
          <p:nvPr>
            <p:ph type="sldNum" sz="quarter" idx="12"/>
          </p:nvPr>
        </p:nvSpPr>
        <p:spPr/>
        <p:txBody>
          <a:bodyPr/>
          <a:lstStyle/>
          <a:p>
            <a:fld id="{8EF72DAE-62B1-42E8-BA15-7237EDF654E9}" type="slidenum">
              <a:rPr lang="en-US" smtClean="0"/>
              <a:pPr/>
              <a:t>6</a:t>
            </a:fld>
            <a:endParaRPr lang="en-US" dirty="0"/>
          </a:p>
        </p:txBody>
      </p:sp>
    </p:spTree>
    <p:extLst>
      <p:ext uri="{BB962C8B-B14F-4D97-AF65-F5344CB8AC3E}">
        <p14:creationId xmlns:p14="http://schemas.microsoft.com/office/powerpoint/2010/main" val="112738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a:r>
            <a:br>
              <a:rPr lang="en-US" dirty="0" smtClean="0">
                <a:solidFill>
                  <a:schemeClr val="bg1"/>
                </a:solidFill>
              </a:rPr>
            </a:br>
            <a:endParaRPr lang="en-CA" dirty="0"/>
          </a:p>
        </p:txBody>
      </p:sp>
      <p:sp>
        <p:nvSpPr>
          <p:cNvPr id="3" name="Text Placeholder 2"/>
          <p:cNvSpPr>
            <a:spLocks noGrp="1"/>
          </p:cNvSpPr>
          <p:nvPr>
            <p:ph type="body" idx="1"/>
          </p:nvPr>
        </p:nvSpPr>
        <p:spPr>
          <a:xfrm>
            <a:off x="722313" y="2443959"/>
            <a:ext cx="7772400" cy="1270089"/>
          </a:xfrm>
        </p:spPr>
        <p:txBody>
          <a:bodyPr/>
          <a:lstStyle/>
          <a:p>
            <a:pPr algn="ctr"/>
            <a:r>
              <a:rPr lang="en-US" dirty="0" smtClean="0"/>
              <a:t>The Elements and Attributes of Digital </a:t>
            </a:r>
            <a:r>
              <a:rPr lang="en-US" dirty="0"/>
              <a:t>M</a:t>
            </a:r>
            <a:r>
              <a:rPr lang="en-US" dirty="0" smtClean="0"/>
              <a:t>edia.</a:t>
            </a:r>
            <a:endParaRPr lang="en-CA" dirty="0"/>
          </a:p>
        </p:txBody>
      </p:sp>
      <p:sp>
        <p:nvSpPr>
          <p:cNvPr id="4" name="Slide Number Placeholder 3"/>
          <p:cNvSpPr>
            <a:spLocks noGrp="1"/>
          </p:cNvSpPr>
          <p:nvPr>
            <p:ph type="sldNum" sz="quarter" idx="12"/>
          </p:nvPr>
        </p:nvSpPr>
        <p:spPr/>
        <p:txBody>
          <a:bodyPr/>
          <a:lstStyle/>
          <a:p>
            <a:fld id="{5C69F71C-D582-487C-B50A-3CD964DD34C4}" type="slidenum">
              <a:rPr lang="en-US" smtClean="0"/>
              <a:pPr/>
              <a:t>7</a:t>
            </a:fld>
            <a:endParaRPr lang="en-US" dirty="0"/>
          </a:p>
        </p:txBody>
      </p:sp>
    </p:spTree>
  </p:cSld>
  <p:clrMapOvr>
    <a:masterClrMapping/>
  </p:clrMapOvr>
  <p:transition xmlns:p14="http://schemas.microsoft.com/office/powerpoint/2010/main">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Bits  (digital media) are easily copied.</a:t>
            </a:r>
          </a:p>
        </p:txBody>
      </p:sp>
      <p:sp>
        <p:nvSpPr>
          <p:cNvPr id="18435" name="Rectangle 3"/>
          <p:cNvSpPr>
            <a:spLocks noGrp="1" noChangeArrowheads="1"/>
          </p:cNvSpPr>
          <p:nvPr>
            <p:ph idx="1"/>
          </p:nvPr>
        </p:nvSpPr>
        <p:spPr>
          <a:xfrm>
            <a:off x="444500" y="1395413"/>
            <a:ext cx="8229600" cy="4525962"/>
          </a:xfrm>
        </p:spPr>
        <p:txBody>
          <a:bodyPr/>
          <a:lstStyle/>
          <a:p>
            <a:r>
              <a:rPr lang="en-US" dirty="0" smtClean="0"/>
              <a:t>Copyright was a social contract that gave creators protection for a fixed time if they published the work.</a:t>
            </a:r>
          </a:p>
          <a:p>
            <a:r>
              <a:rPr lang="en-US" dirty="0" smtClean="0"/>
              <a:t>Now replication and publication are simple.</a:t>
            </a:r>
          </a:p>
          <a:p>
            <a:r>
              <a:rPr lang="en-US" dirty="0" smtClean="0"/>
              <a:t>And every copy is as good as the first.</a:t>
            </a:r>
          </a:p>
        </p:txBody>
      </p:sp>
      <p:pic>
        <p:nvPicPr>
          <p:cNvPr id="12" name="Content Placeholder 4"/>
          <p:cNvPicPr>
            <a:picLocks noChangeAspect="1"/>
          </p:cNvPicPr>
          <p:nvPr/>
        </p:nvPicPr>
        <p:blipFill rotWithShape="1">
          <a:blip r:embed="rId3"/>
          <a:srcRect l="-100" r="668" b="925"/>
          <a:stretch/>
        </p:blipFill>
        <p:spPr bwMode="auto">
          <a:xfrm>
            <a:off x="365568" y="3293651"/>
            <a:ext cx="3517987" cy="2652675"/>
          </a:xfrm>
          <a:prstGeom prst="rect">
            <a:avLst/>
          </a:prstGeom>
          <a:noFill/>
          <a:ln w="9525">
            <a:noFill/>
            <a:miter lim="800000"/>
            <a:headEnd/>
            <a:tailEnd/>
          </a:ln>
          <a:effectLst/>
        </p:spPr>
      </p:pic>
      <p:pic>
        <p:nvPicPr>
          <p:cNvPr id="13" name="Content Placeholder 4"/>
          <p:cNvPicPr>
            <a:picLocks noChangeAspect="1"/>
          </p:cNvPicPr>
          <p:nvPr/>
        </p:nvPicPr>
        <p:blipFill rotWithShape="1">
          <a:blip r:embed="rId3"/>
          <a:srcRect l="-100" r="668" b="925"/>
          <a:stretch/>
        </p:blipFill>
        <p:spPr bwMode="auto">
          <a:xfrm>
            <a:off x="2732136" y="3717014"/>
            <a:ext cx="3517987" cy="2652675"/>
          </a:xfrm>
          <a:prstGeom prst="rect">
            <a:avLst/>
          </a:prstGeom>
          <a:noFill/>
          <a:ln w="9525">
            <a:noFill/>
            <a:miter lim="800000"/>
            <a:headEnd/>
            <a:tailEnd/>
          </a:ln>
          <a:effectLst/>
        </p:spPr>
      </p:pic>
      <p:pic>
        <p:nvPicPr>
          <p:cNvPr id="14" name="Content Placeholder 4"/>
          <p:cNvPicPr>
            <a:picLocks noChangeAspect="1"/>
          </p:cNvPicPr>
          <p:nvPr/>
        </p:nvPicPr>
        <p:blipFill rotWithShape="1">
          <a:blip r:embed="rId3"/>
          <a:srcRect l="-100" r="668" b="925"/>
          <a:stretch/>
        </p:blipFill>
        <p:spPr bwMode="auto">
          <a:xfrm>
            <a:off x="5174144" y="4205325"/>
            <a:ext cx="3517987" cy="2652675"/>
          </a:xfrm>
          <a:prstGeom prst="rect">
            <a:avLst/>
          </a:prstGeom>
          <a:noFill/>
          <a:ln w="9525">
            <a:noFill/>
            <a:miter lim="800000"/>
            <a:headEnd/>
            <a:tailEnd/>
          </a:ln>
          <a:effectLst/>
        </p:spPr>
      </p:pic>
    </p:spTree>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Ease of Transmission and Multiple Use</a:t>
            </a:r>
          </a:p>
        </p:txBody>
      </p:sp>
      <p:sp>
        <p:nvSpPr>
          <p:cNvPr id="23555" name="Rectangle 3"/>
          <p:cNvSpPr>
            <a:spLocks noGrp="1" noChangeArrowheads="1"/>
          </p:cNvSpPr>
          <p:nvPr>
            <p:ph idx="1"/>
          </p:nvPr>
        </p:nvSpPr>
        <p:spPr>
          <a:xfrm>
            <a:off x="431800" y="2032000"/>
            <a:ext cx="4135438" cy="4525963"/>
          </a:xfrm>
        </p:spPr>
        <p:txBody>
          <a:bodyPr/>
          <a:lstStyle/>
          <a:p>
            <a:r>
              <a:rPr lang="en-US" dirty="0" smtClean="0"/>
              <a:t>Ease of transmission means the end of scarcity.</a:t>
            </a:r>
          </a:p>
          <a:p>
            <a:r>
              <a:rPr lang="en-US" dirty="0" smtClean="0"/>
              <a:t>Borderless: the end of distance.</a:t>
            </a:r>
          </a:p>
          <a:p>
            <a:pPr lvl="1"/>
            <a:r>
              <a:rPr lang="en-US" dirty="0" smtClean="0"/>
              <a:t>What is a territory?</a:t>
            </a:r>
          </a:p>
          <a:p>
            <a:pPr lvl="1"/>
            <a:r>
              <a:rPr lang="en-US" dirty="0" smtClean="0"/>
              <a:t>What is cultural protection?</a:t>
            </a:r>
          </a:p>
        </p:txBody>
      </p:sp>
      <p:pic>
        <p:nvPicPr>
          <p:cNvPr id="5" name="Content Placeholder 6" descr="TVphoto.JPG"/>
          <p:cNvPicPr>
            <a:picLocks noChangeAspect="1"/>
          </p:cNvPicPr>
          <p:nvPr/>
        </p:nvPicPr>
        <p:blipFill rotWithShape="1">
          <a:blip r:embed="rId3">
            <a:extLst>
              <a:ext uri="{28A0092B-C50C-407E-A947-70E740481C1C}">
                <a14:useLocalDpi xmlns:a14="http://schemas.microsoft.com/office/drawing/2010/main" val="0"/>
              </a:ext>
            </a:extLst>
          </a:blip>
          <a:srcRect l="-49813" t="-28133" r="-26853" b="-1211"/>
          <a:stretch/>
        </p:blipFill>
        <p:spPr bwMode="auto">
          <a:xfrm rot="5400000">
            <a:off x="3200400" y="1542469"/>
            <a:ext cx="7772400" cy="4114800"/>
          </a:xfrm>
          <a:prstGeom prst="rect">
            <a:avLst/>
          </a:prstGeom>
          <a:noFill/>
          <a:ln w="9525">
            <a:noFill/>
            <a:miter lim="800000"/>
            <a:headEnd/>
            <a:tailEnd/>
          </a:ln>
          <a:effectLst/>
        </p:spPr>
      </p:pic>
    </p:spTree>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Blends">
  <a:themeElements>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Radio Master part 1</Template>
  <TotalTime>18427</TotalTime>
  <Words>1578</Words>
  <Application>Microsoft Macintosh PowerPoint</Application>
  <PresentationFormat>On-screen Show (4:3)</PresentationFormat>
  <Paragraphs>187</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1_Blends</vt:lpstr>
      <vt:lpstr>PowerPoint Presentation</vt:lpstr>
      <vt:lpstr> Re-Introduction</vt:lpstr>
      <vt:lpstr>It’s not about convergence; it’s about the new monsters in town.</vt:lpstr>
      <vt:lpstr>Environmental Changes</vt:lpstr>
      <vt:lpstr>Context for OTT discussion</vt:lpstr>
      <vt:lpstr>Social is a Killer App: Consumers are online &amp; being social</vt:lpstr>
      <vt:lpstr> </vt:lpstr>
      <vt:lpstr>Bits  (digital media) are easily copied.</vt:lpstr>
      <vt:lpstr>Ease of Transmission and Multiple Use</vt:lpstr>
      <vt:lpstr>Plasticity of Digital Media</vt:lpstr>
      <vt:lpstr>Compactness of Works in Digital Media</vt:lpstr>
      <vt:lpstr>Equivalence of Works in Digital Media</vt:lpstr>
      <vt:lpstr>TV Value Chains: What’s Happened</vt:lpstr>
      <vt:lpstr>The Question Coming Back </vt:lpstr>
      <vt:lpstr>A Brief Interlude: Looking Back at the Evolution of Content/Carriage Regimes</vt:lpstr>
      <vt:lpstr>             The Obvious Answer?</vt:lpstr>
      <vt:lpstr>Some Suggestions</vt:lpstr>
      <vt:lpstr>The Obvious </vt:lpstr>
    </vt:vector>
  </TitlesOfParts>
  <Company>Corus Entertainment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Ryerson Lecture Feb 2009</dc:title>
  <dc:creator>Gary Maavara</dc:creator>
  <cp:lastModifiedBy>Jon Festinger</cp:lastModifiedBy>
  <cp:revision>1405</cp:revision>
  <cp:lastPrinted>2002-06-18T12:00:10Z</cp:lastPrinted>
  <dcterms:created xsi:type="dcterms:W3CDTF">1998-11-24T13:56:28Z</dcterms:created>
  <dcterms:modified xsi:type="dcterms:W3CDTF">2013-06-19T17:24:42Z</dcterms:modified>
</cp:coreProperties>
</file>