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11/21/2016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11/21/2016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Ir, Dar and Estar:  </a:t>
            </a:r>
            <a:r>
              <a:rPr lang="es-ES" dirty="0" err="1" smtClean="0"/>
              <a:t>oy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a:  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Like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, “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”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tense.</a:t>
            </a:r>
          </a:p>
          <a:p>
            <a:pPr>
              <a:buNone/>
            </a:pPr>
            <a:endParaRPr lang="es-ES" dirty="0" smtClean="0"/>
          </a:p>
          <a:p>
            <a:r>
              <a:rPr lang="es-ES" smtClean="0"/>
              <a:t>“Ir”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,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“a” and 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unconjugated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¿Qué vas a hacer mañana?</a:t>
            </a:r>
          </a:p>
          <a:p>
            <a:r>
              <a:rPr lang="es-ES" dirty="0" smtClean="0"/>
              <a:t>-Voy a limpiar la casa, y mi esposo va a trabajar en la oficina</a:t>
            </a:r>
          </a:p>
          <a:p>
            <a:endParaRPr lang="es-ES" i="1" dirty="0" smtClean="0"/>
          </a:p>
          <a:p>
            <a:r>
              <a:rPr lang="es-ES" i="1" dirty="0" err="1" smtClean="0"/>
              <a:t>What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do </a:t>
            </a:r>
            <a:r>
              <a:rPr lang="es-ES" i="1" dirty="0" err="1" smtClean="0"/>
              <a:t>tomorrow</a:t>
            </a:r>
            <a:r>
              <a:rPr lang="es-ES" i="1" dirty="0" smtClean="0"/>
              <a:t>?</a:t>
            </a:r>
          </a:p>
          <a:p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clean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house</a:t>
            </a:r>
            <a:r>
              <a:rPr lang="es-ES" i="1" dirty="0" smtClean="0"/>
              <a:t> and my </a:t>
            </a:r>
            <a:r>
              <a:rPr lang="es-ES" i="1" dirty="0" err="1" smtClean="0"/>
              <a:t>husband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 in </a:t>
            </a:r>
            <a:r>
              <a:rPr lang="es-ES" i="1" dirty="0" err="1" smtClean="0"/>
              <a:t>the</a:t>
            </a:r>
            <a:r>
              <a:rPr lang="es-ES" i="1" dirty="0" smtClean="0"/>
              <a:t> office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		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Voy		</a:t>
            </a:r>
            <a:r>
              <a:rPr lang="es-ES" i="1" dirty="0" smtClean="0"/>
              <a:t>I </a:t>
            </a:r>
            <a:r>
              <a:rPr lang="es-ES" i="1" dirty="0" err="1" smtClean="0"/>
              <a:t>go</a:t>
            </a:r>
            <a:r>
              <a:rPr lang="es-ES" dirty="0" smtClean="0"/>
              <a:t>	</a:t>
            </a:r>
          </a:p>
          <a:p>
            <a:r>
              <a:rPr lang="es-ES" dirty="0" smtClean="0"/>
              <a:t>Tú			Vas		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Él/ella/Ud.		Va		</a:t>
            </a:r>
            <a:r>
              <a:rPr lang="es-ES" i="1" dirty="0" smtClean="0"/>
              <a:t>He/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goes</a:t>
            </a:r>
            <a:endParaRPr lang="es-ES" i="1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Nosotros		Vamos	</a:t>
            </a:r>
            <a:r>
              <a:rPr lang="es-ES" i="1" dirty="0" err="1" smtClean="0"/>
              <a:t>We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Van		</a:t>
            </a:r>
            <a:r>
              <a:rPr lang="es-ES" i="1" dirty="0" err="1" smtClean="0"/>
              <a:t>They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i="1" dirty="0" err="1" smtClean="0"/>
              <a:t>You</a:t>
            </a:r>
            <a:r>
              <a:rPr lang="es-ES" i="1" dirty="0" smtClean="0"/>
              <a:t> (pl.) </a:t>
            </a:r>
            <a:r>
              <a:rPr lang="es-ES" i="1" dirty="0" err="1" smtClean="0"/>
              <a:t>go</a:t>
            </a:r>
            <a:r>
              <a:rPr lang="es-ES" i="1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 </a:t>
            </a:r>
            <a:r>
              <a:rPr lang="es-ES" dirty="0" err="1" smtClean="0"/>
              <a:t>cont´d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“ir” </a:t>
            </a:r>
            <a:r>
              <a:rPr lang="es-ES" dirty="0" err="1" smtClean="0"/>
              <a:t>is</a:t>
            </a:r>
            <a:r>
              <a:rPr lang="es-ES" dirty="0" smtClean="0"/>
              <a:t> irregular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infinitive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(</a:t>
            </a:r>
            <a:r>
              <a:rPr lang="es-ES" dirty="0" err="1" smtClean="0"/>
              <a:t>which</a:t>
            </a:r>
            <a:r>
              <a:rPr lang="es-ES" dirty="0" smtClean="0"/>
              <a:t> looks </a:t>
            </a:r>
            <a:r>
              <a:rPr lang="es-ES" dirty="0" err="1" smtClean="0"/>
              <a:t>nothing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) and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its</a:t>
            </a:r>
            <a:r>
              <a:rPr lang="es-ES" dirty="0" smtClean="0"/>
              <a:t> irregular yo -</a:t>
            </a:r>
            <a:r>
              <a:rPr lang="es-ES" dirty="0" err="1" smtClean="0"/>
              <a:t>oy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place,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“a”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.  (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).</a:t>
            </a:r>
          </a:p>
          <a:p>
            <a:endParaRPr lang="es-ES" dirty="0" smtClean="0"/>
          </a:p>
          <a:p>
            <a:r>
              <a:rPr lang="es-ES" dirty="0" smtClean="0"/>
              <a:t>Vamos al parque.  </a:t>
            </a:r>
          </a:p>
          <a:p>
            <a:r>
              <a:rPr lang="es-ES" dirty="0" smtClean="0"/>
              <a:t>Elena va al cine. </a:t>
            </a:r>
          </a:p>
          <a:p>
            <a:r>
              <a:rPr lang="es-ES" dirty="0" smtClean="0"/>
              <a:t> Mis padres van a la montaña.</a:t>
            </a:r>
          </a:p>
          <a:p>
            <a:r>
              <a:rPr lang="es-ES" dirty="0" smtClean="0"/>
              <a:t>Tengo que ir a la casa.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and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preposition “a” is also added to the word “</a:t>
            </a:r>
            <a:r>
              <a:rPr lang="en-US" dirty="0" err="1" smtClean="0"/>
              <a:t>donde</a:t>
            </a:r>
            <a:r>
              <a:rPr lang="en-US" dirty="0" smtClean="0"/>
              <a:t>” when “</a:t>
            </a:r>
            <a:r>
              <a:rPr lang="en-US" dirty="0" err="1" smtClean="0"/>
              <a:t>Ir</a:t>
            </a:r>
            <a:r>
              <a:rPr lang="en-US" dirty="0" smtClean="0"/>
              <a:t>” is used in a “where” question.</a:t>
            </a:r>
          </a:p>
          <a:p>
            <a:endParaRPr lang="en-US" dirty="0" smtClean="0"/>
          </a:p>
          <a:p>
            <a:r>
              <a:rPr lang="es-ES" dirty="0" smtClean="0"/>
              <a:t>¿Adónde van ustedes esta noche?</a:t>
            </a:r>
          </a:p>
          <a:p>
            <a:r>
              <a:rPr lang="es-ES" dirty="0" smtClean="0"/>
              <a:t>-Vamos a la fiesta de Carlos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¿Adónde vas después de la clase?</a:t>
            </a:r>
          </a:p>
          <a:p>
            <a:r>
              <a:rPr lang="es-ES" dirty="0" smtClean="0"/>
              <a:t>-Voy a la casa.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					To give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Doy		I </a:t>
            </a:r>
            <a:r>
              <a:rPr lang="es-ES" dirty="0" err="1" smtClean="0"/>
              <a:t>give</a:t>
            </a:r>
            <a:r>
              <a:rPr lang="es-ES" dirty="0" smtClean="0"/>
              <a:t>	</a:t>
            </a:r>
          </a:p>
          <a:p>
            <a:r>
              <a:rPr lang="es-ES" dirty="0" smtClean="0"/>
              <a:t>Tú			Das		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Él/ella/Ud.		Da		He/</a:t>
            </a:r>
            <a:r>
              <a:rPr lang="es-ES" dirty="0" err="1" smtClean="0"/>
              <a:t>she</a:t>
            </a:r>
            <a:r>
              <a:rPr lang="es-ES" dirty="0" smtClean="0"/>
              <a:t>/</a:t>
            </a:r>
            <a:r>
              <a:rPr lang="es-ES" dirty="0" err="1" smtClean="0"/>
              <a:t>gives</a:t>
            </a:r>
            <a:endParaRPr lang="es-ES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Nosotros		Damos	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Vosotros		Dais		</a:t>
            </a:r>
            <a:r>
              <a:rPr lang="es-ES" dirty="0" err="1" smtClean="0"/>
              <a:t>You</a:t>
            </a:r>
            <a:r>
              <a:rPr lang="es-ES" dirty="0" smtClean="0"/>
              <a:t> (pl.)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Dan		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 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 (pl.) </a:t>
            </a:r>
            <a:r>
              <a:rPr lang="es-ES" dirty="0" err="1" smtClean="0"/>
              <a:t>give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verb “Dar” has an irregular</a:t>
            </a:r>
            <a:r>
              <a:rPr lang="en-US" i="1" dirty="0" smtClean="0"/>
              <a:t> </a:t>
            </a:r>
            <a:r>
              <a:rPr lang="en-US" i="1" dirty="0" err="1" smtClean="0"/>
              <a:t>yo</a:t>
            </a:r>
            <a:r>
              <a:rPr lang="en-US" i="1" dirty="0" smtClean="0"/>
              <a:t> form</a:t>
            </a:r>
            <a:r>
              <a:rPr lang="en-US" dirty="0" smtClean="0"/>
              <a:t>.  “</a:t>
            </a:r>
            <a:r>
              <a:rPr lang="en-US" dirty="0" err="1" smtClean="0"/>
              <a:t>oy</a:t>
            </a:r>
            <a:r>
              <a:rPr lang="en-US" dirty="0" smtClean="0"/>
              <a:t>”  It is also irregular in the past tense.  </a:t>
            </a:r>
          </a:p>
          <a:p>
            <a:endParaRPr lang="en-US" dirty="0" smtClean="0"/>
          </a:p>
          <a:p>
            <a:r>
              <a:rPr lang="en-US" dirty="0" smtClean="0"/>
              <a:t>“Dar” is often used in idiomatic expressions.</a:t>
            </a:r>
          </a:p>
          <a:p>
            <a:endParaRPr lang="en-US" dirty="0" smtClean="0"/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fiesta		</a:t>
            </a:r>
            <a:r>
              <a:rPr lang="en-US" i="1" dirty="0" smtClean="0"/>
              <a:t>have a party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Dar un </a:t>
            </a:r>
            <a:r>
              <a:rPr lang="en-US" dirty="0" err="1" smtClean="0"/>
              <a:t>paseo</a:t>
            </a:r>
            <a:r>
              <a:rPr lang="en-US" dirty="0" smtClean="0"/>
              <a:t>  		</a:t>
            </a:r>
            <a:r>
              <a:rPr lang="en-US" i="1" dirty="0" smtClean="0"/>
              <a:t>take a walk</a:t>
            </a:r>
            <a:r>
              <a:rPr lang="en-US" dirty="0" smtClean="0"/>
              <a:t>		</a:t>
            </a:r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vuelta</a:t>
            </a:r>
            <a:r>
              <a:rPr lang="en-US" dirty="0" smtClean="0"/>
              <a:t>		</a:t>
            </a:r>
            <a:r>
              <a:rPr lang="en-US" i="1" dirty="0" smtClean="0"/>
              <a:t>turn around.</a:t>
            </a:r>
          </a:p>
          <a:p>
            <a:endParaRPr lang="en-US" i="1" dirty="0" smtClean="0"/>
          </a:p>
          <a:p>
            <a:r>
              <a:rPr lang="es-ES" dirty="0" smtClean="0"/>
              <a:t>¿Ustedes dan muchas fiestas en su casa?</a:t>
            </a:r>
          </a:p>
          <a:p>
            <a:r>
              <a:rPr lang="es-ES" dirty="0" smtClean="0"/>
              <a:t>Sí, damos una fiesta todos los fines de semana.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Estar</a:t>
            </a:r>
            <a:r>
              <a:rPr lang="en-US" dirty="0" smtClean="0"/>
              <a:t>			To be (temporary)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Estoy		I am	</a:t>
            </a:r>
          </a:p>
          <a:p>
            <a:r>
              <a:rPr lang="es-ES" dirty="0" smtClean="0"/>
              <a:t>Tú			Estás		</a:t>
            </a:r>
            <a:r>
              <a:rPr lang="es-ES" dirty="0" err="1" smtClean="0"/>
              <a:t>You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Él/ella/Ud.		Está		He/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                                                      </a:t>
            </a:r>
          </a:p>
          <a:p>
            <a:r>
              <a:rPr lang="es-ES" dirty="0" smtClean="0"/>
              <a:t>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Nosotros		Estamos	</a:t>
            </a:r>
            <a:r>
              <a:rPr lang="es-ES" dirty="0" err="1" smtClean="0"/>
              <a:t>We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Están		</a:t>
            </a:r>
            <a:r>
              <a:rPr lang="es-ES" dirty="0" err="1" smtClean="0"/>
              <a:t>They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 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(pl.) 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Estar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Estar has </a:t>
            </a:r>
            <a:r>
              <a:rPr lang="es-ES" dirty="0" err="1" smtClean="0"/>
              <a:t>an</a:t>
            </a:r>
            <a:r>
              <a:rPr lang="es-ES" dirty="0" smtClean="0"/>
              <a:t> irregular “</a:t>
            </a:r>
            <a:r>
              <a:rPr lang="es-ES" dirty="0" err="1" smtClean="0"/>
              <a:t>oy</a:t>
            </a:r>
            <a:r>
              <a:rPr lang="es-ES" dirty="0" smtClean="0"/>
              <a:t>” yo.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has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conjugation</a:t>
            </a:r>
            <a:r>
              <a:rPr lang="es-ES" dirty="0" smtClean="0"/>
              <a:t> </a:t>
            </a:r>
            <a:r>
              <a:rPr lang="es-ES" dirty="0" err="1" smtClean="0"/>
              <a:t>except</a:t>
            </a:r>
            <a:r>
              <a:rPr lang="es-ES" dirty="0" smtClean="0"/>
              <a:t> “nosotros”.</a:t>
            </a:r>
          </a:p>
          <a:p>
            <a:endParaRPr lang="es-ES" dirty="0" smtClean="0"/>
          </a:p>
          <a:p>
            <a:r>
              <a:rPr lang="es-ES" dirty="0" smtClean="0"/>
              <a:t>Estar </a:t>
            </a:r>
            <a:r>
              <a:rPr lang="es-ES" dirty="0" err="1" smtClean="0"/>
              <a:t>refers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emotional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r>
              <a:rPr lang="es-ES" dirty="0" smtClean="0"/>
              <a:t>,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. 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Estoy cansada.  		</a:t>
            </a:r>
            <a:r>
              <a:rPr lang="es-ES" i="1" dirty="0" err="1" smtClean="0"/>
              <a:t>I’m</a:t>
            </a:r>
            <a:r>
              <a:rPr lang="es-ES" i="1" dirty="0" smtClean="0"/>
              <a:t> </a:t>
            </a:r>
            <a:r>
              <a:rPr lang="es-ES" i="1" dirty="0" err="1" smtClean="0"/>
              <a:t>tired</a:t>
            </a:r>
            <a:endParaRPr lang="es-ES" dirty="0" smtClean="0"/>
          </a:p>
          <a:p>
            <a:r>
              <a:rPr lang="es-ES" dirty="0" smtClean="0"/>
              <a:t>Estamos en casa		</a:t>
            </a:r>
            <a:r>
              <a:rPr lang="es-ES" i="1" dirty="0" err="1" smtClean="0"/>
              <a:t>We’re</a:t>
            </a:r>
            <a:r>
              <a:rPr lang="es-ES" i="1" dirty="0" smtClean="0"/>
              <a:t> at home</a:t>
            </a:r>
          </a:p>
          <a:p>
            <a:endParaRPr lang="es-ES" dirty="0" smtClean="0"/>
          </a:p>
          <a:p>
            <a:r>
              <a:rPr lang="es-ES" dirty="0" smtClean="0"/>
              <a:t>Ser describes </a:t>
            </a:r>
            <a:r>
              <a:rPr lang="es-ES" dirty="0" err="1" smtClean="0"/>
              <a:t>permanent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</a:t>
            </a:r>
            <a:r>
              <a:rPr lang="es-ES" dirty="0" err="1" smtClean="0"/>
              <a:t>personality</a:t>
            </a:r>
            <a:r>
              <a:rPr lang="es-ES" dirty="0" smtClean="0"/>
              <a:t>, </a:t>
            </a:r>
            <a:r>
              <a:rPr lang="es-ES" dirty="0" err="1" smtClean="0"/>
              <a:t>nationality</a:t>
            </a:r>
            <a:r>
              <a:rPr lang="es-ES" dirty="0" smtClean="0"/>
              <a:t>, </a:t>
            </a:r>
            <a:r>
              <a:rPr lang="es-ES" dirty="0" err="1" smtClean="0"/>
              <a:t>origin</a:t>
            </a:r>
            <a:r>
              <a:rPr lang="es-ES" dirty="0" smtClean="0"/>
              <a:t>, </a:t>
            </a:r>
            <a:r>
              <a:rPr lang="es-ES" dirty="0" err="1" smtClean="0"/>
              <a:t>gender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occupation</a:t>
            </a:r>
            <a:r>
              <a:rPr lang="es-ES" dirty="0" smtClean="0"/>
              <a:t>,  </a:t>
            </a:r>
          </a:p>
          <a:p>
            <a:endParaRPr lang="es-ES" dirty="0" smtClean="0"/>
          </a:p>
          <a:p>
            <a:r>
              <a:rPr lang="es-ES" dirty="0" smtClean="0"/>
              <a:t>Soy canadiense.		</a:t>
            </a:r>
            <a:r>
              <a:rPr lang="es-ES" i="1" dirty="0" err="1" smtClean="0"/>
              <a:t>I’m</a:t>
            </a:r>
            <a:r>
              <a:rPr lang="es-ES" i="1" dirty="0" smtClean="0"/>
              <a:t> Canadian</a:t>
            </a:r>
          </a:p>
          <a:p>
            <a:r>
              <a:rPr lang="es-ES" dirty="0" smtClean="0"/>
              <a:t>Somos estudiantes.	</a:t>
            </a:r>
            <a:r>
              <a:rPr lang="es-ES" i="1" dirty="0" err="1" smtClean="0"/>
              <a:t>We’re</a:t>
            </a:r>
            <a:r>
              <a:rPr lang="es-ES" i="1" dirty="0" smtClean="0"/>
              <a:t> </a:t>
            </a:r>
            <a:r>
              <a:rPr lang="es-ES" i="1" dirty="0" err="1" smtClean="0"/>
              <a:t>students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4736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¿Cómo eres?          	</a:t>
            </a:r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?</a:t>
            </a:r>
          </a:p>
          <a:p>
            <a:r>
              <a:rPr lang="es-ES" dirty="0" smtClean="0"/>
              <a:t>                                	(</a:t>
            </a:r>
            <a:r>
              <a:rPr lang="es-ES" dirty="0" err="1" smtClean="0"/>
              <a:t>physically</a:t>
            </a:r>
            <a:r>
              <a:rPr lang="es-ES" dirty="0" smtClean="0"/>
              <a:t>/</a:t>
            </a:r>
            <a:r>
              <a:rPr lang="es-ES" dirty="0" err="1" smtClean="0"/>
              <a:t>personality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¿De dónde eres?	</a:t>
            </a: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?</a:t>
            </a:r>
          </a:p>
          <a:p>
            <a:r>
              <a:rPr lang="es-ES" dirty="0" smtClean="0"/>
              <a:t>                                     (</a:t>
            </a:r>
            <a:r>
              <a:rPr lang="es-ES" dirty="0" err="1" smtClean="0"/>
              <a:t>Origin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¿Cómo estás?		</a:t>
            </a:r>
            <a:r>
              <a:rPr lang="es-ES" dirty="0" err="1" smtClean="0"/>
              <a:t>How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? (</a:t>
            </a:r>
            <a:r>
              <a:rPr lang="es-ES" dirty="0" err="1" smtClean="0"/>
              <a:t>feeling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¿Dónde estás?		</a:t>
            </a: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? (</a:t>
            </a:r>
            <a:r>
              <a:rPr lang="es-ES" dirty="0" err="1" smtClean="0"/>
              <a:t>location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</TotalTime>
  <Words>311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Bookman Old Style</vt:lpstr>
      <vt:lpstr>Gill Sans MT</vt:lpstr>
      <vt:lpstr>Wingdings</vt:lpstr>
      <vt:lpstr>Wingdings 3</vt:lpstr>
      <vt:lpstr>Origin</vt:lpstr>
      <vt:lpstr>Ir, Dar and Estar:  oy verbs  </vt:lpstr>
      <vt:lpstr>Ir     To go</vt:lpstr>
      <vt:lpstr>Ir cont´d</vt:lpstr>
      <vt:lpstr>Ir and A</vt:lpstr>
      <vt:lpstr>Dar     To give</vt:lpstr>
      <vt:lpstr>Dar cont’d </vt:lpstr>
      <vt:lpstr>Estar   To be (temporary)</vt:lpstr>
      <vt:lpstr>Estar cont´d </vt:lpstr>
      <vt:lpstr>PowerPoint Presentation</vt:lpstr>
      <vt:lpstr>Ir a:  future tense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Ir, Dar and Estar</dc:title>
  <dc:creator>User</dc:creator>
  <cp:lastModifiedBy>Barbara Fraser</cp:lastModifiedBy>
  <cp:revision>9</cp:revision>
  <dcterms:created xsi:type="dcterms:W3CDTF">2009-10-28T16:09:43Z</dcterms:created>
  <dcterms:modified xsi:type="dcterms:W3CDTF">2016-11-21T19:44:38Z</dcterms:modified>
</cp:coreProperties>
</file>