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6/4/2018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6/4/2018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The personal “a” and “a” and “de” contractions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/>
          </a:bodyPr>
          <a:lstStyle/>
          <a:p>
            <a:r>
              <a:rPr lang="es-ES" b="1" dirty="0" smtClean="0"/>
              <a:t>De</a:t>
            </a:r>
            <a:r>
              <a:rPr lang="es-ES" dirty="0" smtClean="0"/>
              <a:t> and </a:t>
            </a:r>
            <a:r>
              <a:rPr lang="es-ES" b="1" dirty="0" smtClean="0"/>
              <a:t>A</a:t>
            </a:r>
            <a:r>
              <a:rPr lang="es-ES" dirty="0" smtClean="0"/>
              <a:t> do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contract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la, los </a:t>
            </a:r>
            <a:r>
              <a:rPr lang="es-ES" dirty="0" err="1" smtClean="0"/>
              <a:t>or</a:t>
            </a:r>
            <a:r>
              <a:rPr lang="es-ES" dirty="0" smtClean="0"/>
              <a:t> las.</a:t>
            </a:r>
          </a:p>
          <a:p>
            <a:endParaRPr lang="es-ES" dirty="0" smtClean="0"/>
          </a:p>
          <a:p>
            <a:r>
              <a:rPr lang="es-ES" dirty="0" smtClean="0"/>
              <a:t>Conozco a la mamá de mi amigo.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know</a:t>
            </a:r>
            <a:r>
              <a:rPr lang="es-ES" dirty="0" smtClean="0"/>
              <a:t> my </a:t>
            </a:r>
            <a:r>
              <a:rPr lang="es-ES" dirty="0" err="1" smtClean="0"/>
              <a:t>mom´s</a:t>
            </a:r>
            <a:r>
              <a:rPr lang="es-ES" dirty="0" smtClean="0"/>
              <a:t> </a:t>
            </a:r>
            <a:r>
              <a:rPr lang="es-ES" dirty="0" err="1" smtClean="0"/>
              <a:t>friend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Vamos a los juegos olímpicos.</a:t>
            </a:r>
          </a:p>
          <a:p>
            <a:pPr lvl="1"/>
            <a:r>
              <a:rPr lang="es-ES" dirty="0" err="1" smtClean="0"/>
              <a:t>We´re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Olympic</a:t>
            </a:r>
            <a:r>
              <a:rPr lang="es-ES" dirty="0" smtClean="0"/>
              <a:t> </a:t>
            </a:r>
            <a:r>
              <a:rPr lang="es-ES" dirty="0" err="1" smtClean="0"/>
              <a:t>Games</a:t>
            </a:r>
            <a:r>
              <a:rPr lang="es-ES" dirty="0" smtClean="0"/>
              <a:t>.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De</a:t>
            </a:r>
            <a:r>
              <a:rPr lang="es-ES" dirty="0" smtClean="0"/>
              <a:t> and </a:t>
            </a:r>
            <a:r>
              <a:rPr lang="es-ES" b="1" dirty="0" smtClean="0"/>
              <a:t>A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do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contract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pronoun</a:t>
            </a:r>
            <a:r>
              <a:rPr lang="es-ES" dirty="0" smtClean="0"/>
              <a:t> él:</a:t>
            </a:r>
          </a:p>
          <a:p>
            <a:endParaRPr lang="es-ES" dirty="0" smtClean="0"/>
          </a:p>
          <a:p>
            <a:r>
              <a:rPr lang="es-ES" dirty="0" smtClean="0"/>
              <a:t>Recibo una carta de él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err="1" smtClean="0"/>
              <a:t>Elements</a:t>
            </a:r>
            <a:r>
              <a:rPr lang="es-ES" sz="3600" dirty="0" smtClean="0"/>
              <a:t> of </a:t>
            </a:r>
            <a:r>
              <a:rPr lang="es-ES" sz="3600" dirty="0" err="1" smtClean="0"/>
              <a:t>Spanish</a:t>
            </a:r>
            <a:r>
              <a:rPr lang="es-ES" sz="3600" dirty="0" smtClean="0"/>
              <a:t> </a:t>
            </a:r>
            <a:r>
              <a:rPr lang="es-ES" sz="3600" dirty="0" err="1" smtClean="0"/>
              <a:t>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,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ones</a:t>
            </a:r>
            <a:r>
              <a:rPr lang="es-ES" dirty="0" smtClean="0"/>
              <a:t> </a:t>
            </a:r>
            <a:r>
              <a:rPr lang="es-ES" dirty="0" err="1" smtClean="0"/>
              <a:t>contain</a:t>
            </a:r>
            <a:r>
              <a:rPr lang="es-ES" dirty="0" smtClean="0"/>
              <a:t> a </a:t>
            </a:r>
            <a:r>
              <a:rPr lang="es-ES" dirty="0" err="1" smtClean="0">
                <a:solidFill>
                  <a:srgbClr val="002060"/>
                </a:solidFill>
              </a:rPr>
              <a:t>subject</a:t>
            </a:r>
            <a:r>
              <a:rPr lang="es-ES" dirty="0" smtClean="0"/>
              <a:t>, a </a:t>
            </a:r>
            <a:r>
              <a:rPr lang="es-ES" dirty="0" err="1" smtClean="0">
                <a:solidFill>
                  <a:srgbClr val="C00000"/>
                </a:solidFill>
              </a:rPr>
              <a:t>verb</a:t>
            </a:r>
            <a:r>
              <a:rPr lang="es-ES" dirty="0" smtClean="0">
                <a:solidFill>
                  <a:srgbClr val="C00000"/>
                </a:solidFill>
              </a:rPr>
              <a:t> </a:t>
            </a:r>
            <a:r>
              <a:rPr lang="es-ES" dirty="0" smtClean="0"/>
              <a:t>and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>
                <a:solidFill>
                  <a:srgbClr val="00B050"/>
                </a:solidFill>
              </a:rPr>
              <a:t>object</a:t>
            </a:r>
            <a:r>
              <a:rPr lang="es-ES" dirty="0" smtClean="0">
                <a:solidFill>
                  <a:srgbClr val="00B050"/>
                </a:solidFill>
              </a:rPr>
              <a:t>.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>
                <a:solidFill>
                  <a:srgbClr val="002060"/>
                </a:solidFill>
              </a:rPr>
              <a:t>Yo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C00000"/>
                </a:solidFill>
              </a:rPr>
              <a:t>escucho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la radio</a:t>
            </a:r>
          </a:p>
          <a:p>
            <a:r>
              <a:rPr lang="es-ES" b="1" dirty="0" smtClean="0">
                <a:solidFill>
                  <a:srgbClr val="002060"/>
                </a:solidFill>
              </a:rPr>
              <a:t>S</a:t>
            </a:r>
            <a:r>
              <a:rPr lang="es-ES" dirty="0" smtClean="0"/>
              <a:t>	</a:t>
            </a:r>
            <a:r>
              <a:rPr lang="es-ES" b="1" dirty="0" smtClean="0">
                <a:solidFill>
                  <a:srgbClr val="C00000"/>
                </a:solidFill>
              </a:rPr>
              <a:t>V</a:t>
            </a:r>
            <a:r>
              <a:rPr lang="es-ES" dirty="0" smtClean="0"/>
              <a:t>		</a:t>
            </a:r>
            <a:r>
              <a:rPr lang="es-ES" b="1" dirty="0" smtClean="0">
                <a:solidFill>
                  <a:srgbClr val="00B050"/>
                </a:solidFill>
              </a:rPr>
              <a:t>O</a:t>
            </a:r>
          </a:p>
          <a:p>
            <a:r>
              <a:rPr lang="es-ES" dirty="0" smtClean="0"/>
              <a:t>	</a:t>
            </a:r>
          </a:p>
          <a:p>
            <a:r>
              <a:rPr lang="es-ES" dirty="0" smtClean="0">
                <a:solidFill>
                  <a:srgbClr val="002060"/>
                </a:solidFill>
              </a:rPr>
              <a:t>Mi amigo </a:t>
            </a:r>
            <a:r>
              <a:rPr lang="es-ES" dirty="0" smtClean="0">
                <a:solidFill>
                  <a:srgbClr val="C00000"/>
                </a:solidFill>
              </a:rPr>
              <a:t>come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00B050"/>
                </a:solidFill>
              </a:rPr>
              <a:t>papas fritas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C00000"/>
                </a:solidFill>
              </a:rPr>
              <a:t>T</a:t>
            </a:r>
            <a:r>
              <a:rPr lang="es-ES" dirty="0" smtClean="0">
                <a:solidFill>
                  <a:srgbClr val="002060"/>
                </a:solidFill>
              </a:rPr>
              <a:t>o</a:t>
            </a:r>
            <a:r>
              <a:rPr lang="es-ES" dirty="0" smtClean="0">
                <a:solidFill>
                  <a:srgbClr val="C00000"/>
                </a:solidFill>
              </a:rPr>
              <a:t>m</a:t>
            </a:r>
            <a:r>
              <a:rPr lang="es-ES" dirty="0" smtClean="0">
                <a:solidFill>
                  <a:srgbClr val="002060"/>
                </a:solidFill>
              </a:rPr>
              <a:t>a</a:t>
            </a:r>
            <a:r>
              <a:rPr lang="es-ES" dirty="0" smtClean="0">
                <a:solidFill>
                  <a:srgbClr val="C00000"/>
                </a:solidFill>
              </a:rPr>
              <a:t>m</a:t>
            </a:r>
            <a:r>
              <a:rPr lang="es-ES" dirty="0" smtClean="0">
                <a:solidFill>
                  <a:srgbClr val="002060"/>
                </a:solidFill>
              </a:rPr>
              <a:t>o</a:t>
            </a:r>
            <a:r>
              <a:rPr lang="es-ES" dirty="0" smtClean="0">
                <a:solidFill>
                  <a:srgbClr val="C00000"/>
                </a:solidFill>
              </a:rPr>
              <a:t>s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00B050"/>
                </a:solidFill>
              </a:rPr>
              <a:t>vino</a:t>
            </a:r>
            <a:r>
              <a:rPr lang="es-ES" dirty="0" smtClean="0"/>
              <a:t> por la mañana.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“a” 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personal </a:t>
            </a:r>
            <a:r>
              <a:rPr lang="es-ES" b="1" dirty="0" smtClean="0"/>
              <a:t>“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/>
              <a:t>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>
                <a:solidFill>
                  <a:srgbClr val="00B050"/>
                </a:solidFill>
              </a:rPr>
              <a:t>object</a:t>
            </a:r>
            <a:r>
              <a:rPr lang="es-ES" dirty="0" smtClean="0">
                <a:solidFill>
                  <a:srgbClr val="00B050"/>
                </a:solidFill>
              </a:rPr>
              <a:t> </a:t>
            </a:r>
            <a:r>
              <a:rPr lang="es-ES" dirty="0" smtClean="0"/>
              <a:t>of a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person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persons</a:t>
            </a:r>
            <a:r>
              <a:rPr lang="es-ES" dirty="0" smtClean="0"/>
              <a:t>.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no </a:t>
            </a:r>
            <a:r>
              <a:rPr lang="es-ES" dirty="0" err="1" smtClean="0"/>
              <a:t>equivalent</a:t>
            </a:r>
            <a:r>
              <a:rPr lang="es-ES" dirty="0" smtClean="0"/>
              <a:t> in </a:t>
            </a:r>
            <a:r>
              <a:rPr lang="es-ES" dirty="0" err="1" smtClean="0"/>
              <a:t>English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Llamo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mi amiga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Invitamos</a:t>
            </a:r>
            <a:r>
              <a:rPr lang="es-ES" b="1" dirty="0" smtClean="0">
                <a:solidFill>
                  <a:srgbClr val="00B0F0"/>
                </a:solidFill>
              </a:rPr>
              <a:t> a </a:t>
            </a:r>
            <a:r>
              <a:rPr lang="es-ES" b="1" dirty="0" smtClean="0">
                <a:solidFill>
                  <a:srgbClr val="00B050"/>
                </a:solidFill>
              </a:rPr>
              <a:t>Celia</a:t>
            </a:r>
            <a:r>
              <a:rPr lang="es-ES" dirty="0" smtClean="0"/>
              <a:t> a la fiesta.</a:t>
            </a:r>
          </a:p>
          <a:p>
            <a:endParaRPr lang="es-ES" dirty="0" smtClean="0"/>
          </a:p>
          <a:p>
            <a:r>
              <a:rPr lang="es-ES" dirty="0" smtClean="0"/>
              <a:t>Juana escribe una carta </a:t>
            </a:r>
            <a:r>
              <a:rPr lang="es-ES" b="1" dirty="0" smtClean="0">
                <a:solidFill>
                  <a:srgbClr val="00B0F0"/>
                </a:solidFill>
              </a:rPr>
              <a:t>a </a:t>
            </a:r>
            <a:r>
              <a:rPr lang="es-ES" b="1" dirty="0" smtClean="0">
                <a:solidFill>
                  <a:srgbClr val="00B050"/>
                </a:solidFill>
              </a:rPr>
              <a:t>Juanita</a:t>
            </a:r>
            <a:r>
              <a:rPr lang="es-ES" b="1" dirty="0" smtClean="0">
                <a:solidFill>
                  <a:srgbClr val="00B0F0"/>
                </a:solidFill>
              </a:rPr>
              <a:t>.</a:t>
            </a:r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Verbs where people can be objects.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Llamar</a:t>
            </a:r>
            <a:r>
              <a:rPr lang="en-US" dirty="0" smtClean="0"/>
              <a:t>		To call (someone)</a:t>
            </a:r>
          </a:p>
          <a:p>
            <a:r>
              <a:rPr lang="en-US" dirty="0" err="1" smtClean="0"/>
              <a:t>Llevar</a:t>
            </a:r>
            <a:r>
              <a:rPr lang="en-US" dirty="0" smtClean="0"/>
              <a:t>		To take (someone somewhere)</a:t>
            </a:r>
          </a:p>
          <a:p>
            <a:r>
              <a:rPr lang="en-US" dirty="0" err="1" smtClean="0"/>
              <a:t>Invitar</a:t>
            </a:r>
            <a:r>
              <a:rPr lang="en-US" dirty="0" smtClean="0"/>
              <a:t>		To invite (someone)</a:t>
            </a:r>
          </a:p>
          <a:p>
            <a:r>
              <a:rPr lang="en-US" dirty="0" err="1" smtClean="0"/>
              <a:t>Escribir</a:t>
            </a:r>
            <a:r>
              <a:rPr lang="en-US" dirty="0" smtClean="0"/>
              <a:t>		To write  (someone something)</a:t>
            </a:r>
          </a:p>
          <a:p>
            <a:r>
              <a:rPr lang="en-US" dirty="0" err="1" smtClean="0"/>
              <a:t>Conocer</a:t>
            </a:r>
            <a:r>
              <a:rPr lang="en-US" dirty="0" smtClean="0"/>
              <a:t>		To know (someone)</a:t>
            </a:r>
          </a:p>
          <a:p>
            <a:r>
              <a:rPr lang="en-US" dirty="0" err="1" smtClean="0"/>
              <a:t>Ver</a:t>
            </a:r>
            <a:r>
              <a:rPr lang="en-US" dirty="0" smtClean="0"/>
              <a:t>			To see (someone)</a:t>
            </a:r>
          </a:p>
          <a:p>
            <a:r>
              <a:rPr lang="en-US" dirty="0" err="1" smtClean="0"/>
              <a:t>Amar</a:t>
            </a:r>
            <a:r>
              <a:rPr lang="en-US" dirty="0" smtClean="0"/>
              <a:t>		To love (someone)</a:t>
            </a:r>
          </a:p>
          <a:p>
            <a:r>
              <a:rPr lang="en-US" dirty="0" err="1" smtClean="0"/>
              <a:t>Hablar</a:t>
            </a:r>
            <a:r>
              <a:rPr lang="en-US" dirty="0" smtClean="0"/>
              <a:t>		To talk (to someone)*	</a:t>
            </a:r>
          </a:p>
          <a:p>
            <a:r>
              <a:rPr lang="en-US" dirty="0" err="1" smtClean="0"/>
              <a:t>Mandar</a:t>
            </a:r>
            <a:r>
              <a:rPr lang="en-US" dirty="0" smtClean="0"/>
              <a:t>/</a:t>
            </a:r>
            <a:r>
              <a:rPr lang="en-US" dirty="0" err="1" smtClean="0"/>
              <a:t>enviar</a:t>
            </a:r>
            <a:r>
              <a:rPr lang="en-US" dirty="0" smtClean="0"/>
              <a:t>	To send (someone something)</a:t>
            </a:r>
          </a:p>
          <a:p>
            <a:r>
              <a:rPr lang="es-ES" dirty="0" smtClean="0"/>
              <a:t>Dar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r>
              <a:rPr lang="es-ES" dirty="0" smtClean="0"/>
              <a:t> (</a:t>
            </a:r>
            <a:r>
              <a:rPr lang="es-ES" dirty="0" err="1" smtClean="0"/>
              <a:t>someone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The</a:t>
            </a:r>
            <a:r>
              <a:rPr lang="es-ES" dirty="0" smtClean="0">
                <a:solidFill>
                  <a:schemeClr val="tx1"/>
                </a:solidFill>
              </a:rPr>
              <a:t> personal a </a:t>
            </a:r>
            <a:r>
              <a:rPr lang="es-ES" dirty="0" err="1" smtClean="0">
                <a:solidFill>
                  <a:schemeClr val="tx1"/>
                </a:solidFill>
              </a:rPr>
              <a:t>is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not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used</a:t>
            </a:r>
            <a:r>
              <a:rPr lang="es-ES" dirty="0" smtClean="0">
                <a:solidFill>
                  <a:schemeClr val="tx1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i="1" dirty="0" err="1" smtClean="0"/>
              <a:t>When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object</a:t>
            </a:r>
            <a:r>
              <a:rPr lang="es-ES" b="1" i="1" dirty="0" smtClean="0"/>
              <a:t> of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sentence</a:t>
            </a:r>
            <a:r>
              <a:rPr lang="es-ES" b="1" i="1" dirty="0" smtClean="0"/>
              <a:t> </a:t>
            </a:r>
            <a:r>
              <a:rPr lang="es-ES" b="1" i="1" dirty="0" err="1" smtClean="0"/>
              <a:t>is</a:t>
            </a:r>
            <a:r>
              <a:rPr lang="es-ES" b="1" i="1" dirty="0" smtClean="0"/>
              <a:t> </a:t>
            </a:r>
            <a:r>
              <a:rPr lang="es-ES" b="1" i="1" dirty="0" err="1" smtClean="0"/>
              <a:t>not</a:t>
            </a:r>
            <a:r>
              <a:rPr lang="es-ES" b="1" i="1" dirty="0" smtClean="0"/>
              <a:t> </a:t>
            </a:r>
            <a:r>
              <a:rPr lang="es-ES" b="1" i="1" dirty="0" err="1" smtClean="0"/>
              <a:t>human</a:t>
            </a:r>
            <a:r>
              <a:rPr lang="es-ES" b="1" i="1" dirty="0" smtClean="0"/>
              <a:t>…</a:t>
            </a:r>
          </a:p>
          <a:p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Karla lleva </a:t>
            </a:r>
            <a:r>
              <a:rPr lang="es-ES" b="1" dirty="0" smtClean="0">
                <a:solidFill>
                  <a:srgbClr val="00B050"/>
                </a:solidFill>
              </a:rPr>
              <a:t>los libros </a:t>
            </a:r>
            <a:r>
              <a:rPr lang="es-ES" dirty="0" smtClean="0"/>
              <a:t>a la biblioteca</a:t>
            </a:r>
          </a:p>
          <a:p>
            <a:r>
              <a:rPr lang="es-ES" i="1" dirty="0" smtClean="0"/>
              <a:t>Karla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books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library</a:t>
            </a:r>
            <a:r>
              <a:rPr lang="es-ES" i="1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Karla lleva</a:t>
            </a:r>
            <a:r>
              <a:rPr lang="es-ES" b="1" dirty="0" smtClean="0">
                <a:solidFill>
                  <a:srgbClr val="00B0F0"/>
                </a:solidFill>
              </a:rPr>
              <a:t> a</a:t>
            </a:r>
            <a:r>
              <a:rPr lang="es-ES" b="1" dirty="0" smtClean="0">
                <a:solidFill>
                  <a:srgbClr val="00B050"/>
                </a:solidFill>
              </a:rPr>
              <a:t> su hermana </a:t>
            </a:r>
            <a:r>
              <a:rPr lang="es-ES" dirty="0" smtClean="0"/>
              <a:t>a la biblioteca.</a:t>
            </a:r>
          </a:p>
          <a:p>
            <a:r>
              <a:rPr lang="es-ES" i="1" dirty="0" smtClean="0"/>
              <a:t>Karla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</a:t>
            </a:r>
            <a:r>
              <a:rPr lang="es-ES" i="1" dirty="0" err="1" smtClean="0"/>
              <a:t>her</a:t>
            </a:r>
            <a:r>
              <a:rPr lang="es-ES" i="1" dirty="0" smtClean="0"/>
              <a:t> </a:t>
            </a:r>
            <a:r>
              <a:rPr lang="es-ES" i="1" dirty="0" err="1" smtClean="0"/>
              <a:t>sister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library</a:t>
            </a:r>
            <a:r>
              <a:rPr lang="es-ES" i="1" dirty="0" smtClean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txBody>
          <a:bodyPr>
            <a:normAutofit fontScale="92500" lnSpcReduction="10000"/>
          </a:bodyPr>
          <a:lstStyle/>
          <a:p>
            <a:r>
              <a:rPr lang="es-ES" b="1" i="1" dirty="0" err="1" smtClean="0"/>
              <a:t>Neither</a:t>
            </a:r>
            <a:r>
              <a:rPr lang="es-ES" b="1" i="1" dirty="0" smtClean="0"/>
              <a:t> </a:t>
            </a:r>
            <a:r>
              <a:rPr lang="es-ES" b="1" i="1" dirty="0" err="1" smtClean="0"/>
              <a:t>is</a:t>
            </a:r>
            <a:r>
              <a:rPr lang="es-ES" b="1" i="1" dirty="0" smtClean="0"/>
              <a:t> </a:t>
            </a:r>
            <a:r>
              <a:rPr lang="es-ES" b="1" i="1" dirty="0" err="1" smtClean="0"/>
              <a:t>it</a:t>
            </a:r>
            <a:r>
              <a:rPr lang="es-ES" b="1" i="1" dirty="0" smtClean="0"/>
              <a:t> </a:t>
            </a:r>
            <a:r>
              <a:rPr lang="es-ES" b="1" i="1" dirty="0" err="1" smtClean="0"/>
              <a:t>used</a:t>
            </a:r>
            <a:r>
              <a:rPr lang="es-ES" b="1" i="1" dirty="0" smtClean="0"/>
              <a:t> </a:t>
            </a:r>
            <a:r>
              <a:rPr lang="es-ES" b="1" i="1" dirty="0" err="1" smtClean="0"/>
              <a:t>with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verb</a:t>
            </a:r>
            <a:r>
              <a:rPr lang="es-ES" b="1" i="1" dirty="0" smtClean="0"/>
              <a:t> “tener”</a:t>
            </a:r>
          </a:p>
          <a:p>
            <a:endParaRPr lang="es-ES" i="1" dirty="0" smtClean="0"/>
          </a:p>
          <a:p>
            <a:endParaRPr lang="es-ES" i="1" dirty="0" smtClean="0"/>
          </a:p>
          <a:p>
            <a:r>
              <a:rPr lang="es-ES" dirty="0" smtClean="0"/>
              <a:t>Tengo </a:t>
            </a:r>
            <a:r>
              <a:rPr lang="es-ES" b="1" dirty="0" smtClean="0">
                <a:solidFill>
                  <a:srgbClr val="00B050"/>
                </a:solidFill>
              </a:rPr>
              <a:t>muchos amigos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friends</a:t>
            </a:r>
            <a:endParaRPr lang="es-ES" dirty="0" smtClean="0"/>
          </a:p>
          <a:p>
            <a:r>
              <a:rPr lang="es-ES" dirty="0" smtClean="0"/>
              <a:t>Llevo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b="1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mis amigos</a:t>
            </a:r>
            <a:r>
              <a:rPr lang="es-ES" b="1" dirty="0" smtClean="0"/>
              <a:t> </a:t>
            </a:r>
            <a:r>
              <a:rPr lang="es-ES" dirty="0" smtClean="0"/>
              <a:t>al cine.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take</a:t>
            </a:r>
            <a:r>
              <a:rPr lang="es-ES" dirty="0" smtClean="0"/>
              <a:t> my </a:t>
            </a:r>
            <a:r>
              <a:rPr lang="es-ES" dirty="0" err="1" smtClean="0"/>
              <a:t>friends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movies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Juan tiene </a:t>
            </a:r>
            <a:r>
              <a:rPr lang="es-ES" b="1" dirty="0" smtClean="0">
                <a:solidFill>
                  <a:srgbClr val="00B050"/>
                </a:solidFill>
              </a:rPr>
              <a:t>cinco novias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Juan has </a:t>
            </a:r>
            <a:r>
              <a:rPr lang="es-ES" dirty="0" err="1" smtClean="0"/>
              <a:t>five</a:t>
            </a:r>
            <a:r>
              <a:rPr lang="es-ES" dirty="0" smtClean="0"/>
              <a:t> </a:t>
            </a:r>
            <a:r>
              <a:rPr lang="es-ES" dirty="0" err="1" smtClean="0"/>
              <a:t>girlfriends</a:t>
            </a:r>
            <a:r>
              <a:rPr lang="es-ES" dirty="0" smtClean="0"/>
              <a:t>.</a:t>
            </a:r>
          </a:p>
          <a:p>
            <a:r>
              <a:rPr lang="es-ES" dirty="0" smtClean="0"/>
              <a:t>Juan invita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sus novias </a:t>
            </a:r>
            <a:r>
              <a:rPr lang="es-ES" dirty="0" smtClean="0"/>
              <a:t>a comer en </a:t>
            </a:r>
            <a:r>
              <a:rPr lang="es-ES" dirty="0" err="1" smtClean="0"/>
              <a:t>McDonalds</a:t>
            </a:r>
            <a:r>
              <a:rPr lang="es-ES" dirty="0" smtClean="0"/>
              <a:t> porque no tiene dinero</a:t>
            </a:r>
          </a:p>
          <a:p>
            <a:pPr lvl="1"/>
            <a:r>
              <a:rPr lang="es-ES" dirty="0" smtClean="0"/>
              <a:t>Juan invites </a:t>
            </a:r>
            <a:r>
              <a:rPr lang="es-ES" dirty="0" err="1" smtClean="0"/>
              <a:t>his</a:t>
            </a:r>
            <a:r>
              <a:rPr lang="es-ES" dirty="0" smtClean="0"/>
              <a:t> </a:t>
            </a:r>
            <a:r>
              <a:rPr lang="es-ES" dirty="0" err="1" smtClean="0"/>
              <a:t>girlfriends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at </a:t>
            </a:r>
            <a:r>
              <a:rPr lang="es-ES" dirty="0" err="1" smtClean="0"/>
              <a:t>McDonalds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he </a:t>
            </a:r>
            <a:r>
              <a:rPr lang="es-ES" dirty="0" err="1" smtClean="0"/>
              <a:t>doesn’t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47360"/>
          </a:xfrm>
        </p:spPr>
        <p:txBody>
          <a:bodyPr/>
          <a:lstStyle/>
          <a:p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sentence</a:t>
            </a:r>
            <a:r>
              <a:rPr lang="es-ES" dirty="0" smtClean="0"/>
              <a:t> </a:t>
            </a:r>
            <a:r>
              <a:rPr lang="es-ES" dirty="0" err="1" smtClean="0"/>
              <a:t>include</a:t>
            </a:r>
            <a:r>
              <a:rPr lang="es-ES" dirty="0" smtClean="0"/>
              <a:t> </a:t>
            </a:r>
            <a:r>
              <a:rPr lang="es-ES" dirty="0" err="1" smtClean="0"/>
              <a:t>several</a:t>
            </a:r>
            <a:r>
              <a:rPr lang="es-ES" dirty="0" smtClean="0"/>
              <a:t> individual </a:t>
            </a:r>
            <a:r>
              <a:rPr lang="es-ES" dirty="0" err="1" smtClean="0"/>
              <a:t>people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“a” </a:t>
            </a:r>
            <a:r>
              <a:rPr lang="es-ES" dirty="0" err="1" smtClean="0"/>
              <a:t>is</a:t>
            </a:r>
            <a:r>
              <a:rPr lang="es-ES" dirty="0" smtClean="0"/>
              <a:t> placed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Juan invita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 </a:t>
            </a:r>
            <a:r>
              <a:rPr lang="es-ES" b="1" dirty="0" smtClean="0"/>
              <a:t>María</a:t>
            </a:r>
            <a:r>
              <a:rPr lang="es-ES" dirty="0" smtClean="0"/>
              <a:t>,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 </a:t>
            </a:r>
            <a:r>
              <a:rPr lang="es-ES" b="1" dirty="0" smtClean="0"/>
              <a:t>Claudia</a:t>
            </a:r>
            <a:r>
              <a:rPr lang="es-ES" dirty="0" smtClean="0"/>
              <a:t>,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b="1" dirty="0" smtClean="0"/>
              <a:t> Sofía</a:t>
            </a:r>
            <a:r>
              <a:rPr lang="es-ES" dirty="0" smtClean="0"/>
              <a:t>,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b="1" dirty="0" smtClean="0"/>
              <a:t> Isabel </a:t>
            </a:r>
            <a:r>
              <a:rPr lang="es-ES" dirty="0" smtClean="0"/>
              <a:t>y</a:t>
            </a:r>
            <a:r>
              <a:rPr lang="es-ES" b="1" dirty="0" smtClean="0">
                <a:solidFill>
                  <a:srgbClr val="00B0F0"/>
                </a:solidFill>
              </a:rPr>
              <a:t> a </a:t>
            </a:r>
            <a:r>
              <a:rPr lang="es-ES" b="1" dirty="0" smtClean="0"/>
              <a:t>Rosita Chiquita </a:t>
            </a:r>
            <a:r>
              <a:rPr lang="es-ES" dirty="0" smtClean="0"/>
              <a:t>a comer en </a:t>
            </a:r>
            <a:r>
              <a:rPr lang="es-ES" dirty="0" err="1" smtClean="0"/>
              <a:t>McDonalds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Juan invites </a:t>
            </a:r>
            <a:r>
              <a:rPr lang="es-ES" dirty="0" err="1" smtClean="0"/>
              <a:t>Maria</a:t>
            </a:r>
            <a:r>
              <a:rPr lang="es-ES" dirty="0" smtClean="0"/>
              <a:t>, Claudia, </a:t>
            </a:r>
            <a:r>
              <a:rPr lang="es-ES" dirty="0" err="1" smtClean="0"/>
              <a:t>Sophia</a:t>
            </a:r>
            <a:r>
              <a:rPr lang="es-ES" dirty="0" smtClean="0"/>
              <a:t>, Isabel and Rosita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at Mc </a:t>
            </a:r>
            <a:r>
              <a:rPr lang="es-ES" dirty="0" err="1" smtClean="0"/>
              <a:t>Donalds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A, De and Contractions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A</a:t>
            </a:r>
          </a:p>
          <a:p>
            <a:r>
              <a:rPr lang="es-ES" dirty="0" smtClean="0"/>
              <a:t>“A”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either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“personal a”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 “</a:t>
            </a:r>
            <a:r>
              <a:rPr lang="es-ES" dirty="0" err="1" smtClean="0"/>
              <a:t>to</a:t>
            </a:r>
            <a:r>
              <a:rPr lang="es-ES" dirty="0" smtClean="0"/>
              <a:t>”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towards</a:t>
            </a:r>
            <a:r>
              <a:rPr lang="es-ES" dirty="0" smtClean="0"/>
              <a:t>”.  </a:t>
            </a:r>
          </a:p>
          <a:p>
            <a:endParaRPr lang="en-US" dirty="0" smtClean="0"/>
          </a:p>
          <a:p>
            <a:r>
              <a:rPr lang="en-US" dirty="0" smtClean="0"/>
              <a:t>When “a” comes before the article “el”, they contract to form “al”.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Llamo</a:t>
            </a:r>
            <a:r>
              <a:rPr lang="en-US" dirty="0" smtClean="0"/>
              <a:t> </a:t>
            </a:r>
            <a:r>
              <a:rPr lang="en-US" b="1" dirty="0" smtClean="0"/>
              <a:t>al</a:t>
            </a:r>
            <a:r>
              <a:rPr lang="en-US" dirty="0" smtClean="0"/>
              <a:t>  (a + el) doctor.</a:t>
            </a:r>
          </a:p>
          <a:p>
            <a:pPr lvl="1"/>
            <a:r>
              <a:rPr lang="en-US" i="1" dirty="0" smtClean="0"/>
              <a:t>I’m calling the doctor</a:t>
            </a:r>
          </a:p>
          <a:p>
            <a:endParaRPr lang="es-ES" dirty="0" smtClean="0"/>
          </a:p>
          <a:p>
            <a:r>
              <a:rPr lang="es-ES" dirty="0" smtClean="0"/>
              <a:t>Llevo a mi amiga</a:t>
            </a:r>
            <a:r>
              <a:rPr lang="es-ES" b="1" dirty="0" smtClean="0"/>
              <a:t> al </a:t>
            </a:r>
            <a:r>
              <a:rPr lang="es-ES" dirty="0" smtClean="0"/>
              <a:t>cine.</a:t>
            </a:r>
            <a:endParaRPr lang="en-US" dirty="0" smtClean="0"/>
          </a:p>
          <a:p>
            <a:pPr lvl="1"/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my </a:t>
            </a:r>
            <a:r>
              <a:rPr lang="es-ES" i="1" dirty="0" err="1" smtClean="0"/>
              <a:t>friend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movies</a:t>
            </a:r>
            <a:r>
              <a:rPr lang="es-ES" i="1" dirty="0" smtClean="0"/>
              <a:t>..</a:t>
            </a:r>
          </a:p>
          <a:p>
            <a:pPr lvl="1"/>
            <a:endParaRPr lang="es-E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623560"/>
          </a:xfrm>
        </p:spPr>
        <p:txBody>
          <a:bodyPr/>
          <a:lstStyle/>
          <a:p>
            <a:r>
              <a:rPr lang="en-US" b="1" u="sng" dirty="0" smtClean="0"/>
              <a:t>De</a:t>
            </a:r>
            <a:endParaRPr lang="en-US" dirty="0" smtClean="0"/>
          </a:p>
          <a:p>
            <a:r>
              <a:rPr lang="es-ES" dirty="0" smtClean="0"/>
              <a:t>“De”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possessive</a:t>
            </a:r>
            <a:r>
              <a:rPr lang="es-ES" dirty="0" smtClean="0"/>
              <a:t> “de”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 “of/</a:t>
            </a:r>
            <a:r>
              <a:rPr lang="es-ES" dirty="0" err="1" smtClean="0"/>
              <a:t>from</a:t>
            </a:r>
            <a:r>
              <a:rPr lang="es-ES" dirty="0" smtClean="0"/>
              <a:t>”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Similarly when “de” comes before the article “el” they contract to form “del”</a:t>
            </a:r>
          </a:p>
          <a:p>
            <a:endParaRPr lang="en-US" dirty="0" smtClean="0"/>
          </a:p>
          <a:p>
            <a:r>
              <a:rPr lang="en-US" dirty="0" err="1" smtClean="0"/>
              <a:t>Vengo</a:t>
            </a:r>
            <a:r>
              <a:rPr lang="en-US" dirty="0" smtClean="0"/>
              <a:t> del club</a:t>
            </a:r>
          </a:p>
          <a:p>
            <a:pPr lvl="1"/>
            <a:r>
              <a:rPr lang="en-US" dirty="0" smtClean="0"/>
              <a:t>I’m coming from the club.</a:t>
            </a:r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esposa</a:t>
            </a:r>
            <a:r>
              <a:rPr lang="en-US" dirty="0" smtClean="0"/>
              <a:t> del </a:t>
            </a:r>
            <a:r>
              <a:rPr lang="en-US" dirty="0" err="1" smtClean="0"/>
              <a:t>profesor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guapa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professor’s wife is very beautiful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</TotalTime>
  <Words>474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Bookman Old Style</vt:lpstr>
      <vt:lpstr>Gill Sans MT</vt:lpstr>
      <vt:lpstr>Wingdings</vt:lpstr>
      <vt:lpstr>Wingdings 3</vt:lpstr>
      <vt:lpstr>Origin</vt:lpstr>
      <vt:lpstr>The personal “a” and “a” and “de” contractions</vt:lpstr>
      <vt:lpstr>Elements of Spanish Sentences</vt:lpstr>
      <vt:lpstr>La “a” personal</vt:lpstr>
      <vt:lpstr>Common Verbs where people can be objects.</vt:lpstr>
      <vt:lpstr>The personal a is not used…</vt:lpstr>
      <vt:lpstr>PowerPoint Presentation</vt:lpstr>
      <vt:lpstr>PowerPoint Presentation</vt:lpstr>
      <vt:lpstr>A, De and Contractions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“a” personal</dc:title>
  <dc:creator>User</dc:creator>
  <cp:lastModifiedBy>Barbara Fraser</cp:lastModifiedBy>
  <cp:revision>9</cp:revision>
  <dcterms:created xsi:type="dcterms:W3CDTF">2009-10-19T18:13:25Z</dcterms:created>
  <dcterms:modified xsi:type="dcterms:W3CDTF">2018-06-04T22:41:05Z</dcterms:modified>
</cp:coreProperties>
</file>