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102" autoAdjust="0"/>
    <p:restoredTop sz="94660"/>
  </p:normalViewPr>
  <p:slideViewPr>
    <p:cSldViewPr snapToGrid="0">
      <p:cViewPr>
        <p:scale>
          <a:sx n="160" d="100"/>
          <a:sy n="160" d="100"/>
        </p:scale>
        <p:origin x="-426" y="-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7066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119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7723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80756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9870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12017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1697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563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0011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022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1208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0906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7042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7463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6462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30B99-767E-4B1C-8C4D-C2151A743257}" type="datetimeFigureOut">
              <a:rPr lang="es-SV" smtClean="0"/>
              <a:t>29/10/2018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2E6690-1DD6-4D8A-A295-60121DFF7DB6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2292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 smtClean="0"/>
              <a:t>El futuro </a:t>
            </a:r>
            <a:endParaRPr lang="es-S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17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La forma del tiempo futuro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SV" dirty="0" smtClean="0"/>
              <a:t>Para formar el tiempo futuro, se ponen las terminaciones siguientes después de la </a:t>
            </a:r>
            <a:r>
              <a:rPr lang="es-SV" b="1" dirty="0" smtClean="0"/>
              <a:t>forma infinitiva </a:t>
            </a:r>
            <a:r>
              <a:rPr lang="es-SV" dirty="0" smtClean="0"/>
              <a:t>de la mayoría de los verbos</a:t>
            </a:r>
          </a:p>
          <a:p>
            <a:endParaRPr lang="es-SV" dirty="0"/>
          </a:p>
          <a:p>
            <a:r>
              <a:rPr lang="es-SV" dirty="0" smtClean="0"/>
              <a:t>é		</a:t>
            </a:r>
            <a:r>
              <a:rPr lang="es-SV" dirty="0" err="1" smtClean="0"/>
              <a:t>emos</a:t>
            </a:r>
            <a:endParaRPr lang="es-SV" dirty="0" smtClean="0"/>
          </a:p>
          <a:p>
            <a:r>
              <a:rPr lang="es-SV" dirty="0" err="1" smtClean="0"/>
              <a:t>ás</a:t>
            </a:r>
            <a:r>
              <a:rPr lang="es-SV" dirty="0" smtClean="0"/>
              <a:t>		</a:t>
            </a:r>
            <a:r>
              <a:rPr lang="es-SV" dirty="0" err="1" smtClean="0"/>
              <a:t>éis</a:t>
            </a:r>
            <a:endParaRPr lang="es-SV" dirty="0" smtClean="0"/>
          </a:p>
          <a:p>
            <a:r>
              <a:rPr lang="es-SV" dirty="0"/>
              <a:t>á</a:t>
            </a:r>
            <a:r>
              <a:rPr lang="es-SV" dirty="0" smtClean="0"/>
              <a:t>		</a:t>
            </a:r>
            <a:r>
              <a:rPr lang="es-SV" dirty="0" err="1" smtClean="0"/>
              <a:t>án</a:t>
            </a:r>
            <a:endParaRPr lang="es-SV" dirty="0" smtClean="0"/>
          </a:p>
          <a:p>
            <a:endParaRPr lang="es-SV" dirty="0"/>
          </a:p>
          <a:p>
            <a:r>
              <a:rPr lang="es-SV" dirty="0" smtClean="0"/>
              <a:t>Hablaré contigo mañana.   </a:t>
            </a:r>
            <a:endParaRPr lang="es-SV" dirty="0"/>
          </a:p>
          <a:p>
            <a:r>
              <a:rPr lang="es-SV" dirty="0" smtClean="0"/>
              <a:t>Viviremos juntos algún día.</a:t>
            </a:r>
          </a:p>
          <a:p>
            <a:r>
              <a:rPr lang="es-SV" dirty="0" smtClean="0"/>
              <a:t>Comerás la cena más deliciosa.</a:t>
            </a:r>
          </a:p>
        </p:txBody>
      </p:sp>
    </p:spTree>
    <p:extLst>
      <p:ext uri="{BB962C8B-B14F-4D97-AF65-F5344CB8AC3E}">
        <p14:creationId xmlns:p14="http://schemas.microsoft.com/office/powerpoint/2010/main" val="425278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Formas irregulares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SV" dirty="0" smtClean="0"/>
              <a:t>Algunos verbos raíces irregulares en el futuro, pero usan las mismas terminaciones.</a:t>
            </a:r>
          </a:p>
          <a:p>
            <a:endParaRPr lang="es-SV" dirty="0"/>
          </a:p>
          <a:p>
            <a:r>
              <a:rPr lang="es-SV" dirty="0" smtClean="0"/>
              <a:t>Caber		</a:t>
            </a:r>
            <a:r>
              <a:rPr lang="es-SV" dirty="0" err="1" smtClean="0"/>
              <a:t>cabr</a:t>
            </a:r>
            <a:r>
              <a:rPr lang="es-SV" dirty="0" smtClean="0"/>
              <a:t>-				é, 		</a:t>
            </a:r>
          </a:p>
          <a:p>
            <a:r>
              <a:rPr lang="es-SV" dirty="0" smtClean="0"/>
              <a:t>Decir 		</a:t>
            </a:r>
            <a:r>
              <a:rPr lang="es-SV" dirty="0" err="1" smtClean="0"/>
              <a:t>dir</a:t>
            </a:r>
            <a:r>
              <a:rPr lang="es-SV" dirty="0" smtClean="0"/>
              <a:t>-				</a:t>
            </a:r>
            <a:r>
              <a:rPr lang="es-SV" dirty="0" err="1" smtClean="0"/>
              <a:t>ás</a:t>
            </a:r>
            <a:endParaRPr lang="es-SV" dirty="0" smtClean="0"/>
          </a:p>
          <a:p>
            <a:r>
              <a:rPr lang="es-SV" dirty="0" smtClean="0"/>
              <a:t>Hacer		</a:t>
            </a:r>
            <a:r>
              <a:rPr lang="es-SV" dirty="0" err="1" smtClean="0"/>
              <a:t>har</a:t>
            </a:r>
            <a:r>
              <a:rPr lang="es-SV" dirty="0" smtClean="0"/>
              <a:t>-				á</a:t>
            </a:r>
          </a:p>
          <a:p>
            <a:r>
              <a:rPr lang="es-SV" dirty="0" smtClean="0"/>
              <a:t>Poder 		</a:t>
            </a:r>
            <a:r>
              <a:rPr lang="es-SV" dirty="0" err="1" smtClean="0"/>
              <a:t>podr</a:t>
            </a:r>
            <a:r>
              <a:rPr lang="es-SV" dirty="0" smtClean="0"/>
              <a:t>-				</a:t>
            </a:r>
            <a:r>
              <a:rPr lang="es-SV" dirty="0" err="1" smtClean="0"/>
              <a:t>emos</a:t>
            </a:r>
            <a:endParaRPr lang="es-SV" dirty="0" smtClean="0"/>
          </a:p>
          <a:p>
            <a:r>
              <a:rPr lang="es-SV" dirty="0" smtClean="0"/>
              <a:t>Poner		</a:t>
            </a:r>
            <a:r>
              <a:rPr lang="es-SV" dirty="0" err="1" smtClean="0"/>
              <a:t>pondr</a:t>
            </a:r>
            <a:r>
              <a:rPr lang="es-SV" dirty="0" smtClean="0"/>
              <a:t>-			</a:t>
            </a:r>
            <a:r>
              <a:rPr lang="es-SV" dirty="0" err="1" smtClean="0"/>
              <a:t>éis</a:t>
            </a:r>
            <a:endParaRPr lang="es-SV" dirty="0" smtClean="0"/>
          </a:p>
          <a:p>
            <a:r>
              <a:rPr lang="es-SV" dirty="0" smtClean="0"/>
              <a:t>Querer 	</a:t>
            </a:r>
            <a:r>
              <a:rPr lang="es-SV" dirty="0" err="1" smtClean="0"/>
              <a:t>querr</a:t>
            </a:r>
            <a:r>
              <a:rPr lang="es-SV" dirty="0" smtClean="0"/>
              <a:t>-			</a:t>
            </a:r>
            <a:r>
              <a:rPr lang="es-SV" dirty="0" err="1" smtClean="0"/>
              <a:t>án</a:t>
            </a:r>
            <a:endParaRPr lang="es-SV" dirty="0" smtClean="0"/>
          </a:p>
          <a:p>
            <a:r>
              <a:rPr lang="es-SV" dirty="0" smtClean="0"/>
              <a:t>Saber		</a:t>
            </a:r>
            <a:r>
              <a:rPr lang="es-SV" dirty="0" err="1" smtClean="0"/>
              <a:t>sabr</a:t>
            </a:r>
            <a:r>
              <a:rPr lang="es-SV" dirty="0" smtClean="0"/>
              <a:t>-</a:t>
            </a:r>
          </a:p>
          <a:p>
            <a:r>
              <a:rPr lang="es-SV" dirty="0" smtClean="0"/>
              <a:t>Salir		</a:t>
            </a:r>
            <a:r>
              <a:rPr lang="es-SV" dirty="0" err="1" smtClean="0"/>
              <a:t>saldr</a:t>
            </a:r>
            <a:r>
              <a:rPr lang="es-SV" dirty="0" smtClean="0"/>
              <a:t>-</a:t>
            </a:r>
          </a:p>
          <a:p>
            <a:r>
              <a:rPr lang="es-SV" dirty="0" smtClean="0"/>
              <a:t>Tener		</a:t>
            </a:r>
            <a:r>
              <a:rPr lang="es-SV" dirty="0" err="1" smtClean="0"/>
              <a:t>tendr</a:t>
            </a:r>
            <a:r>
              <a:rPr lang="es-SV" dirty="0" smtClean="0"/>
              <a:t>-</a:t>
            </a:r>
          </a:p>
          <a:p>
            <a:r>
              <a:rPr lang="es-SV" dirty="0" smtClean="0"/>
              <a:t>Valer		</a:t>
            </a:r>
            <a:r>
              <a:rPr lang="es-SV" dirty="0" err="1" smtClean="0"/>
              <a:t>valdr</a:t>
            </a:r>
            <a:r>
              <a:rPr lang="es-SV" dirty="0" smtClean="0"/>
              <a:t>-</a:t>
            </a:r>
          </a:p>
          <a:p>
            <a:r>
              <a:rPr lang="es-SV" dirty="0" smtClean="0"/>
              <a:t>Venir		</a:t>
            </a:r>
            <a:r>
              <a:rPr lang="es-SV" dirty="0" err="1" smtClean="0"/>
              <a:t>vendr</a:t>
            </a:r>
            <a:r>
              <a:rPr lang="es-SV" dirty="0" smtClean="0"/>
              <a:t>-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83434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El uso del tiempo futuro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SV" dirty="0" smtClean="0"/>
              <a:t>El tiempo futuro se refiere a una acción que definitivamente pasará:  equivale </a:t>
            </a:r>
            <a:r>
              <a:rPr lang="es-SV" i="1" dirty="0" err="1" smtClean="0"/>
              <a:t>will</a:t>
            </a:r>
            <a:r>
              <a:rPr lang="es-SV" i="1" dirty="0" smtClean="0"/>
              <a:t>, </a:t>
            </a:r>
            <a:r>
              <a:rPr lang="es-SV" i="1" dirty="0" err="1" smtClean="0"/>
              <a:t>shall</a:t>
            </a:r>
            <a:r>
              <a:rPr lang="es-SV" i="1" dirty="0"/>
              <a:t> </a:t>
            </a:r>
            <a:r>
              <a:rPr lang="es-SV" i="1" dirty="0" err="1" smtClean="0"/>
              <a:t>or</a:t>
            </a:r>
            <a:r>
              <a:rPr lang="es-SV" i="1" dirty="0" smtClean="0"/>
              <a:t> </a:t>
            </a:r>
            <a:r>
              <a:rPr lang="es-SV" i="1" dirty="0" err="1" smtClean="0"/>
              <a:t>is</a:t>
            </a:r>
            <a:r>
              <a:rPr lang="es-SV" i="1" dirty="0" smtClean="0"/>
              <a:t> </a:t>
            </a:r>
            <a:r>
              <a:rPr lang="es-SV" i="1" dirty="0" err="1" smtClean="0"/>
              <a:t>going</a:t>
            </a:r>
            <a:r>
              <a:rPr lang="es-SV" i="1" dirty="0"/>
              <a:t> </a:t>
            </a:r>
            <a:r>
              <a:rPr lang="es-SV" i="1" dirty="0" smtClean="0"/>
              <a:t>to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r>
              <a:rPr lang="es-SV" dirty="0" smtClean="0"/>
              <a:t>Saldrás con Felipe después de cena.  </a:t>
            </a:r>
          </a:p>
          <a:p>
            <a:endParaRPr lang="es-SV" dirty="0"/>
          </a:p>
          <a:p>
            <a:r>
              <a:rPr lang="es-SV" dirty="0" smtClean="0"/>
              <a:t>El futuro también se refiere a una acción potencial; una probabilidad o conjetura en el presente.  (asociado más que todo con preguntas)</a:t>
            </a:r>
          </a:p>
          <a:p>
            <a:endParaRPr lang="es-SV" dirty="0"/>
          </a:p>
          <a:p>
            <a:r>
              <a:rPr lang="es-SV" dirty="0" smtClean="0"/>
              <a:t>El esposo de Gloria tendrá unos cincuenta años ?Verdad?  </a:t>
            </a:r>
          </a:p>
          <a:p>
            <a:r>
              <a:rPr lang="es-SV" dirty="0" smtClean="0"/>
              <a:t>Me pregunto dónde estarán mis llaves.</a:t>
            </a:r>
          </a:p>
          <a:p>
            <a:r>
              <a:rPr lang="es-SV" dirty="0" smtClean="0"/>
              <a:t>Hoy será el primero de Diciembre?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4695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0313" y="528487"/>
            <a:ext cx="8911687" cy="1280890"/>
          </a:xfrm>
        </p:spPr>
        <p:txBody>
          <a:bodyPr/>
          <a:lstStyle/>
          <a:p>
            <a:r>
              <a:rPr lang="es-SV" dirty="0" smtClean="0"/>
              <a:t>Volverán las oscuras golondrinas</a:t>
            </a:r>
            <a:br>
              <a:rPr lang="es-SV" dirty="0" smtClean="0"/>
            </a:br>
            <a:r>
              <a:rPr lang="es-SV" i="1" dirty="0" smtClean="0"/>
              <a:t>Gustavo Adolfo Bécquer</a:t>
            </a:r>
            <a:endParaRPr lang="es-SV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/>
              <a:t>Volverán las oscuras golondrinas </a:t>
            </a:r>
            <a:br>
              <a:rPr lang="es-ES" dirty="0"/>
            </a:br>
            <a:r>
              <a:rPr lang="es-ES" dirty="0"/>
              <a:t>de tu balcón sus nidos a colgar, </a:t>
            </a:r>
            <a:br>
              <a:rPr lang="es-ES" dirty="0"/>
            </a:br>
            <a:r>
              <a:rPr lang="es-ES" dirty="0"/>
              <a:t>y otra vez con el ala a tus cristales, </a:t>
            </a:r>
            <a:br>
              <a:rPr lang="es-ES" dirty="0"/>
            </a:br>
            <a:r>
              <a:rPr lang="es-ES" dirty="0"/>
              <a:t>jugando, llamarán.</a:t>
            </a:r>
          </a:p>
          <a:p>
            <a:r>
              <a:rPr lang="es-ES" dirty="0"/>
              <a:t>Pero aquéllas que el vuelo refrenaban </a:t>
            </a:r>
            <a:br>
              <a:rPr lang="es-ES" dirty="0"/>
            </a:br>
            <a:r>
              <a:rPr lang="es-ES" dirty="0"/>
              <a:t>tu hermosura y mi dicha a contemplar, </a:t>
            </a:r>
            <a:br>
              <a:rPr lang="es-ES" dirty="0"/>
            </a:br>
            <a:r>
              <a:rPr lang="es-ES" dirty="0"/>
              <a:t>aquéllas que aprendieron nuestros nombres... </a:t>
            </a:r>
            <a:br>
              <a:rPr lang="es-ES" dirty="0"/>
            </a:br>
            <a:r>
              <a:rPr lang="es-ES" dirty="0"/>
              <a:t>ésas .... ¡no volverán !</a:t>
            </a:r>
          </a:p>
          <a:p>
            <a:r>
              <a:rPr lang="es-ES" dirty="0"/>
              <a:t>Volverán las tupidas madreselvas </a:t>
            </a:r>
            <a:br>
              <a:rPr lang="es-ES" dirty="0"/>
            </a:br>
            <a:r>
              <a:rPr lang="es-ES" dirty="0"/>
              <a:t>de tu jardín las tapias a escalar </a:t>
            </a:r>
            <a:br>
              <a:rPr lang="es-ES" dirty="0"/>
            </a:br>
            <a:r>
              <a:rPr lang="es-ES" dirty="0"/>
              <a:t>y otra vez a la tarde aún más hermosas </a:t>
            </a:r>
            <a:br>
              <a:rPr lang="es-ES" dirty="0"/>
            </a:br>
            <a:r>
              <a:rPr lang="es-ES" dirty="0"/>
              <a:t>sus flores se abrirán.</a:t>
            </a:r>
          </a:p>
          <a:p>
            <a:r>
              <a:rPr lang="es-ES" dirty="0"/>
              <a:t>Pero aquéllas cuajadas de rocío, </a:t>
            </a:r>
            <a:br>
              <a:rPr lang="es-ES" dirty="0"/>
            </a:br>
            <a:r>
              <a:rPr lang="es-ES" dirty="0"/>
              <a:t>cuyas gotas mirábamos temblar </a:t>
            </a:r>
            <a:br>
              <a:rPr lang="es-ES" dirty="0"/>
            </a:br>
            <a:r>
              <a:rPr lang="es-ES" dirty="0"/>
              <a:t>y caer como lágrimas del día... </a:t>
            </a:r>
            <a:br>
              <a:rPr lang="es-ES" dirty="0"/>
            </a:br>
            <a:r>
              <a:rPr lang="es-ES" dirty="0"/>
              <a:t>ésas... ¡no volverán !</a:t>
            </a:r>
          </a:p>
          <a:p>
            <a:r>
              <a:rPr lang="es-ES" dirty="0"/>
              <a:t>Volverán del amor en tus oídos </a:t>
            </a:r>
            <a:br>
              <a:rPr lang="es-ES" dirty="0"/>
            </a:br>
            <a:r>
              <a:rPr lang="es-ES" dirty="0"/>
              <a:t>las palabras ardientes a sonar, </a:t>
            </a:r>
            <a:br>
              <a:rPr lang="es-ES" dirty="0"/>
            </a:br>
            <a:r>
              <a:rPr lang="es-ES" dirty="0"/>
              <a:t>tu corazón de su profundo sueño </a:t>
            </a:r>
            <a:br>
              <a:rPr lang="es-ES" dirty="0"/>
            </a:br>
            <a:r>
              <a:rPr lang="es-ES" dirty="0"/>
              <a:t>tal vez despertará.</a:t>
            </a:r>
          </a:p>
          <a:p>
            <a:r>
              <a:rPr lang="es-ES" dirty="0"/>
              <a:t>Pero mudo y absorto y de rodillas </a:t>
            </a:r>
            <a:br>
              <a:rPr lang="es-ES" dirty="0"/>
            </a:br>
            <a:r>
              <a:rPr lang="es-ES" dirty="0"/>
              <a:t>como se adora a Dios ante el altar, </a:t>
            </a:r>
            <a:br>
              <a:rPr lang="es-ES" dirty="0"/>
            </a:br>
            <a:r>
              <a:rPr lang="es-ES" dirty="0"/>
              <a:t>como yo te he querido...,desengáñate, </a:t>
            </a:r>
            <a:br>
              <a:rPr lang="es-ES" dirty="0"/>
            </a:br>
            <a:r>
              <a:rPr lang="es-ES" dirty="0"/>
              <a:t>nadie así te amará .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87142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</TotalTime>
  <Words>139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El futuro </vt:lpstr>
      <vt:lpstr>La forma del tiempo futuro</vt:lpstr>
      <vt:lpstr>Formas irregulares</vt:lpstr>
      <vt:lpstr>El uso del tiempo futuro</vt:lpstr>
      <vt:lpstr>Volverán las oscuras golondrinas Gustavo Adolfo Bécquer</vt:lpstr>
    </vt:vector>
  </TitlesOfParts>
  <Company>Vancouver Island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futuro</dc:title>
  <dc:creator>Barbara Fraser</dc:creator>
  <cp:lastModifiedBy>Barbara Fraser</cp:lastModifiedBy>
  <cp:revision>7</cp:revision>
  <dcterms:created xsi:type="dcterms:W3CDTF">2016-11-09T19:29:23Z</dcterms:created>
  <dcterms:modified xsi:type="dcterms:W3CDTF">2018-10-29T22:36:24Z</dcterms:modified>
</cp:coreProperties>
</file>