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8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12/5/2016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12/5/2016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12/5/2016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12/5/2016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12/5/2016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12/5/2016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12/5/2016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12/5/2016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12/5/2016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12/5/2016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SV" dirty="0" smtClean="0"/>
              <a:t>Verbos que llevan el subjuntivo</a:t>
            </a:r>
            <a:endParaRPr lang="es-SV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6267132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SV" dirty="0" err="1" smtClean="0"/>
              <a:t>Volicion</a:t>
            </a:r>
            <a:r>
              <a:rPr lang="es-SV" dirty="0"/>
              <a:t> </a:t>
            </a:r>
            <a:r>
              <a:rPr lang="es-SV" dirty="0" smtClean="0"/>
              <a:t>y consejos</a:t>
            </a:r>
            <a:endParaRPr lang="es-SV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SV" dirty="0" smtClean="0"/>
              <a:t>Todos los verbos que representan imposiciones de voluntad, como mandatos o consejos llevan el subjuntivo en la oración subordinada</a:t>
            </a:r>
          </a:p>
          <a:p>
            <a:endParaRPr lang="es-SV" dirty="0"/>
          </a:p>
          <a:p>
            <a:r>
              <a:rPr lang="es-SV" dirty="0" smtClean="0"/>
              <a:t>Desear que				preferir que				recomendar que</a:t>
            </a:r>
          </a:p>
          <a:p>
            <a:r>
              <a:rPr lang="es-SV" dirty="0" smtClean="0"/>
              <a:t>Exigir que				querer que				prohibir que</a:t>
            </a:r>
          </a:p>
          <a:p>
            <a:r>
              <a:rPr lang="es-SV" dirty="0" smtClean="0"/>
              <a:t>Insistir en que				rogar que				</a:t>
            </a:r>
          </a:p>
          <a:p>
            <a:r>
              <a:rPr lang="es-SV" dirty="0" smtClean="0"/>
              <a:t>Mandar que				aconsejar que</a:t>
            </a:r>
          </a:p>
          <a:p>
            <a:r>
              <a:rPr lang="es-SV" dirty="0" smtClean="0"/>
              <a:t>Necesitar que 			gustar que </a:t>
            </a:r>
          </a:p>
          <a:p>
            <a:r>
              <a:rPr lang="es-SV" dirty="0" smtClean="0"/>
              <a:t>Pedir que				permitir que </a:t>
            </a:r>
          </a:p>
          <a:p>
            <a:endParaRPr lang="es-SV" dirty="0" smtClean="0"/>
          </a:p>
        </p:txBody>
      </p:sp>
    </p:spTree>
    <p:extLst>
      <p:ext uri="{BB962C8B-B14F-4D97-AF65-F5344CB8AC3E}">
        <p14:creationId xmlns:p14="http://schemas.microsoft.com/office/powerpoint/2010/main" val="26584953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SV" dirty="0" smtClean="0"/>
              <a:t>Emociones</a:t>
            </a:r>
            <a:endParaRPr lang="es-SV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SV" dirty="0" smtClean="0"/>
              <a:t>Verbos que expresan reacciones emocionales sobre las acciones de otros también llevan el subjuntivo en la oración subordinada</a:t>
            </a:r>
          </a:p>
          <a:p>
            <a:endParaRPr lang="es-SV" dirty="0"/>
          </a:p>
          <a:p>
            <a:r>
              <a:rPr lang="es-SV" dirty="0" smtClean="0"/>
              <a:t>Alegrarse de que</a:t>
            </a:r>
          </a:p>
          <a:p>
            <a:r>
              <a:rPr lang="es-SV" dirty="0" smtClean="0"/>
              <a:t>Esperar que</a:t>
            </a:r>
          </a:p>
          <a:p>
            <a:r>
              <a:rPr lang="es-SV" dirty="0" smtClean="0"/>
              <a:t>Sentir que</a:t>
            </a:r>
          </a:p>
          <a:p>
            <a:r>
              <a:rPr lang="es-SV" dirty="0" smtClean="0"/>
              <a:t>Sorprender que</a:t>
            </a:r>
          </a:p>
          <a:p>
            <a:r>
              <a:rPr lang="es-SV" dirty="0" smtClean="0"/>
              <a:t>Temer que</a:t>
            </a:r>
          </a:p>
          <a:p>
            <a:r>
              <a:rPr lang="es-SV" dirty="0" smtClean="0"/>
              <a:t>Tener miedo de que</a:t>
            </a:r>
          </a:p>
        </p:txBody>
      </p:sp>
    </p:spTree>
    <p:extLst>
      <p:ext uri="{BB962C8B-B14F-4D97-AF65-F5344CB8AC3E}">
        <p14:creationId xmlns:p14="http://schemas.microsoft.com/office/powerpoint/2010/main" val="8118482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SV" dirty="0" smtClean="0"/>
              <a:t>Dudas</a:t>
            </a:r>
            <a:endParaRPr lang="es-SV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SV" dirty="0" smtClean="0"/>
              <a:t>Verbos o frases en la oración principal que expresan duda o incertidumbre llevan el subjuntivo en la oración subordinada</a:t>
            </a:r>
          </a:p>
          <a:p>
            <a:endParaRPr lang="es-SV" dirty="0"/>
          </a:p>
          <a:p>
            <a:r>
              <a:rPr lang="es-SV" dirty="0" smtClean="0"/>
              <a:t>Dudar que</a:t>
            </a:r>
          </a:p>
          <a:p>
            <a:r>
              <a:rPr lang="es-SV" dirty="0" smtClean="0"/>
              <a:t>Negar que</a:t>
            </a:r>
          </a:p>
          <a:p>
            <a:r>
              <a:rPr lang="es-SV" dirty="0" smtClean="0"/>
              <a:t>No creer que</a:t>
            </a:r>
          </a:p>
          <a:p>
            <a:r>
              <a:rPr lang="es-SV" dirty="0" smtClean="0"/>
              <a:t>No estar seguro que</a:t>
            </a:r>
          </a:p>
        </p:txBody>
      </p:sp>
    </p:spTree>
    <p:extLst>
      <p:ext uri="{BB962C8B-B14F-4D97-AF65-F5344CB8AC3E}">
        <p14:creationId xmlns:p14="http://schemas.microsoft.com/office/powerpoint/2010/main" val="11312039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SV" dirty="0" smtClean="0"/>
              <a:t>Ejemplos</a:t>
            </a:r>
            <a:endParaRPr lang="es-SV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SV" dirty="0" smtClean="0"/>
              <a:t>Me alegro de que puedas pasar la Navidad aquí.</a:t>
            </a:r>
          </a:p>
          <a:p>
            <a:endParaRPr lang="es-SV" dirty="0"/>
          </a:p>
          <a:p>
            <a:r>
              <a:rPr lang="es-SV" dirty="0" smtClean="0"/>
              <a:t>Alfredo se sorprende que lleguen tan temprano</a:t>
            </a:r>
          </a:p>
          <a:p>
            <a:endParaRPr lang="es-SV" dirty="0"/>
          </a:p>
          <a:p>
            <a:r>
              <a:rPr lang="es-SV" dirty="0" smtClean="0"/>
              <a:t>Dudo que Santa Claus exista.</a:t>
            </a:r>
          </a:p>
          <a:p>
            <a:endParaRPr lang="es-SV" dirty="0"/>
          </a:p>
          <a:p>
            <a:r>
              <a:rPr lang="es-SV" dirty="0" smtClean="0"/>
              <a:t>Pedimos que los invitados traigan sus propias bebidas</a:t>
            </a:r>
          </a:p>
          <a:p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13113273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SV" dirty="0" smtClean="0"/>
              <a:t>El subjuntivo y el indicativo</a:t>
            </a:r>
            <a:endParaRPr lang="es-SV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s-SV" dirty="0" smtClean="0"/>
              <a:t>Hay frases que pueden llevar o el subjuntivo o el indicativo, dependiendo de las intenciones del hablante.  Con palabras como “</a:t>
            </a:r>
            <a:r>
              <a:rPr lang="es-SV" dirty="0" err="1" smtClean="0"/>
              <a:t>Quizas</a:t>
            </a:r>
            <a:r>
              <a:rPr lang="es-SV" dirty="0" smtClean="0"/>
              <a:t>”, “Tal vez” o “Estas seguro”, el uso del indicativo indica posibilidad, mientras el uso del subjuntivo indica duda.</a:t>
            </a:r>
          </a:p>
          <a:p>
            <a:endParaRPr lang="es-SV" dirty="0"/>
          </a:p>
          <a:p>
            <a:r>
              <a:rPr lang="es-SV" dirty="0" smtClean="0"/>
              <a:t>Tal vez es una historia verdadera.    (</a:t>
            </a:r>
            <a:r>
              <a:rPr lang="es-SV" dirty="0" err="1" smtClean="0"/>
              <a:t>Maybe</a:t>
            </a:r>
            <a:r>
              <a:rPr lang="es-SV" dirty="0" smtClean="0"/>
              <a:t> </a:t>
            </a:r>
            <a:r>
              <a:rPr lang="es-SV" dirty="0" err="1" smtClean="0"/>
              <a:t>it</a:t>
            </a:r>
            <a:r>
              <a:rPr lang="es-SV" dirty="0" smtClean="0"/>
              <a:t> </a:t>
            </a:r>
            <a:r>
              <a:rPr lang="es-SV" dirty="0" err="1" smtClean="0"/>
              <a:t>is</a:t>
            </a:r>
            <a:r>
              <a:rPr lang="es-SV" dirty="0" smtClean="0"/>
              <a:t> true, </a:t>
            </a:r>
            <a:r>
              <a:rPr lang="es-SV" dirty="0" err="1" smtClean="0"/>
              <a:t>maybe</a:t>
            </a:r>
            <a:r>
              <a:rPr lang="es-SV" dirty="0" smtClean="0"/>
              <a:t> </a:t>
            </a:r>
            <a:r>
              <a:rPr lang="es-SV" dirty="0" err="1" smtClean="0"/>
              <a:t>it’s</a:t>
            </a:r>
            <a:r>
              <a:rPr lang="es-SV" dirty="0" smtClean="0"/>
              <a:t> </a:t>
            </a:r>
            <a:r>
              <a:rPr lang="es-SV" dirty="0" err="1" smtClean="0"/>
              <a:t>not</a:t>
            </a:r>
            <a:r>
              <a:rPr lang="es-SV" dirty="0" smtClean="0"/>
              <a:t>)</a:t>
            </a:r>
          </a:p>
          <a:p>
            <a:r>
              <a:rPr lang="es-SV" dirty="0" smtClean="0"/>
              <a:t>Tal vez sea una historia verdadera.   (</a:t>
            </a:r>
            <a:r>
              <a:rPr lang="es-SV" dirty="0" err="1" smtClean="0"/>
              <a:t>Maybe</a:t>
            </a:r>
            <a:r>
              <a:rPr lang="es-SV" dirty="0" smtClean="0"/>
              <a:t> </a:t>
            </a:r>
            <a:r>
              <a:rPr lang="es-SV" dirty="0" err="1" smtClean="0"/>
              <a:t>it’s</a:t>
            </a:r>
            <a:r>
              <a:rPr lang="es-SV" dirty="0" smtClean="0"/>
              <a:t> true, </a:t>
            </a:r>
            <a:r>
              <a:rPr lang="es-SV" dirty="0" err="1" smtClean="0"/>
              <a:t>but</a:t>
            </a:r>
            <a:r>
              <a:rPr lang="es-SV" dirty="0" smtClean="0"/>
              <a:t> I </a:t>
            </a:r>
            <a:r>
              <a:rPr lang="es-SV" dirty="0" err="1" smtClean="0"/>
              <a:t>doubt</a:t>
            </a:r>
            <a:r>
              <a:rPr lang="es-SV" dirty="0" smtClean="0"/>
              <a:t> </a:t>
            </a:r>
            <a:r>
              <a:rPr lang="es-SV" dirty="0" err="1" smtClean="0"/>
              <a:t>it</a:t>
            </a:r>
            <a:r>
              <a:rPr lang="es-SV" dirty="0" smtClean="0"/>
              <a:t>)</a:t>
            </a:r>
          </a:p>
          <a:p>
            <a:endParaRPr lang="es-SV" dirty="0"/>
          </a:p>
          <a:p>
            <a:r>
              <a:rPr lang="es-SV" dirty="0" err="1" smtClean="0"/>
              <a:t>Similarly</a:t>
            </a:r>
            <a:r>
              <a:rPr lang="es-SV" dirty="0" smtClean="0"/>
              <a:t>, “creer que” and “pensar que” </a:t>
            </a:r>
            <a:r>
              <a:rPr lang="es-SV" dirty="0" err="1" smtClean="0"/>
              <a:t>take</a:t>
            </a:r>
            <a:r>
              <a:rPr lang="es-SV" dirty="0" smtClean="0"/>
              <a:t> </a:t>
            </a:r>
            <a:r>
              <a:rPr lang="es-SV" dirty="0" err="1" smtClean="0"/>
              <a:t>the</a:t>
            </a:r>
            <a:r>
              <a:rPr lang="es-SV" dirty="0" smtClean="0"/>
              <a:t> </a:t>
            </a:r>
            <a:r>
              <a:rPr lang="es-SV" dirty="0" err="1" smtClean="0"/>
              <a:t>indicative</a:t>
            </a:r>
            <a:r>
              <a:rPr lang="es-SV" dirty="0" smtClean="0"/>
              <a:t> in </a:t>
            </a:r>
            <a:r>
              <a:rPr lang="es-SV" dirty="0" err="1" smtClean="0"/>
              <a:t>the</a:t>
            </a:r>
            <a:r>
              <a:rPr lang="es-SV" dirty="0" smtClean="0"/>
              <a:t> </a:t>
            </a:r>
            <a:r>
              <a:rPr lang="es-SV" dirty="0" err="1" smtClean="0"/>
              <a:t>affirmative</a:t>
            </a:r>
            <a:r>
              <a:rPr lang="es-SV" dirty="0" smtClean="0"/>
              <a:t> and </a:t>
            </a:r>
            <a:r>
              <a:rPr lang="es-SV" dirty="0" err="1" smtClean="0"/>
              <a:t>the</a:t>
            </a:r>
            <a:r>
              <a:rPr lang="es-SV" dirty="0" smtClean="0"/>
              <a:t> </a:t>
            </a:r>
            <a:r>
              <a:rPr lang="es-SV" dirty="0" err="1" smtClean="0"/>
              <a:t>subjunctive</a:t>
            </a:r>
            <a:r>
              <a:rPr lang="es-SV" dirty="0" smtClean="0"/>
              <a:t> in </a:t>
            </a:r>
            <a:r>
              <a:rPr lang="es-SV" dirty="0" err="1" smtClean="0"/>
              <a:t>the</a:t>
            </a:r>
            <a:r>
              <a:rPr lang="es-SV" dirty="0" smtClean="0"/>
              <a:t> </a:t>
            </a:r>
            <a:r>
              <a:rPr lang="es-SV" dirty="0" err="1" smtClean="0"/>
              <a:t>negative</a:t>
            </a:r>
            <a:r>
              <a:rPr lang="es-SV" dirty="0" smtClean="0"/>
              <a:t>.</a:t>
            </a:r>
          </a:p>
          <a:p>
            <a:endParaRPr lang="es-SV" dirty="0"/>
          </a:p>
          <a:p>
            <a:r>
              <a:rPr lang="es-SV" dirty="0" smtClean="0"/>
              <a:t>Creo que terminamos temprano.</a:t>
            </a:r>
          </a:p>
          <a:p>
            <a:r>
              <a:rPr lang="es-SV" dirty="0" smtClean="0"/>
              <a:t>No creo que </a:t>
            </a:r>
            <a:r>
              <a:rPr lang="es-SV" smtClean="0"/>
              <a:t>terminemos temprano.  </a:t>
            </a:r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839146512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13</TotalTime>
  <Words>250</Words>
  <Application>Microsoft Office PowerPoint</Application>
  <PresentationFormat>Widescreen</PresentationFormat>
  <Paragraphs>44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Century Gothic</vt:lpstr>
      <vt:lpstr>Wingdings 3</vt:lpstr>
      <vt:lpstr>Wisp</vt:lpstr>
      <vt:lpstr>Verbos que llevan el subjuntivo</vt:lpstr>
      <vt:lpstr>Volicion y consejos</vt:lpstr>
      <vt:lpstr>Emociones</vt:lpstr>
      <vt:lpstr>Dudas</vt:lpstr>
      <vt:lpstr>Ejemplos</vt:lpstr>
      <vt:lpstr>El subjuntivo y el indicativo</vt:lpstr>
    </vt:vector>
  </TitlesOfParts>
  <Company>Vancouver Island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Verbos que llevan el subjuntivo</dc:title>
  <dc:creator>Barbara Fraser</dc:creator>
  <cp:lastModifiedBy>Barbara Fraser</cp:lastModifiedBy>
  <cp:revision>2</cp:revision>
  <dcterms:created xsi:type="dcterms:W3CDTF">2016-12-05T20:27:10Z</dcterms:created>
  <dcterms:modified xsi:type="dcterms:W3CDTF">2016-12-05T20:40:58Z</dcterms:modified>
</cp:coreProperties>
</file>