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6" r:id="rId2"/>
    <p:sldId id="258" r:id="rId3"/>
    <p:sldId id="265" r:id="rId4"/>
    <p:sldId id="259" r:id="rId5"/>
    <p:sldId id="257" r:id="rId6"/>
    <p:sldId id="285" r:id="rId7"/>
    <p:sldId id="261" r:id="rId8"/>
    <p:sldId id="260" r:id="rId9"/>
    <p:sldId id="286" r:id="rId10"/>
    <p:sldId id="287" r:id="rId11"/>
    <p:sldId id="262" r:id="rId12"/>
    <p:sldId id="264" r:id="rId13"/>
    <p:sldId id="263" r:id="rId14"/>
    <p:sldId id="266" r:id="rId15"/>
    <p:sldId id="267" r:id="rId16"/>
    <p:sldId id="269" r:id="rId17"/>
    <p:sldId id="290" r:id="rId18"/>
    <p:sldId id="289" r:id="rId19"/>
    <p:sldId id="294" r:id="rId20"/>
    <p:sldId id="295" r:id="rId21"/>
    <p:sldId id="288" r:id="rId22"/>
    <p:sldId id="270" r:id="rId23"/>
    <p:sldId id="274" r:id="rId24"/>
    <p:sldId id="296" r:id="rId25"/>
    <p:sldId id="271" r:id="rId26"/>
    <p:sldId id="275" r:id="rId27"/>
    <p:sldId id="272" r:id="rId28"/>
    <p:sldId id="276" r:id="rId29"/>
    <p:sldId id="291" r:id="rId30"/>
    <p:sldId id="273" r:id="rId31"/>
    <p:sldId id="292" r:id="rId32"/>
    <p:sldId id="293" r:id="rId33"/>
    <p:sldId id="277" r:id="rId34"/>
    <p:sldId id="279" r:id="rId35"/>
    <p:sldId id="280" r:id="rId36"/>
    <p:sldId id="278" r:id="rId37"/>
    <p:sldId id="281"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652" autoAdjust="0"/>
  </p:normalViewPr>
  <p:slideViewPr>
    <p:cSldViewPr snapToGrid="0" snapToObjects="1">
      <p:cViewPr varScale="1">
        <p:scale>
          <a:sx n="100" d="100"/>
          <a:sy n="100" d="100"/>
        </p:scale>
        <p:origin x="-70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520A0-8D9B-6146-BCD2-E0BFD357E510}" type="datetimeFigureOut">
              <a:rPr lang="en-US" smtClean="0"/>
              <a:t>18-04-11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91100-CA94-F944-94D2-9CC28702E673}" type="slidenum">
              <a:rPr lang="en-US" smtClean="0"/>
              <a:t>‹#›</a:t>
            </a:fld>
            <a:endParaRPr lang="en-US"/>
          </a:p>
        </p:txBody>
      </p:sp>
    </p:spTree>
    <p:extLst>
      <p:ext uri="{BB962C8B-B14F-4D97-AF65-F5344CB8AC3E}">
        <p14:creationId xmlns:p14="http://schemas.microsoft.com/office/powerpoint/2010/main" val="728460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Hyperglycemia – high blood glucose</a:t>
            </a:r>
          </a:p>
          <a:p>
            <a:endParaRPr lang="en-US" dirty="0" smtClean="0"/>
          </a:p>
          <a:p>
            <a:r>
              <a:rPr lang="en-US" dirty="0" smtClean="0"/>
              <a:t>Presence</a:t>
            </a:r>
            <a:r>
              <a:rPr lang="en-US" baseline="0" dirty="0" smtClean="0"/>
              <a:t> of islet cell or insulin antibodies </a:t>
            </a:r>
            <a:r>
              <a:rPr lang="en-US" baseline="0" dirty="0" smtClean="0">
                <a:sym typeface="Wingdings"/>
              </a:rPr>
              <a:t> usually leads to absolute insulin deficiency</a:t>
            </a:r>
          </a:p>
          <a:p>
            <a:endParaRPr lang="en-US" dirty="0" smtClean="0"/>
          </a:p>
          <a:p>
            <a:r>
              <a:rPr lang="en-US" dirty="0" smtClean="0"/>
              <a:t>Other specific types: genetic defects of beta cell function or insulin action, diseases</a:t>
            </a:r>
            <a:r>
              <a:rPr lang="en-US" baseline="0" dirty="0" smtClean="0"/>
              <a:t> of exocrine pancreas, </a:t>
            </a:r>
            <a:r>
              <a:rPr lang="en-US" baseline="0" dirty="0" err="1" smtClean="0"/>
              <a:t>endocrinopathies</a:t>
            </a:r>
            <a:r>
              <a:rPr lang="en-US" baseline="0" dirty="0" smtClean="0"/>
              <a:t>, drug- or chemical-induced diabetes, infections, uncommon forms of immune mediated diabetes, other genetic syndromes, impaired or abnormal glucose tolerance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6091100-CA94-F944-94D2-9CC28702E673}" type="slidenum">
              <a:rPr lang="en-US" smtClean="0"/>
              <a:t>5</a:t>
            </a:fld>
            <a:endParaRPr lang="en-US"/>
          </a:p>
        </p:txBody>
      </p:sp>
    </p:spTree>
    <p:extLst>
      <p:ext uri="{BB962C8B-B14F-4D97-AF65-F5344CB8AC3E}">
        <p14:creationId xmlns:p14="http://schemas.microsoft.com/office/powerpoint/2010/main" val="3189862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091100-CA94-F944-94D2-9CC28702E673}" type="slidenum">
              <a:rPr lang="en-US" smtClean="0"/>
              <a:t>36</a:t>
            </a:fld>
            <a:endParaRPr lang="en-US"/>
          </a:p>
        </p:txBody>
      </p:sp>
    </p:spTree>
    <p:extLst>
      <p:ext uri="{BB962C8B-B14F-4D97-AF65-F5344CB8AC3E}">
        <p14:creationId xmlns:p14="http://schemas.microsoft.com/office/powerpoint/2010/main" val="255262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Hyperglycemia – high blood glucose</a:t>
            </a:r>
          </a:p>
          <a:p>
            <a:endParaRPr lang="en-US" dirty="0" smtClean="0"/>
          </a:p>
          <a:p>
            <a:r>
              <a:rPr lang="en-US" dirty="0" smtClean="0"/>
              <a:t>Presence</a:t>
            </a:r>
            <a:r>
              <a:rPr lang="en-US" baseline="0" dirty="0" smtClean="0"/>
              <a:t> of islet cell or insulin antibodies </a:t>
            </a:r>
            <a:r>
              <a:rPr lang="en-US" baseline="0" dirty="0" smtClean="0">
                <a:sym typeface="Wingdings"/>
              </a:rPr>
              <a:t> usually leads to absolute insulin deficiency</a:t>
            </a:r>
          </a:p>
          <a:p>
            <a:endParaRPr lang="en-US" dirty="0" smtClean="0"/>
          </a:p>
          <a:p>
            <a:r>
              <a:rPr lang="en-US" dirty="0" smtClean="0"/>
              <a:t>Other specific types: genetic defects of beta cell function or insulin action, diseases</a:t>
            </a:r>
            <a:r>
              <a:rPr lang="en-US" baseline="0" dirty="0" smtClean="0"/>
              <a:t> of exocrine pancreas, </a:t>
            </a:r>
            <a:r>
              <a:rPr lang="en-US" baseline="0" dirty="0" err="1" smtClean="0"/>
              <a:t>endocrinopathies</a:t>
            </a:r>
            <a:r>
              <a:rPr lang="en-US" baseline="0" dirty="0" smtClean="0"/>
              <a:t>, drug- or chemical-induced diabetes, infections, uncommon forms of immune mediated diabetes, other genetic syndromes, impaired or abnormal glucose tolerance</a:t>
            </a:r>
            <a:endParaRPr lang="en-US" dirty="0" smtClean="0"/>
          </a:p>
          <a:p>
            <a:endParaRPr lang="en-US" dirty="0" smtClean="0"/>
          </a:p>
          <a:p>
            <a:r>
              <a:rPr lang="en-US" sz="1200" kern="1200" dirty="0" smtClean="0">
                <a:solidFill>
                  <a:schemeClr val="tx1"/>
                </a:solidFill>
                <a:latin typeface="+mn-lt"/>
                <a:ea typeface="+mn-ea"/>
                <a:cs typeface="+mn-cs"/>
              </a:rPr>
              <a:t>A positive family history confers a lifetime risk of 38% to the offspring if one parent is affected and 60% if both parents are affected. </a:t>
            </a:r>
            <a:r>
              <a:rPr lang="en-US" sz="1200" kern="1200" baseline="30000" dirty="0" smtClean="0">
                <a:solidFill>
                  <a:schemeClr val="tx1"/>
                </a:solidFill>
                <a:latin typeface="+mn-lt"/>
                <a:ea typeface="+mn-ea"/>
                <a:cs typeface="+mn-cs"/>
              </a:rPr>
              <a:t>56</a:t>
            </a:r>
            <a:r>
              <a:rPr lang="en-US" sz="1200" kern="1200" baseline="0" dirty="0" smtClean="0">
                <a:solidFill>
                  <a:schemeClr val="tx1"/>
                </a:solidFill>
                <a:latin typeface="+mn-lt"/>
                <a:ea typeface="+mn-ea"/>
                <a:cs typeface="+mn-cs"/>
              </a:rPr>
              <a:t> Identical twin concordance rates approach 100%</a:t>
            </a:r>
          </a:p>
          <a:p>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Together the genetic and environmental factors contribute to defects in insulin receptor function, insulin receptor signal transduction, insulin secretion, glucose transport and phosphorylation, glycogen synthesis, glucose oxidation that contribute to insulin resistance, and accelerated endogenous glucose production. Obesity and lack of physical activity are the primary environmental factors involved in the pathogenesis of type 2 diabetes. </a:t>
            </a:r>
          </a:p>
          <a:p>
            <a:endParaRPr lang="en-US" dirty="0" smtClean="0"/>
          </a:p>
        </p:txBody>
      </p:sp>
      <p:sp>
        <p:nvSpPr>
          <p:cNvPr id="4" name="Slide Number Placeholder 3"/>
          <p:cNvSpPr>
            <a:spLocks noGrp="1"/>
          </p:cNvSpPr>
          <p:nvPr>
            <p:ph type="sldNum" sz="quarter" idx="10"/>
          </p:nvPr>
        </p:nvSpPr>
        <p:spPr/>
        <p:txBody>
          <a:bodyPr/>
          <a:lstStyle/>
          <a:p>
            <a:fld id="{36091100-CA94-F944-94D2-9CC28702E673}" type="slidenum">
              <a:rPr lang="en-US" smtClean="0"/>
              <a:t>6</a:t>
            </a:fld>
            <a:endParaRPr lang="en-US"/>
          </a:p>
        </p:txBody>
      </p:sp>
    </p:spTree>
    <p:extLst>
      <p:ext uri="{BB962C8B-B14F-4D97-AF65-F5344CB8AC3E}">
        <p14:creationId xmlns:p14="http://schemas.microsoft.com/office/powerpoint/2010/main" val="3189862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levels of blood glucose are influenced by the source of blood (venous </a:t>
            </a:r>
            <a:r>
              <a:rPr lang="en-US" sz="1200" kern="1200" dirty="0" err="1" smtClean="0">
                <a:solidFill>
                  <a:schemeClr val="tx1"/>
                </a:solidFill>
                <a:latin typeface="+mn-lt"/>
                <a:ea typeface="+mn-ea"/>
                <a:cs typeface="+mn-cs"/>
              </a:rPr>
              <a:t>vs</a:t>
            </a:r>
            <a:r>
              <a:rPr lang="en-US" sz="1200" kern="1200" dirty="0" smtClean="0">
                <a:solidFill>
                  <a:schemeClr val="tx1"/>
                </a:solidFill>
                <a:latin typeface="+mn-lt"/>
                <a:ea typeface="+mn-ea"/>
                <a:cs typeface="+mn-cs"/>
              </a:rPr>
              <a:t> capillary), the age of the patient, the nature of the diet, the physical activity level of the patient, and the method used to measure the amount of sugar present in the blood sample. </a:t>
            </a:r>
            <a:r>
              <a:rPr lang="en-US" sz="1200" kern="1200" baseline="30000" dirty="0" smtClean="0">
                <a:solidFill>
                  <a:schemeClr val="tx1"/>
                </a:solidFill>
                <a:latin typeface="+mn-lt"/>
                <a:ea typeface="+mn-ea"/>
                <a:cs typeface="+mn-cs"/>
              </a:rPr>
              <a:t>3132</a:t>
            </a:r>
            <a:r>
              <a:rPr lang="en-US" sz="1200" kern="1200" baseline="0" dirty="0" smtClean="0">
                <a:solidFill>
                  <a:schemeClr val="tx1"/>
                </a:solidFill>
                <a:latin typeface="+mn-lt"/>
                <a:ea typeface="+mn-ea"/>
                <a:cs typeface="+mn-cs"/>
              </a:rPr>
              <a:t> Abnormalities in diet (e.g., diet poor in carbohydrate for several days) can lead to misdiagnoses. To minimize this possibility, the diet should contain at least 250 to 300 g of carbohydrate on each of the 3 days before testing. Patients whose blood glucose level is going to be assessed should not participate in excessive physical activity because exercise tends to lower blood glucose levels.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FASTING – no caloric intake for 8 hours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OGTT – not recommended in clinical practice --- - WHYYYY?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OGTT reflects how quickly glucose is cleared from the blood, taking into consideration the rate of absorption, uptake by tissues, and excretion in urine. </a:t>
            </a:r>
            <a:r>
              <a:rPr lang="en-US" sz="1200" kern="1200" baseline="30000" dirty="0" smtClean="0">
                <a:solidFill>
                  <a:schemeClr val="tx1"/>
                </a:solidFill>
                <a:latin typeface="+mn-lt"/>
                <a:ea typeface="+mn-ea"/>
                <a:cs typeface="+mn-cs"/>
              </a:rPr>
              <a:t>3132</a:t>
            </a:r>
            <a:r>
              <a:rPr lang="en-US" sz="1200" kern="1200" baseline="0" dirty="0" smtClean="0">
                <a:solidFill>
                  <a:schemeClr val="tx1"/>
                </a:solidFill>
                <a:latin typeface="+mn-lt"/>
                <a:ea typeface="+mn-ea"/>
                <a:cs typeface="+mn-cs"/>
              </a:rPr>
              <a:t> Glucose load is usually given as </a:t>
            </a:r>
            <a:r>
              <a:rPr lang="en-US" sz="1200" kern="1200" baseline="0" dirty="0" err="1" smtClean="0">
                <a:solidFill>
                  <a:schemeClr val="tx1"/>
                </a:solidFill>
                <a:latin typeface="+mn-lt"/>
                <a:ea typeface="+mn-ea"/>
                <a:cs typeface="+mn-cs"/>
              </a:rPr>
              <a:t>Glucola</a:t>
            </a:r>
            <a:r>
              <a:rPr lang="en-US" sz="1200" kern="1200" baseline="0" dirty="0" smtClean="0">
                <a:solidFill>
                  <a:schemeClr val="tx1"/>
                </a:solidFill>
                <a:latin typeface="+mn-lt"/>
                <a:ea typeface="+mn-ea"/>
                <a:cs typeface="+mn-cs"/>
              </a:rPr>
              <a:t>, which contains 75 g of glucose in a 7–</a:t>
            </a:r>
            <a:r>
              <a:rPr lang="en-US" sz="1200" kern="1200" baseline="0" dirty="0" err="1" smtClean="0">
                <a:solidFill>
                  <a:schemeClr val="tx1"/>
                </a:solidFill>
                <a:latin typeface="+mn-lt"/>
                <a:ea typeface="+mn-ea"/>
                <a:cs typeface="+mn-cs"/>
              </a:rPr>
              <a:t>fl</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oz</a:t>
            </a:r>
            <a:r>
              <a:rPr lang="en-US" sz="1200" kern="1200" baseline="0" dirty="0" smtClean="0">
                <a:solidFill>
                  <a:schemeClr val="tx1"/>
                </a:solidFill>
                <a:latin typeface="+mn-lt"/>
                <a:ea typeface="+mn-ea"/>
                <a:cs typeface="+mn-cs"/>
              </a:rPr>
              <a:t> bottle. Venous blood samples are drawn from the arm just before and most often at 2 hours after ingestion of the glucose. Urine samples also are collected at each interval. The most characteristic alterations seen in diabetes are an increased fasting blood glucose (≥126 mg/100 mL), an increased peak value (≥200 mg/100 mL), and a delayed return to normal in the 2-hour sample. Hypoglycemia may develop in persons with early, mild diabetes 3 to 5 hours after ingestion of glucose. For this reason, some physicians extend the glucose tolerance test period to 5 hours for some patients. Urine samples should not contain glucose at any point during the test. </a:t>
            </a:r>
            <a:endParaRPr lang="en-US" dirty="0"/>
          </a:p>
        </p:txBody>
      </p:sp>
      <p:sp>
        <p:nvSpPr>
          <p:cNvPr id="4" name="Slide Number Placeholder 3"/>
          <p:cNvSpPr>
            <a:spLocks noGrp="1"/>
          </p:cNvSpPr>
          <p:nvPr>
            <p:ph type="sldNum" sz="quarter" idx="10"/>
          </p:nvPr>
        </p:nvSpPr>
        <p:spPr/>
        <p:txBody>
          <a:bodyPr/>
          <a:lstStyle/>
          <a:p>
            <a:fld id="{36091100-CA94-F944-94D2-9CC28702E673}" type="slidenum">
              <a:rPr lang="en-US" smtClean="0"/>
              <a:t>7</a:t>
            </a:fld>
            <a:endParaRPr lang="en-US"/>
          </a:p>
        </p:txBody>
      </p:sp>
    </p:spTree>
    <p:extLst>
      <p:ext uri="{BB962C8B-B14F-4D97-AF65-F5344CB8AC3E}">
        <p14:creationId xmlns:p14="http://schemas.microsoft.com/office/powerpoint/2010/main" val="675424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latin typeface="+mn-lt"/>
                <a:ea typeface="+mn-ea"/>
                <a:cs typeface="+mn-cs"/>
              </a:rPr>
              <a:t>Define glycosylation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HbA1c = </a:t>
            </a:r>
            <a:r>
              <a:rPr lang="en-US" sz="1200" kern="1200" baseline="0" dirty="0" err="1" smtClean="0">
                <a:solidFill>
                  <a:schemeClr val="tx1"/>
                </a:solidFill>
                <a:latin typeface="+mn-lt"/>
                <a:ea typeface="+mn-ea"/>
                <a:cs typeface="+mn-cs"/>
              </a:rPr>
              <a:t>glycated</a:t>
            </a:r>
            <a:r>
              <a:rPr lang="en-US" sz="1200" kern="1200" baseline="0" dirty="0" smtClean="0">
                <a:solidFill>
                  <a:schemeClr val="tx1"/>
                </a:solidFill>
                <a:latin typeface="+mn-lt"/>
                <a:ea typeface="+mn-ea"/>
                <a:cs typeface="+mn-cs"/>
              </a:rPr>
              <a:t> hemoglobin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Presence of hyperglycemia elevates a1c levels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How is a1c assay carried out?</a:t>
            </a:r>
          </a:p>
        </p:txBody>
      </p:sp>
      <p:sp>
        <p:nvSpPr>
          <p:cNvPr id="4" name="Slide Number Placeholder 3"/>
          <p:cNvSpPr>
            <a:spLocks noGrp="1"/>
          </p:cNvSpPr>
          <p:nvPr>
            <p:ph type="sldNum" sz="quarter" idx="10"/>
          </p:nvPr>
        </p:nvSpPr>
        <p:spPr/>
        <p:txBody>
          <a:bodyPr/>
          <a:lstStyle/>
          <a:p>
            <a:fld id="{36091100-CA94-F944-94D2-9CC28702E673}" type="slidenum">
              <a:rPr lang="en-US" smtClean="0"/>
              <a:t>9</a:t>
            </a:fld>
            <a:endParaRPr lang="en-US"/>
          </a:p>
        </p:txBody>
      </p:sp>
    </p:spTree>
    <p:extLst>
      <p:ext uri="{BB962C8B-B14F-4D97-AF65-F5344CB8AC3E}">
        <p14:creationId xmlns:p14="http://schemas.microsoft.com/office/powerpoint/2010/main" val="610512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091100-CA94-F944-94D2-9CC28702E673}" type="slidenum">
              <a:rPr lang="en-US" smtClean="0"/>
              <a:t>10</a:t>
            </a:fld>
            <a:endParaRPr lang="en-US"/>
          </a:p>
        </p:txBody>
      </p:sp>
    </p:spTree>
    <p:extLst>
      <p:ext uri="{BB962C8B-B14F-4D97-AF65-F5344CB8AC3E}">
        <p14:creationId xmlns:p14="http://schemas.microsoft.com/office/powerpoint/2010/main" val="61051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600" dirty="0" smtClean="0"/>
              <a:t>Increased</a:t>
            </a:r>
            <a:r>
              <a:rPr lang="en-US" sz="3600" baseline="0" dirty="0" smtClean="0"/>
              <a:t> urine depletes extracellular fluids and reduce the secretion of saliva = dry mouth</a:t>
            </a:r>
          </a:p>
          <a:p>
            <a:endParaRPr lang="en-US" sz="3600" baseline="0" dirty="0" smtClean="0"/>
          </a:p>
          <a:p>
            <a:r>
              <a:rPr lang="en-US" sz="3600" baseline="0" dirty="0" smtClean="0"/>
              <a:t>Enhanced inflammatory responses, depressed wound healing and small blood vessel changes contribute to </a:t>
            </a:r>
            <a:r>
              <a:rPr lang="en-US" sz="3600" baseline="0" dirty="0" err="1" smtClean="0"/>
              <a:t>perio</a:t>
            </a:r>
            <a:endParaRPr lang="en-US" sz="3600" baseline="0" dirty="0" smtClean="0"/>
          </a:p>
          <a:p>
            <a:pPr marL="171450" indent="-171450">
              <a:buFont typeface="Wingdings" charset="0"/>
              <a:buChar char="à"/>
            </a:pPr>
            <a:r>
              <a:rPr lang="en-US" sz="3600" baseline="0" dirty="0" smtClean="0">
                <a:sym typeface="Wingdings"/>
              </a:rPr>
              <a:t>Exact temporal relationship is unclear, but is a clear complication of DM1 and DM2, and cannot be explained by </a:t>
            </a:r>
            <a:r>
              <a:rPr lang="en-US" sz="3600" baseline="0" dirty="0" err="1" smtClean="0">
                <a:sym typeface="Wingdings"/>
              </a:rPr>
              <a:t>suprag</a:t>
            </a:r>
            <a:r>
              <a:rPr lang="en-US" sz="3600" baseline="0" dirty="0" smtClean="0">
                <a:sym typeface="Wingdings"/>
              </a:rPr>
              <a:t> plaque accumulations</a:t>
            </a:r>
          </a:p>
          <a:p>
            <a:pPr marL="0" indent="0">
              <a:buFont typeface="Wingdings" charset="0"/>
              <a:buNone/>
            </a:pPr>
            <a:endParaRPr lang="en-US" sz="3600" baseline="0" dirty="0" smtClean="0">
              <a:sym typeface="Wingdings"/>
            </a:endParaRPr>
          </a:p>
          <a:p>
            <a:pPr marL="0" indent="0">
              <a:buFont typeface="Wingdings" charset="0"/>
              <a:buNone/>
            </a:pPr>
            <a:r>
              <a:rPr lang="en-US" sz="3600" baseline="0" dirty="0" smtClean="0">
                <a:sym typeface="Wingdings"/>
              </a:rPr>
              <a:t>Caries: poor glycemic control???</a:t>
            </a:r>
          </a:p>
          <a:p>
            <a:pPr marL="0" indent="0">
              <a:buFont typeface="Wingdings" charset="0"/>
              <a:buNone/>
            </a:pPr>
            <a:endParaRPr lang="en-US" sz="3600" baseline="0" dirty="0" smtClean="0">
              <a:sym typeface="Wingdings"/>
            </a:endParaRPr>
          </a:p>
          <a:p>
            <a:pPr marL="0" indent="0">
              <a:buFont typeface="Wingdings" charset="0"/>
              <a:buNone/>
            </a:pPr>
            <a:r>
              <a:rPr lang="en-US" sz="3600" baseline="0" dirty="0" smtClean="0">
                <a:sym typeface="Wingdings"/>
              </a:rPr>
              <a:t>Due to delayed healing, they are more prone to oral infections after undergoing invasive procedures</a:t>
            </a:r>
          </a:p>
          <a:p>
            <a:pPr marL="0" indent="0">
              <a:buFont typeface="Wingdings" charset="0"/>
              <a:buNone/>
            </a:pPr>
            <a:endParaRPr lang="en-US" sz="3600" baseline="0" dirty="0" smtClean="0">
              <a:sym typeface="Wingdings"/>
            </a:endParaRPr>
          </a:p>
          <a:p>
            <a:pPr marL="0" indent="0">
              <a:buFont typeface="Wingdings" charset="0"/>
              <a:buNone/>
            </a:pPr>
            <a:r>
              <a:rPr lang="en-US" sz="3600" baseline="0" dirty="0" smtClean="0">
                <a:sym typeface="Wingdings"/>
              </a:rPr>
              <a:t>Metformin assoc. w metallic taste</a:t>
            </a:r>
          </a:p>
          <a:p>
            <a:pPr marL="0" indent="0">
              <a:buFont typeface="Wingdings" charset="0"/>
              <a:buNone/>
            </a:pPr>
            <a:endParaRPr lang="en-US" sz="3600" baseline="0" dirty="0" smtClean="0">
              <a:sym typeface="Wingdings"/>
            </a:endParaRPr>
          </a:p>
          <a:p>
            <a:pPr marL="0" indent="0">
              <a:buFont typeface="Wingdings" charset="0"/>
              <a:buNone/>
            </a:pPr>
            <a:r>
              <a:rPr lang="en-US" sz="3600" baseline="0" dirty="0" smtClean="0">
                <a:sym typeface="Wingdings"/>
              </a:rPr>
              <a:t>Diabetic neuropathy may lead to oral conditions of </a:t>
            </a:r>
            <a:r>
              <a:rPr lang="en-US" sz="3600" baseline="0" dirty="0" err="1" smtClean="0">
                <a:sym typeface="Wingdings"/>
              </a:rPr>
              <a:t>paresthesias</a:t>
            </a:r>
            <a:r>
              <a:rPr lang="en-US" sz="3600" baseline="0" dirty="0" smtClean="0">
                <a:sym typeface="Wingdings"/>
              </a:rPr>
              <a:t> and tingling, numbness, burning, pain or pathologic changes involving nerves in the oral region</a:t>
            </a:r>
            <a:endParaRPr lang="en-US" sz="3600" dirty="0"/>
          </a:p>
        </p:txBody>
      </p:sp>
      <p:sp>
        <p:nvSpPr>
          <p:cNvPr id="4" name="Slide Number Placeholder 3"/>
          <p:cNvSpPr>
            <a:spLocks noGrp="1"/>
          </p:cNvSpPr>
          <p:nvPr>
            <p:ph type="sldNum" sz="quarter" idx="10"/>
          </p:nvPr>
        </p:nvSpPr>
        <p:spPr/>
        <p:txBody>
          <a:bodyPr/>
          <a:lstStyle/>
          <a:p>
            <a:fld id="{36091100-CA94-F944-94D2-9CC28702E673}" type="slidenum">
              <a:rPr lang="en-US" smtClean="0"/>
              <a:t>12</a:t>
            </a:fld>
            <a:endParaRPr lang="en-US"/>
          </a:p>
        </p:txBody>
      </p:sp>
    </p:spTree>
    <p:extLst>
      <p:ext uri="{BB962C8B-B14F-4D97-AF65-F5344CB8AC3E}">
        <p14:creationId xmlns:p14="http://schemas.microsoft.com/office/powerpoint/2010/main" val="1270832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Rhodus</a:t>
            </a:r>
            <a:r>
              <a:rPr lang="en-US" sz="1200" kern="1200" dirty="0" smtClean="0">
                <a:solidFill>
                  <a:schemeClr val="tx1"/>
                </a:solidFill>
                <a:latin typeface="+mn-lt"/>
                <a:ea typeface="+mn-ea"/>
                <a:cs typeface="+mn-cs"/>
              </a:rPr>
              <a:t> NL, </a:t>
            </a:r>
            <a:r>
              <a:rPr lang="en-US" sz="1200" kern="1200" dirty="0" err="1" smtClean="0">
                <a:solidFill>
                  <a:schemeClr val="tx1"/>
                </a:solidFill>
                <a:latin typeface="+mn-lt"/>
                <a:ea typeface="+mn-ea"/>
                <a:cs typeface="+mn-cs"/>
              </a:rPr>
              <a:t>Vibeto</a:t>
            </a:r>
            <a:r>
              <a:rPr lang="en-US" sz="1200" kern="1200" dirty="0" smtClean="0">
                <a:solidFill>
                  <a:schemeClr val="tx1"/>
                </a:solidFill>
                <a:latin typeface="+mn-lt"/>
                <a:ea typeface="+mn-ea"/>
                <a:cs typeface="+mn-cs"/>
              </a:rPr>
              <a:t> BM, and </a:t>
            </a:r>
            <a:r>
              <a:rPr lang="en-US" sz="1200" kern="1200" dirty="0" err="1" smtClean="0">
                <a:solidFill>
                  <a:schemeClr val="tx1"/>
                </a:solidFill>
                <a:latin typeface="+mn-lt"/>
                <a:ea typeface="+mn-ea"/>
                <a:cs typeface="+mn-cs"/>
              </a:rPr>
              <a:t>Hamamoto</a:t>
            </a:r>
            <a:r>
              <a:rPr lang="en-US" sz="1200" kern="1200" dirty="0" smtClean="0">
                <a:solidFill>
                  <a:schemeClr val="tx1"/>
                </a:solidFill>
                <a:latin typeface="+mn-lt"/>
                <a:ea typeface="+mn-ea"/>
                <a:cs typeface="+mn-cs"/>
              </a:rPr>
              <a:t> DT: Glycemic control in patients with diabetes mellitus upon admission to a dental clinic: considerations for dental management. Quintessence </a:t>
            </a:r>
            <a:r>
              <a:rPr lang="en-US" sz="1200" kern="1200" dirty="0" err="1" smtClean="0">
                <a:solidFill>
                  <a:schemeClr val="tx1"/>
                </a:solidFill>
                <a:latin typeface="+mn-lt"/>
                <a:ea typeface="+mn-ea"/>
                <a:cs typeface="+mn-cs"/>
              </a:rPr>
              <a:t>Int</a:t>
            </a:r>
            <a:r>
              <a:rPr lang="en-US" sz="1200" kern="1200" dirty="0" smtClean="0">
                <a:solidFill>
                  <a:schemeClr val="tx1"/>
                </a:solidFill>
                <a:latin typeface="+mn-lt"/>
                <a:ea typeface="+mn-ea"/>
                <a:cs typeface="+mn-cs"/>
              </a:rPr>
              <a:t> 2005; 36: pp. 474-482</a:t>
            </a:r>
            <a:endParaRPr lang="en-US" dirty="0"/>
          </a:p>
        </p:txBody>
      </p:sp>
      <p:sp>
        <p:nvSpPr>
          <p:cNvPr id="4" name="Slide Number Placeholder 3"/>
          <p:cNvSpPr>
            <a:spLocks noGrp="1"/>
          </p:cNvSpPr>
          <p:nvPr>
            <p:ph type="sldNum" sz="quarter" idx="10"/>
          </p:nvPr>
        </p:nvSpPr>
        <p:spPr/>
        <p:txBody>
          <a:bodyPr/>
          <a:lstStyle/>
          <a:p>
            <a:fld id="{36091100-CA94-F944-94D2-9CC28702E673}" type="slidenum">
              <a:rPr lang="en-US" smtClean="0"/>
              <a:t>13</a:t>
            </a:fld>
            <a:endParaRPr lang="en-US"/>
          </a:p>
        </p:txBody>
      </p:sp>
    </p:spTree>
    <p:extLst>
      <p:ext uri="{BB962C8B-B14F-4D97-AF65-F5344CB8AC3E}">
        <p14:creationId xmlns:p14="http://schemas.microsoft.com/office/powerpoint/2010/main" val="278481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Mediterranean</a:t>
            </a:r>
            <a:r>
              <a:rPr lang="en-US" baseline="0" dirty="0" smtClean="0"/>
              <a:t> diet: olive oil (healthy fats) instead of butter, lots of veggies, lean meats, lowers LDL and CV disease risk</a:t>
            </a:r>
          </a:p>
          <a:p>
            <a:r>
              <a:rPr lang="en-US" dirty="0" smtClean="0"/>
              <a:t>https://</a:t>
            </a:r>
            <a:r>
              <a:rPr lang="en-US" dirty="0" err="1" smtClean="0"/>
              <a:t>www.mayoclinic.org</a:t>
            </a:r>
            <a:r>
              <a:rPr lang="en-US" dirty="0" smtClean="0"/>
              <a:t>/healthy-lifestyle/nutrition-and-healthy-eating/in-depth/</a:t>
            </a:r>
            <a:r>
              <a:rPr lang="en-US" dirty="0" err="1" smtClean="0"/>
              <a:t>mediterranean</a:t>
            </a:r>
            <a:r>
              <a:rPr lang="en-US" dirty="0" smtClean="0"/>
              <a:t>-diet/art-20047801 </a:t>
            </a:r>
            <a:endParaRPr lang="en-US" dirty="0"/>
          </a:p>
        </p:txBody>
      </p:sp>
      <p:sp>
        <p:nvSpPr>
          <p:cNvPr id="4" name="Slide Number Placeholder 3"/>
          <p:cNvSpPr>
            <a:spLocks noGrp="1"/>
          </p:cNvSpPr>
          <p:nvPr>
            <p:ph type="sldNum" sz="quarter" idx="10"/>
          </p:nvPr>
        </p:nvSpPr>
        <p:spPr/>
        <p:txBody>
          <a:bodyPr/>
          <a:lstStyle/>
          <a:p>
            <a:fld id="{36091100-CA94-F944-94D2-9CC28702E673}" type="slidenum">
              <a:rPr lang="en-US" smtClean="0"/>
              <a:t>16</a:t>
            </a:fld>
            <a:endParaRPr lang="en-US"/>
          </a:p>
        </p:txBody>
      </p:sp>
    </p:spTree>
    <p:extLst>
      <p:ext uri="{BB962C8B-B14F-4D97-AF65-F5344CB8AC3E}">
        <p14:creationId xmlns:p14="http://schemas.microsoft.com/office/powerpoint/2010/main" val="3027949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Referral</a:t>
            </a:r>
            <a:r>
              <a:rPr lang="en-US" baseline="0" dirty="0" smtClean="0"/>
              <a:t> for 14, 37, 46.</a:t>
            </a:r>
            <a:endParaRPr lang="en-US" dirty="0"/>
          </a:p>
        </p:txBody>
      </p:sp>
      <p:sp>
        <p:nvSpPr>
          <p:cNvPr id="4" name="Slide Number Placeholder 3"/>
          <p:cNvSpPr>
            <a:spLocks noGrp="1"/>
          </p:cNvSpPr>
          <p:nvPr>
            <p:ph type="sldNum" sz="quarter" idx="10"/>
          </p:nvPr>
        </p:nvSpPr>
        <p:spPr/>
        <p:txBody>
          <a:bodyPr/>
          <a:lstStyle/>
          <a:p>
            <a:fld id="{36091100-CA94-F944-94D2-9CC28702E673}" type="slidenum">
              <a:rPr lang="en-US" smtClean="0"/>
              <a:t>33</a:t>
            </a:fld>
            <a:endParaRPr lang="en-US"/>
          </a:p>
        </p:txBody>
      </p:sp>
    </p:spTree>
    <p:extLst>
      <p:ext uri="{BB962C8B-B14F-4D97-AF65-F5344CB8AC3E}">
        <p14:creationId xmlns:p14="http://schemas.microsoft.com/office/powerpoint/2010/main" val="339224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Date Placeholder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17" name="Footer Placeholder 16"/>
          <p:cNvSpPr>
            <a:spLocks noGrp="1"/>
          </p:cNvSpPr>
          <p:nvPr>
            <p:ph type="ftr" sz="quarter" idx="11"/>
          </p:nvPr>
        </p:nvSpPr>
        <p:spPr/>
        <p:txBody>
          <a:bodyPr/>
          <a:lstStyle/>
          <a:p>
            <a:endParaRPr kumimoji="0"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C6B1FF6-39B9-40F5-8B67-33C6354A3D4F}" type="slidenum">
              <a:rPr kumimoji="0" lang="en-US" smtClean="0"/>
              <a:pPr eaLnBrk="1" latinLnBrk="0" hangingPunct="1"/>
              <a:t>‹#›</a:t>
            </a:fld>
            <a:endParaRPr kumimoji="0"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5" name="Footer Placeholder 4"/>
          <p:cNvSpPr>
            <a:spLocks noGrp="1"/>
          </p:cNvSpPr>
          <p:nvPr>
            <p:ph type="ftr" sz="quarter" idx="11"/>
          </p:nvPr>
        </p:nvSpPr>
        <p:spPr/>
        <p:txBody>
          <a:bodyPr/>
          <a:lstStyle/>
          <a:p>
            <a:endParaRPr kumimoji="0" lang="en-US"/>
          </a:p>
        </p:txBody>
      </p:sp>
      <p:sp>
        <p:nvSpPr>
          <p:cNvPr id="2" name="Vertical Title 1"/>
          <p:cNvSpPr>
            <a:spLocks noGrp="1"/>
          </p:cNvSpPr>
          <p:nvPr>
            <p:ph type="title" orient="vert"/>
          </p:nvPr>
        </p:nvSpPr>
        <p:spPr>
          <a:xfrm>
            <a:off x="7391400" y="304801"/>
            <a:ext cx="1447800" cy="5851525"/>
          </a:xfrm>
        </p:spPr>
        <p:txBody>
          <a:bodyPr vert="eaVert"/>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4361688" y="1026372"/>
            <a:ext cx="457200" cy="441325"/>
          </a:xfrm>
        </p:spPr>
        <p:txBody>
          <a:bodyPr/>
          <a:lstStyle/>
          <a:p>
            <a:fld id="{2C6B1FF6-39B9-40F5-8B67-33C6354A3D4F}" type="slidenum">
              <a:rPr kumimoji="0" lang="en-US" smtClean="0"/>
              <a:pPr eaLnBrk="1" latinLnBrk="0" hangingPunct="1"/>
              <a:t>‹#›</a:t>
            </a:fld>
            <a:endParaRPr kumimoji="0"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kumimoji="0" lang="en-US"/>
          </a:p>
        </p:txBody>
      </p:sp>
      <p:sp>
        <p:nvSpPr>
          <p:cNvPr id="4" name="Date Placeholder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endParaRPr kumimoji="0" lang="en-US"/>
          </a:p>
        </p:txBody>
      </p:sp>
      <p:sp>
        <p:nvSpPr>
          <p:cNvPr id="5" name="Date Placeholder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18-04-11</a:t>
            </a:fld>
            <a:endParaRPr lang="en-US"/>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7" name="Date Placeholder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kumimoji="0"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a:t>
            </a:fld>
            <a:endParaRPr kumimoji="0" lang="en-US" dirty="0"/>
          </a:p>
        </p:txBody>
      </p:sp>
      <p:sp>
        <p:nvSpPr>
          <p:cNvPr id="23" name="Title 22"/>
          <p:cNvSpPr>
            <a:spLocks noGrp="1"/>
          </p:cNvSpPr>
          <p:nvPr>
            <p:ph type="title"/>
          </p:nvPr>
        </p:nvSpPr>
        <p:spPr/>
        <p:txBody>
          <a:bodyPr rtlCol="0" anchor="b" anchorCtr="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a:xfrm>
            <a:off x="4343400" y="1036020"/>
            <a:ext cx="457200" cy="441325"/>
          </a:xfrm>
        </p:spPr>
        <p:txBody>
          <a:bodyPr/>
          <a:lstStyle/>
          <a:p>
            <a:fld id="{2C6B1FF6-39B9-40F5-8B67-33C6354A3D4F}"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C6B1FF6-39B9-40F5-8B67-33C6354A3D4F}"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18-04-11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C6B1FF6-39B9-40F5-8B67-33C6354A3D4F}" type="slidenum">
              <a:rPr kumimoji="0" lang="en-US" smtClean="0"/>
              <a:pPr eaLnBrk="1" latinLnBrk="0" hangingPunct="1"/>
              <a:t>‹#›</a:t>
            </a:fld>
            <a:endParaRPr kumimoji="0"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18-04-11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18-04-11</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3105727"/>
            <a:ext cx="6400800" cy="3174999"/>
          </a:xfrm>
        </p:spPr>
        <p:txBody>
          <a:bodyPr>
            <a:normAutofit/>
          </a:bodyPr>
          <a:lstStyle/>
          <a:p>
            <a:r>
              <a:rPr lang="en-US" sz="3200" i="1" dirty="0" smtClean="0"/>
              <a:t>THE CASE OF MS. KG</a:t>
            </a:r>
          </a:p>
          <a:p>
            <a:r>
              <a:rPr lang="en-US" sz="3200" dirty="0" smtClean="0"/>
              <a:t>-</a:t>
            </a:r>
            <a:endParaRPr lang="en-US" sz="3200" dirty="0"/>
          </a:p>
          <a:p>
            <a:r>
              <a:rPr lang="en-US" sz="1800" dirty="0" smtClean="0"/>
              <a:t>BELINDA YIP</a:t>
            </a:r>
          </a:p>
          <a:p>
            <a:r>
              <a:rPr lang="en-US" sz="1800" dirty="0" smtClean="0"/>
              <a:t>APRIL 12, 2018</a:t>
            </a:r>
          </a:p>
          <a:p>
            <a:r>
              <a:rPr lang="en-US" sz="1800" dirty="0" smtClean="0"/>
              <a:t>DHYG 310</a:t>
            </a:r>
          </a:p>
          <a:p>
            <a:r>
              <a:rPr lang="en-US" sz="3200" dirty="0" smtClean="0"/>
              <a:t>-</a:t>
            </a:r>
            <a:endParaRPr lang="en-US" sz="3200" dirty="0"/>
          </a:p>
          <a:p>
            <a:endParaRPr lang="en-US" dirty="0"/>
          </a:p>
        </p:txBody>
      </p:sp>
      <p:sp>
        <p:nvSpPr>
          <p:cNvPr id="3" name="Title 2"/>
          <p:cNvSpPr>
            <a:spLocks noGrp="1"/>
          </p:cNvSpPr>
          <p:nvPr>
            <p:ph type="ctrTitle"/>
          </p:nvPr>
        </p:nvSpPr>
        <p:spPr/>
        <p:txBody>
          <a:bodyPr/>
          <a:lstStyle/>
          <a:p>
            <a:r>
              <a:rPr lang="en-US" dirty="0" smtClean="0"/>
              <a:t>Diabetes Mellitus </a:t>
            </a:r>
            <a:br>
              <a:rPr lang="en-US" dirty="0" smtClean="0"/>
            </a:br>
            <a:r>
              <a:rPr lang="en-US" dirty="0" smtClean="0"/>
              <a:t>and A1C Levels</a:t>
            </a:r>
            <a:endParaRPr lang="en-US" dirty="0"/>
          </a:p>
        </p:txBody>
      </p:sp>
    </p:spTree>
    <p:extLst>
      <p:ext uri="{BB962C8B-B14F-4D97-AF65-F5344CB8AC3E}">
        <p14:creationId xmlns:p14="http://schemas.microsoft.com/office/powerpoint/2010/main" val="24498418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a:t>
            </a:r>
            <a:r>
              <a:rPr lang="en-US" baseline="-25000" dirty="0" smtClean="0">
                <a:solidFill>
                  <a:schemeClr val="accent1"/>
                </a:solidFill>
              </a:rPr>
              <a:t>1C</a:t>
            </a:r>
            <a:r>
              <a:rPr lang="en-US" dirty="0" smtClean="0">
                <a:solidFill>
                  <a:schemeClr val="accent1"/>
                </a:solidFill>
              </a:rPr>
              <a:t> Levels</a:t>
            </a:r>
            <a:endParaRPr lang="en-US" dirty="0">
              <a:solidFill>
                <a:schemeClr val="accent1"/>
              </a:solidFill>
            </a:endParaRPr>
          </a:p>
        </p:txBody>
      </p:sp>
      <p:pic>
        <p:nvPicPr>
          <p:cNvPr id="5" name="Content Placeholder 4" descr="Screen Shot 2018-04-11 at 11.23.23 PM.png"/>
          <p:cNvPicPr>
            <a:picLocks noGrp="1" noChangeAspect="1"/>
          </p:cNvPicPr>
          <p:nvPr>
            <p:ph sz="quarter" idx="1"/>
          </p:nvPr>
        </p:nvPicPr>
        <p:blipFill>
          <a:blip r:embed="rId3">
            <a:extLst>
              <a:ext uri="{28A0092B-C50C-407E-A947-70E740481C1C}">
                <a14:useLocalDpi xmlns:a14="http://schemas.microsoft.com/office/drawing/2010/main" val="0"/>
              </a:ext>
            </a:extLst>
          </a:blip>
          <a:srcRect t="5791" b="5791"/>
          <a:stretch>
            <a:fillRect/>
          </a:stretch>
        </p:blipFill>
        <p:spPr>
          <a:xfrm>
            <a:off x="540087" y="1527048"/>
            <a:ext cx="8191373" cy="4403964"/>
          </a:xfrm>
        </p:spPr>
      </p:pic>
      <p:sp>
        <p:nvSpPr>
          <p:cNvPr id="7" name="Rectangle 6"/>
          <p:cNvSpPr/>
          <p:nvPr/>
        </p:nvSpPr>
        <p:spPr>
          <a:xfrm>
            <a:off x="5229308" y="5914382"/>
            <a:ext cx="3749719" cy="369332"/>
          </a:xfrm>
          <a:prstGeom prst="rect">
            <a:avLst/>
          </a:prstGeom>
        </p:spPr>
        <p:txBody>
          <a:bodyPr wrap="none">
            <a:spAutoFit/>
          </a:bodyPr>
          <a:lstStyle/>
          <a:p>
            <a:r>
              <a:rPr lang="en-US" dirty="0">
                <a:solidFill>
                  <a:schemeClr val="tx1">
                    <a:lumMod val="50000"/>
                    <a:lumOff val="50000"/>
                  </a:schemeClr>
                </a:solidFill>
              </a:rPr>
              <a:t>(Little JW, Miller CS, </a:t>
            </a:r>
            <a:r>
              <a:rPr lang="en-US" dirty="0" err="1">
                <a:solidFill>
                  <a:schemeClr val="tx1">
                    <a:lumMod val="50000"/>
                    <a:lumOff val="50000"/>
                  </a:schemeClr>
                </a:solidFill>
              </a:rPr>
              <a:t>Rhodus</a:t>
            </a:r>
            <a:r>
              <a:rPr lang="en-US" dirty="0">
                <a:solidFill>
                  <a:schemeClr val="tx1">
                    <a:lumMod val="50000"/>
                    <a:lumOff val="50000"/>
                  </a:schemeClr>
                </a:solidFill>
              </a:rPr>
              <a:t> NL, 2018)</a:t>
            </a:r>
          </a:p>
        </p:txBody>
      </p:sp>
    </p:spTree>
    <p:extLst>
      <p:ext uri="{BB962C8B-B14F-4D97-AF65-F5344CB8AC3E}">
        <p14:creationId xmlns:p14="http://schemas.microsoft.com/office/powerpoint/2010/main" val="10345317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FF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FF0000"/>
                </a:solidFill>
              </a:rPr>
              <a:t>Oral Considerations</a:t>
            </a:r>
          </a:p>
          <a:p>
            <a:r>
              <a:rPr lang="en-US" dirty="0" smtClean="0"/>
              <a:t>Client Case</a:t>
            </a:r>
          </a:p>
          <a:p>
            <a:pPr lvl="1"/>
            <a:r>
              <a:rPr lang="en-US" dirty="0" smtClean="0"/>
              <a:t>Assessment</a:t>
            </a:r>
          </a:p>
          <a:p>
            <a:pPr lvl="1"/>
            <a:r>
              <a:rPr lang="en-US" dirty="0" smtClean="0"/>
              <a:t>Diagnosis</a:t>
            </a:r>
          </a:p>
          <a:p>
            <a:pPr lvl="1"/>
            <a:r>
              <a:rPr lang="en-US" dirty="0" smtClean="0"/>
              <a:t>Planning</a:t>
            </a:r>
          </a:p>
          <a:p>
            <a:pPr lvl="1"/>
            <a:r>
              <a:rPr lang="en-US" dirty="0" smtClean="0"/>
              <a:t>Implementation</a:t>
            </a:r>
          </a:p>
          <a:p>
            <a:pPr lvl="1"/>
            <a:r>
              <a:rPr lang="en-US" dirty="0" smtClean="0"/>
              <a:t>Evaluation</a:t>
            </a:r>
          </a:p>
          <a:p>
            <a:r>
              <a:rPr lang="en-US" dirty="0" smtClean="0"/>
              <a:t>References</a:t>
            </a:r>
          </a:p>
          <a:p>
            <a:r>
              <a:rPr lang="en-US" dirty="0" smtClean="0"/>
              <a:t>Conclusion</a:t>
            </a:r>
          </a:p>
          <a:p>
            <a:pPr lvl="1"/>
            <a:endParaRPr lang="en-US" dirty="0"/>
          </a:p>
        </p:txBody>
      </p:sp>
    </p:spTree>
    <p:extLst>
      <p:ext uri="{BB962C8B-B14F-4D97-AF65-F5344CB8AC3E}">
        <p14:creationId xmlns:p14="http://schemas.microsoft.com/office/powerpoint/2010/main" val="74905506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Oral Considerations</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smtClean="0"/>
              <a:t>Complications of poorly controlled DM include</a:t>
            </a:r>
          </a:p>
          <a:p>
            <a:pPr lvl="1"/>
            <a:r>
              <a:rPr lang="en-US" dirty="0" err="1" smtClean="0"/>
              <a:t>Xerostomia</a:t>
            </a:r>
            <a:endParaRPr lang="en-US" dirty="0"/>
          </a:p>
          <a:p>
            <a:pPr lvl="1"/>
            <a:r>
              <a:rPr lang="en-US" dirty="0" smtClean="0"/>
              <a:t>Infections (</a:t>
            </a:r>
            <a:r>
              <a:rPr lang="en-US" dirty="0" err="1" smtClean="0"/>
              <a:t>eg</a:t>
            </a:r>
            <a:r>
              <a:rPr lang="en-US" dirty="0" smtClean="0"/>
              <a:t>. Candidiasis)</a:t>
            </a:r>
          </a:p>
          <a:p>
            <a:pPr lvl="1"/>
            <a:r>
              <a:rPr lang="en-US" dirty="0"/>
              <a:t>P</a:t>
            </a:r>
            <a:r>
              <a:rPr lang="en-US" dirty="0" smtClean="0"/>
              <a:t>oor wound healing</a:t>
            </a:r>
          </a:p>
          <a:p>
            <a:pPr lvl="1"/>
            <a:r>
              <a:rPr lang="en-US" dirty="0"/>
              <a:t>I</a:t>
            </a:r>
            <a:r>
              <a:rPr lang="en-US" dirty="0" smtClean="0"/>
              <a:t>ncreased incidence and severity of caries</a:t>
            </a:r>
          </a:p>
          <a:p>
            <a:pPr lvl="1"/>
            <a:r>
              <a:rPr lang="en-US" dirty="0" smtClean="0"/>
              <a:t>Gingivitis &amp; periodontitis</a:t>
            </a:r>
          </a:p>
          <a:p>
            <a:pPr lvl="1"/>
            <a:r>
              <a:rPr lang="en-US" dirty="0" err="1"/>
              <a:t>P</a:t>
            </a:r>
            <a:r>
              <a:rPr lang="en-US" dirty="0" err="1" smtClean="0"/>
              <a:t>eriapical</a:t>
            </a:r>
            <a:r>
              <a:rPr lang="en-US" dirty="0" smtClean="0"/>
              <a:t> abscesses</a:t>
            </a:r>
          </a:p>
          <a:p>
            <a:pPr lvl="1"/>
            <a:r>
              <a:rPr lang="en-US" dirty="0"/>
              <a:t>B</a:t>
            </a:r>
            <a:r>
              <a:rPr lang="en-US" dirty="0" smtClean="0"/>
              <a:t>urning mouth symptoms</a:t>
            </a:r>
          </a:p>
          <a:p>
            <a:r>
              <a:rPr lang="en-US" dirty="0" smtClean="0"/>
              <a:t>Importance to Dental Hygienists</a:t>
            </a:r>
          </a:p>
          <a:p>
            <a:pPr lvl="1"/>
            <a:r>
              <a:rPr lang="en-US" dirty="0" smtClean="0"/>
              <a:t>Many clients will have diabetes, early disease detection, affects oral health (bidirectional), provide safe care and medical management</a:t>
            </a:r>
          </a:p>
          <a:p>
            <a:endParaRPr lang="en-US" dirty="0" smtClean="0"/>
          </a:p>
        </p:txBody>
      </p:sp>
      <p:sp>
        <p:nvSpPr>
          <p:cNvPr id="4" name="Rectangle 3"/>
          <p:cNvSpPr/>
          <p:nvPr/>
        </p:nvSpPr>
        <p:spPr>
          <a:xfrm>
            <a:off x="5229308" y="5914382"/>
            <a:ext cx="3749719" cy="369332"/>
          </a:xfrm>
          <a:prstGeom prst="rect">
            <a:avLst/>
          </a:prstGeom>
        </p:spPr>
        <p:txBody>
          <a:bodyPr wrap="none">
            <a:spAutoFit/>
          </a:bodyPr>
          <a:lstStyle/>
          <a:p>
            <a:r>
              <a:rPr lang="en-US" dirty="0">
                <a:solidFill>
                  <a:schemeClr val="tx1">
                    <a:lumMod val="50000"/>
                    <a:lumOff val="50000"/>
                  </a:schemeClr>
                </a:solidFill>
              </a:rPr>
              <a:t>(Little JW, Miller CS, </a:t>
            </a:r>
            <a:r>
              <a:rPr lang="en-US" dirty="0" err="1">
                <a:solidFill>
                  <a:schemeClr val="tx1">
                    <a:lumMod val="50000"/>
                    <a:lumOff val="50000"/>
                  </a:schemeClr>
                </a:solidFill>
              </a:rPr>
              <a:t>Rhodus</a:t>
            </a:r>
            <a:r>
              <a:rPr lang="en-US" dirty="0">
                <a:solidFill>
                  <a:schemeClr val="tx1">
                    <a:lumMod val="50000"/>
                    <a:lumOff val="50000"/>
                  </a:schemeClr>
                </a:solidFill>
              </a:rPr>
              <a:t> NL, 2018)</a:t>
            </a:r>
          </a:p>
        </p:txBody>
      </p:sp>
    </p:spTree>
    <p:extLst>
      <p:ext uri="{BB962C8B-B14F-4D97-AF65-F5344CB8AC3E}">
        <p14:creationId xmlns:p14="http://schemas.microsoft.com/office/powerpoint/2010/main" val="16745957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Dental Management</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smtClean="0"/>
              <a:t>Diabetes may be undiagnosed in 50% of clients presenting for dental treatment </a:t>
            </a:r>
            <a:r>
              <a:rPr lang="en-US" dirty="0" smtClean="0">
                <a:solidFill>
                  <a:srgbClr val="7F7F7F"/>
                </a:solidFill>
              </a:rPr>
              <a:t>(</a:t>
            </a:r>
            <a:r>
              <a:rPr lang="en-US" dirty="0" err="1" smtClean="0">
                <a:solidFill>
                  <a:srgbClr val="7F7F7F"/>
                </a:solidFill>
              </a:rPr>
              <a:t>Rhodus</a:t>
            </a:r>
            <a:r>
              <a:rPr lang="en-US" dirty="0">
                <a:solidFill>
                  <a:srgbClr val="7F7F7F"/>
                </a:solidFill>
              </a:rPr>
              <a:t> </a:t>
            </a:r>
            <a:r>
              <a:rPr lang="en-US" dirty="0" smtClean="0">
                <a:solidFill>
                  <a:srgbClr val="7F7F7F"/>
                </a:solidFill>
              </a:rPr>
              <a:t>2005)</a:t>
            </a:r>
          </a:p>
          <a:p>
            <a:r>
              <a:rPr lang="en-US" dirty="0" smtClean="0"/>
              <a:t>Signs and Symptoms: polydipsia, polyuria, polyphagia, weight loss, weakness</a:t>
            </a:r>
          </a:p>
          <a:p>
            <a:pPr lvl="1"/>
            <a:r>
              <a:rPr lang="en-US" dirty="0" smtClean="0"/>
              <a:t>Headache, dry mouth, marked irritability, repeated skin infection, </a:t>
            </a:r>
            <a:r>
              <a:rPr lang="en-US" dirty="0" err="1" smtClean="0"/>
              <a:t>paresthesia</a:t>
            </a:r>
            <a:r>
              <a:rPr lang="en-US" dirty="0" smtClean="0"/>
              <a:t>, progressive periodontitis, multiple periodontal abscesses, loss of sensation</a:t>
            </a:r>
          </a:p>
          <a:p>
            <a:r>
              <a:rPr lang="en-US" dirty="0" smtClean="0"/>
              <a:t>Ask questions (Medical History)</a:t>
            </a:r>
          </a:p>
          <a:p>
            <a:r>
              <a:rPr lang="en-US" dirty="0" smtClean="0"/>
              <a:t>Take vital signs: abnormal pulse rate or elevated blood pressure should caution the clinician</a:t>
            </a:r>
          </a:p>
        </p:txBody>
      </p:sp>
      <p:sp>
        <p:nvSpPr>
          <p:cNvPr id="4" name="Rectangle 3"/>
          <p:cNvSpPr/>
          <p:nvPr/>
        </p:nvSpPr>
        <p:spPr>
          <a:xfrm>
            <a:off x="5229308" y="5914382"/>
            <a:ext cx="3749719" cy="369332"/>
          </a:xfrm>
          <a:prstGeom prst="rect">
            <a:avLst/>
          </a:prstGeom>
        </p:spPr>
        <p:txBody>
          <a:bodyPr wrap="none">
            <a:spAutoFit/>
          </a:bodyPr>
          <a:lstStyle/>
          <a:p>
            <a:r>
              <a:rPr lang="en-US" dirty="0">
                <a:solidFill>
                  <a:schemeClr val="tx1">
                    <a:lumMod val="50000"/>
                    <a:lumOff val="50000"/>
                  </a:schemeClr>
                </a:solidFill>
              </a:rPr>
              <a:t>(Little JW, Miller CS, </a:t>
            </a:r>
            <a:r>
              <a:rPr lang="en-US" dirty="0" err="1">
                <a:solidFill>
                  <a:schemeClr val="tx1">
                    <a:lumMod val="50000"/>
                    <a:lumOff val="50000"/>
                  </a:schemeClr>
                </a:solidFill>
              </a:rPr>
              <a:t>Rhodus</a:t>
            </a:r>
            <a:r>
              <a:rPr lang="en-US" dirty="0">
                <a:solidFill>
                  <a:schemeClr val="tx1">
                    <a:lumMod val="50000"/>
                    <a:lumOff val="50000"/>
                  </a:schemeClr>
                </a:solidFill>
              </a:rPr>
              <a:t> NL, 2018)</a:t>
            </a:r>
          </a:p>
        </p:txBody>
      </p:sp>
    </p:spTree>
    <p:extLst>
      <p:ext uri="{BB962C8B-B14F-4D97-AF65-F5344CB8AC3E}">
        <p14:creationId xmlns:p14="http://schemas.microsoft.com/office/powerpoint/2010/main" val="16745957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Oral Considerations</a:t>
            </a:r>
          </a:p>
          <a:p>
            <a:r>
              <a:rPr lang="en-US" dirty="0" smtClean="0">
                <a:solidFill>
                  <a:srgbClr val="FF0000"/>
                </a:solidFill>
              </a:rPr>
              <a:t>Client Case</a:t>
            </a:r>
          </a:p>
          <a:p>
            <a:pPr lvl="1"/>
            <a:r>
              <a:rPr lang="en-US" dirty="0" smtClean="0">
                <a:solidFill>
                  <a:schemeClr val="tx1"/>
                </a:solidFill>
              </a:rPr>
              <a:t>Assessment</a:t>
            </a:r>
          </a:p>
          <a:p>
            <a:pPr lvl="1"/>
            <a:r>
              <a:rPr lang="en-US" dirty="0" smtClean="0"/>
              <a:t>Diagnosis</a:t>
            </a:r>
          </a:p>
          <a:p>
            <a:pPr lvl="1"/>
            <a:r>
              <a:rPr lang="en-US" dirty="0" smtClean="0"/>
              <a:t>Planning</a:t>
            </a:r>
          </a:p>
          <a:p>
            <a:pPr lvl="1"/>
            <a:r>
              <a:rPr lang="en-US" dirty="0" smtClean="0"/>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25087748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Oral Considerations</a:t>
            </a:r>
          </a:p>
          <a:p>
            <a:r>
              <a:rPr lang="en-US" dirty="0" smtClean="0">
                <a:solidFill>
                  <a:srgbClr val="FF0000"/>
                </a:solidFill>
              </a:rPr>
              <a:t>Client Case</a:t>
            </a:r>
          </a:p>
          <a:p>
            <a:pPr lvl="1"/>
            <a:r>
              <a:rPr lang="en-US" dirty="0" smtClean="0">
                <a:solidFill>
                  <a:srgbClr val="FF0000"/>
                </a:solidFill>
              </a:rPr>
              <a:t>Assessment</a:t>
            </a:r>
          </a:p>
          <a:p>
            <a:pPr lvl="1"/>
            <a:r>
              <a:rPr lang="en-US" dirty="0" smtClean="0"/>
              <a:t>Diagnosis</a:t>
            </a:r>
          </a:p>
          <a:p>
            <a:pPr lvl="1"/>
            <a:r>
              <a:rPr lang="en-US" dirty="0" smtClean="0"/>
              <a:t>Planning</a:t>
            </a:r>
          </a:p>
          <a:p>
            <a:pPr lvl="1"/>
            <a:r>
              <a:rPr lang="en-US" dirty="0" smtClean="0"/>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198273351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Assessment - Basic</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sp>
        <p:nvSpPr>
          <p:cNvPr id="7" name="Content Placeholder 2"/>
          <p:cNvSpPr txBox="1">
            <a:spLocks/>
          </p:cNvSpPr>
          <p:nvPr/>
        </p:nvSpPr>
        <p:spPr>
          <a:xfrm>
            <a:off x="4586941" y="1527048"/>
            <a:ext cx="4218730" cy="45720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solidFill>
                  <a:srgbClr val="000000"/>
                </a:solidFill>
              </a:rPr>
              <a:t>Ms. KG:  New client</a:t>
            </a:r>
            <a:endParaRPr lang="en-US" dirty="0">
              <a:solidFill>
                <a:srgbClr val="000000"/>
              </a:solidFill>
            </a:endParaRPr>
          </a:p>
          <a:p>
            <a:pPr lvl="1"/>
            <a:r>
              <a:rPr lang="en-US" dirty="0" smtClean="0">
                <a:solidFill>
                  <a:srgbClr val="000000"/>
                </a:solidFill>
              </a:rPr>
              <a:t>60 year old female</a:t>
            </a:r>
          </a:p>
          <a:p>
            <a:pPr lvl="1"/>
            <a:r>
              <a:rPr lang="en-US" dirty="0" smtClean="0">
                <a:solidFill>
                  <a:srgbClr val="000000"/>
                </a:solidFill>
              </a:rPr>
              <a:t>Lives alone</a:t>
            </a:r>
          </a:p>
          <a:p>
            <a:pPr lvl="1"/>
            <a:r>
              <a:rPr lang="en-US" dirty="0" smtClean="0">
                <a:solidFill>
                  <a:srgbClr val="000000"/>
                </a:solidFill>
              </a:rPr>
              <a:t>Diet: Mediterranean</a:t>
            </a:r>
          </a:p>
          <a:p>
            <a:pPr lvl="1"/>
            <a:r>
              <a:rPr lang="en-US" dirty="0" smtClean="0">
                <a:solidFill>
                  <a:srgbClr val="000000"/>
                </a:solidFill>
              </a:rPr>
              <a:t>Last dental visit: 5 years ago</a:t>
            </a:r>
          </a:p>
          <a:p>
            <a:pPr lvl="2"/>
            <a:r>
              <a:rPr lang="en-US" dirty="0" smtClean="0">
                <a:solidFill>
                  <a:srgbClr val="000000"/>
                </a:solidFill>
              </a:rPr>
              <a:t>Previous DMD in Toronto</a:t>
            </a:r>
          </a:p>
          <a:p>
            <a:pPr lvl="1"/>
            <a:r>
              <a:rPr lang="en-US" dirty="0" smtClean="0">
                <a:solidFill>
                  <a:srgbClr val="000000"/>
                </a:solidFill>
              </a:rPr>
              <a:t>Caries risk: High</a:t>
            </a:r>
          </a:p>
          <a:p>
            <a:pPr lvl="1"/>
            <a:r>
              <a:rPr lang="en-US" dirty="0" smtClean="0">
                <a:solidFill>
                  <a:srgbClr val="000000"/>
                </a:solidFill>
              </a:rPr>
              <a:t>PI: 66%</a:t>
            </a:r>
          </a:p>
          <a:p>
            <a:pPr lvl="1"/>
            <a:r>
              <a:rPr lang="en-US" dirty="0" smtClean="0">
                <a:solidFill>
                  <a:srgbClr val="000000"/>
                </a:solidFill>
              </a:rPr>
              <a:t>A1Cs: 5.6% (December/2017)</a:t>
            </a:r>
          </a:p>
          <a:p>
            <a:pPr lvl="2"/>
            <a:r>
              <a:rPr lang="en-US" dirty="0" smtClean="0">
                <a:solidFill>
                  <a:srgbClr val="000000"/>
                </a:solidFill>
              </a:rPr>
              <a:t>Visits specialist twice a year</a:t>
            </a:r>
          </a:p>
          <a:p>
            <a:pPr lvl="2"/>
            <a:r>
              <a:rPr lang="en-US" dirty="0" smtClean="0">
                <a:solidFill>
                  <a:srgbClr val="000000"/>
                </a:solidFill>
              </a:rPr>
              <a:t>Next </a:t>
            </a:r>
            <a:r>
              <a:rPr lang="en-US" dirty="0" err="1" smtClean="0">
                <a:solidFill>
                  <a:srgbClr val="000000"/>
                </a:solidFill>
              </a:rPr>
              <a:t>appt</a:t>
            </a:r>
            <a:r>
              <a:rPr lang="en-US" dirty="0" smtClean="0">
                <a:solidFill>
                  <a:srgbClr val="000000"/>
                </a:solidFill>
              </a:rPr>
              <a:t>: June/2018</a:t>
            </a:r>
          </a:p>
          <a:p>
            <a:pPr lvl="1"/>
            <a:r>
              <a:rPr lang="en-US" dirty="0" smtClean="0">
                <a:solidFill>
                  <a:srgbClr val="000000"/>
                </a:solidFill>
              </a:rPr>
              <a:t>Family history of stroke</a:t>
            </a:r>
            <a:endParaRPr lang="en-US" dirty="0">
              <a:solidFill>
                <a:srgbClr val="000000"/>
              </a:solidFill>
            </a:endParaRPr>
          </a:p>
        </p:txBody>
      </p:sp>
      <p:pic>
        <p:nvPicPr>
          <p:cNvPr id="11" name="Picture 10" descr="Screen Shot 2018-04-12 at 12.54.46 AM.png"/>
          <p:cNvPicPr>
            <a:picLocks noChangeAspect="1"/>
          </p:cNvPicPr>
          <p:nvPr/>
        </p:nvPicPr>
        <p:blipFill rotWithShape="1">
          <a:blip r:embed="rId3">
            <a:extLst>
              <a:ext uri="{28A0092B-C50C-407E-A947-70E740481C1C}">
                <a14:useLocalDpi xmlns:a14="http://schemas.microsoft.com/office/drawing/2010/main" val="0"/>
              </a:ext>
            </a:extLst>
          </a:blip>
          <a:srcRect r="34631" b="56917"/>
          <a:stretch/>
        </p:blipFill>
        <p:spPr>
          <a:xfrm>
            <a:off x="377830" y="4382111"/>
            <a:ext cx="3927313" cy="571499"/>
          </a:xfrm>
          <a:prstGeom prst="rect">
            <a:avLst/>
          </a:prstGeom>
        </p:spPr>
      </p:pic>
      <p:pic>
        <p:nvPicPr>
          <p:cNvPr id="12" name="Picture 11" descr="Screen Shot 2018-04-12 at 12.55.0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30" y="4953610"/>
            <a:ext cx="3948786" cy="1105647"/>
          </a:xfrm>
          <a:prstGeom prst="rect">
            <a:avLst/>
          </a:prstGeom>
        </p:spPr>
      </p:pic>
      <p:pic>
        <p:nvPicPr>
          <p:cNvPr id="13" name="Picture 12" descr="Screen Shot 2018-04-12 at 12.57.40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830" y="1527048"/>
            <a:ext cx="3927313" cy="2855063"/>
          </a:xfrm>
          <a:prstGeom prst="rect">
            <a:avLst/>
          </a:prstGeom>
        </p:spPr>
      </p:pic>
      <p:sp>
        <p:nvSpPr>
          <p:cNvPr id="9" name="Rectangle 8"/>
          <p:cNvSpPr/>
          <p:nvPr/>
        </p:nvSpPr>
        <p:spPr>
          <a:xfrm>
            <a:off x="1497629" y="2928457"/>
            <a:ext cx="1524001" cy="151291"/>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7F7F7F"/>
              </a:solidFill>
            </a:endParaRPr>
          </a:p>
        </p:txBody>
      </p:sp>
    </p:spTree>
    <p:extLst>
      <p:ext uri="{BB962C8B-B14F-4D97-AF65-F5344CB8AC3E}">
        <p14:creationId xmlns:p14="http://schemas.microsoft.com/office/powerpoint/2010/main" val="19620377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Assessment - Basic</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pic>
        <p:nvPicPr>
          <p:cNvPr id="10" name="Picture 9" descr="Screen Shot 2018-04-12 at 10.31.4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11" y="1620687"/>
            <a:ext cx="7736778" cy="4366300"/>
          </a:xfrm>
          <a:prstGeom prst="rect">
            <a:avLst/>
          </a:prstGeom>
        </p:spPr>
      </p:pic>
      <p:sp>
        <p:nvSpPr>
          <p:cNvPr id="11" name="Oval 10"/>
          <p:cNvSpPr/>
          <p:nvPr/>
        </p:nvSpPr>
        <p:spPr>
          <a:xfrm>
            <a:off x="640211" y="1515724"/>
            <a:ext cx="713678" cy="55630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Oval 11"/>
          <p:cNvSpPr/>
          <p:nvPr/>
        </p:nvSpPr>
        <p:spPr>
          <a:xfrm>
            <a:off x="7341656" y="5430685"/>
            <a:ext cx="981089" cy="55630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Oval 12"/>
          <p:cNvSpPr/>
          <p:nvPr/>
        </p:nvSpPr>
        <p:spPr>
          <a:xfrm>
            <a:off x="7609504" y="1620687"/>
            <a:ext cx="981089" cy="55630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Oval 13"/>
          <p:cNvSpPr/>
          <p:nvPr/>
        </p:nvSpPr>
        <p:spPr>
          <a:xfrm>
            <a:off x="1149450" y="5389603"/>
            <a:ext cx="713678" cy="556302"/>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396543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Assessment - Radiographic</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pic>
        <p:nvPicPr>
          <p:cNvPr id="4" name="Picture 3" descr="Screen Shot 2018-04-12 at 12.46.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5438" y="1540589"/>
            <a:ext cx="4263687" cy="2451270"/>
          </a:xfrm>
          <a:prstGeom prst="rect">
            <a:avLst/>
          </a:prstGeom>
        </p:spPr>
      </p:pic>
      <p:pic>
        <p:nvPicPr>
          <p:cNvPr id="5" name="Picture 4" descr="Screen Shot 2018-04-12 at 12.46.4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901" y="3991859"/>
            <a:ext cx="4270714" cy="2256286"/>
          </a:xfrm>
          <a:prstGeom prst="rect">
            <a:avLst/>
          </a:prstGeom>
        </p:spPr>
      </p:pic>
      <p:pic>
        <p:nvPicPr>
          <p:cNvPr id="7" name="Picture 6" descr="Screen Shot 2018-04-12 at 12.47.2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5438" y="3991858"/>
            <a:ext cx="4263687" cy="2256287"/>
          </a:xfrm>
          <a:prstGeom prst="rect">
            <a:avLst/>
          </a:prstGeom>
        </p:spPr>
      </p:pic>
      <p:pic>
        <p:nvPicPr>
          <p:cNvPr id="8" name="Picture 7" descr="Screen Shot 2018-04-12 at 12.47.56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9901" y="1540589"/>
            <a:ext cx="4270713" cy="2483734"/>
          </a:xfrm>
          <a:prstGeom prst="rect">
            <a:avLst/>
          </a:prstGeom>
        </p:spPr>
      </p:pic>
    </p:spTree>
    <p:extLst>
      <p:ext uri="{BB962C8B-B14F-4D97-AF65-F5344CB8AC3E}">
        <p14:creationId xmlns:p14="http://schemas.microsoft.com/office/powerpoint/2010/main" val="20781447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Assessment - Radiographic</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pic>
        <p:nvPicPr>
          <p:cNvPr id="8" name="Picture 7" descr="Screen Shot 2018-04-12 at 12.47.5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08" y="1462812"/>
            <a:ext cx="8157895" cy="4744416"/>
          </a:xfrm>
          <a:prstGeom prst="rect">
            <a:avLst/>
          </a:prstGeom>
        </p:spPr>
      </p:pic>
      <p:cxnSp>
        <p:nvCxnSpPr>
          <p:cNvPr id="13" name="Straight Arrow Connector 12"/>
          <p:cNvCxnSpPr/>
          <p:nvPr/>
        </p:nvCxnSpPr>
        <p:spPr>
          <a:xfrm>
            <a:off x="7199752" y="2833993"/>
            <a:ext cx="293868" cy="2519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756001" y="4355952"/>
            <a:ext cx="293868" cy="209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562491" y="4723320"/>
            <a:ext cx="0" cy="45134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906735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t>Diabetes Mellitus</a:t>
            </a:r>
          </a:p>
          <a:p>
            <a:pPr lvl="1"/>
            <a:r>
              <a:rPr lang="en-US" dirty="0" smtClean="0"/>
              <a:t>General Characteristics</a:t>
            </a:r>
          </a:p>
          <a:p>
            <a:pPr lvl="1"/>
            <a:r>
              <a:rPr lang="en-US" dirty="0" smtClean="0"/>
              <a:t>A1C Levels</a:t>
            </a:r>
          </a:p>
          <a:p>
            <a:pPr lvl="1"/>
            <a:r>
              <a:rPr lang="en-US" dirty="0" smtClean="0"/>
              <a:t>Oral Considerations</a:t>
            </a:r>
          </a:p>
          <a:p>
            <a:r>
              <a:rPr lang="en-US" dirty="0" smtClean="0"/>
              <a:t>Client Case</a:t>
            </a:r>
          </a:p>
          <a:p>
            <a:pPr lvl="1"/>
            <a:r>
              <a:rPr lang="en-US" dirty="0" smtClean="0"/>
              <a:t>Assessment</a:t>
            </a:r>
          </a:p>
          <a:p>
            <a:pPr lvl="1"/>
            <a:r>
              <a:rPr lang="en-US" dirty="0" smtClean="0"/>
              <a:t>Diagnosis</a:t>
            </a:r>
          </a:p>
          <a:p>
            <a:pPr lvl="1"/>
            <a:r>
              <a:rPr lang="en-US" dirty="0" smtClean="0"/>
              <a:t>Planning</a:t>
            </a:r>
          </a:p>
          <a:p>
            <a:pPr lvl="1"/>
            <a:r>
              <a:rPr lang="en-US" dirty="0" smtClean="0"/>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6279760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Assessment - Radiographic</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pic>
        <p:nvPicPr>
          <p:cNvPr id="4" name="Picture 3" descr="Screen Shot 2018-04-12 at 12.46.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292" y="1472395"/>
            <a:ext cx="8239411" cy="4736985"/>
          </a:xfrm>
          <a:prstGeom prst="rect">
            <a:avLst/>
          </a:prstGeom>
        </p:spPr>
      </p:pic>
      <p:cxnSp>
        <p:nvCxnSpPr>
          <p:cNvPr id="5" name="Straight Arrow Connector 4"/>
          <p:cNvCxnSpPr/>
          <p:nvPr/>
        </p:nvCxnSpPr>
        <p:spPr>
          <a:xfrm flipH="1">
            <a:off x="5698929" y="2833993"/>
            <a:ext cx="346344" cy="28339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flipV="1">
            <a:off x="6580531" y="5038209"/>
            <a:ext cx="188915" cy="461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5216147" y="4849276"/>
            <a:ext cx="125943" cy="3253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7986897" y="4849276"/>
            <a:ext cx="41981" cy="430347"/>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986897" y="2603075"/>
            <a:ext cx="314858" cy="419851"/>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465546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Assessment - Dietary</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pic>
        <p:nvPicPr>
          <p:cNvPr id="9" name="Content Placeholder 8" descr="Screen Shot 2018-04-12 at 11.35.09 AM.png"/>
          <p:cNvPicPr>
            <a:picLocks noGrp="1" noChangeAspect="1"/>
          </p:cNvPicPr>
          <p:nvPr>
            <p:ph sz="quarter" idx="1"/>
          </p:nvPr>
        </p:nvPicPr>
        <p:blipFill>
          <a:blip r:embed="rId2">
            <a:extLst>
              <a:ext uri="{28A0092B-C50C-407E-A947-70E740481C1C}">
                <a14:useLocalDpi xmlns:a14="http://schemas.microsoft.com/office/drawing/2010/main" val="0"/>
              </a:ext>
            </a:extLst>
          </a:blip>
          <a:srcRect l="-21958" r="-21958"/>
          <a:stretch>
            <a:fillRect/>
          </a:stretch>
        </p:blipFill>
        <p:spPr>
          <a:xfrm>
            <a:off x="-837299" y="1688768"/>
            <a:ext cx="6433246" cy="4675512"/>
          </a:xfrm>
        </p:spPr>
      </p:pic>
      <p:pic>
        <p:nvPicPr>
          <p:cNvPr id="10" name="Picture 9" descr="Screen Shot 2018-04-12 at 11.35.3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5325" y="1688768"/>
            <a:ext cx="4417727" cy="4675511"/>
          </a:xfrm>
          <a:prstGeom prst="rect">
            <a:avLst/>
          </a:prstGeom>
        </p:spPr>
      </p:pic>
    </p:spTree>
    <p:extLst>
      <p:ext uri="{BB962C8B-B14F-4D97-AF65-F5344CB8AC3E}">
        <p14:creationId xmlns:p14="http://schemas.microsoft.com/office/powerpoint/2010/main" val="344526424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Oral Considerations</a:t>
            </a:r>
          </a:p>
          <a:p>
            <a:r>
              <a:rPr lang="en-US" dirty="0" smtClean="0">
                <a:solidFill>
                  <a:srgbClr val="FF0000"/>
                </a:solidFill>
              </a:rPr>
              <a:t>Client Case</a:t>
            </a:r>
          </a:p>
          <a:p>
            <a:pPr lvl="1"/>
            <a:r>
              <a:rPr lang="en-US" dirty="0" smtClean="0">
                <a:solidFill>
                  <a:schemeClr val="tx1"/>
                </a:solidFill>
              </a:rPr>
              <a:t>Assessment</a:t>
            </a:r>
          </a:p>
          <a:p>
            <a:pPr lvl="1"/>
            <a:r>
              <a:rPr lang="en-US" dirty="0" smtClean="0">
                <a:solidFill>
                  <a:srgbClr val="FF0000"/>
                </a:solidFill>
              </a:rPr>
              <a:t>Diagnosis</a:t>
            </a:r>
          </a:p>
          <a:p>
            <a:pPr lvl="1"/>
            <a:r>
              <a:rPr lang="en-US" dirty="0" smtClean="0"/>
              <a:t>Planning</a:t>
            </a:r>
          </a:p>
          <a:p>
            <a:pPr lvl="1"/>
            <a:r>
              <a:rPr lang="en-US" dirty="0" smtClean="0"/>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10931219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Diagnosis</a:t>
            </a:r>
            <a:endParaRPr lang="en-US" dirty="0">
              <a:solidFill>
                <a:schemeClr val="accent1"/>
              </a:solidFill>
            </a:endParaRPr>
          </a:p>
        </p:txBody>
      </p:sp>
      <p:sp>
        <p:nvSpPr>
          <p:cNvPr id="7" name="TextBox 6"/>
          <p:cNvSpPr txBox="1"/>
          <p:nvPr/>
        </p:nvSpPr>
        <p:spPr>
          <a:xfrm>
            <a:off x="301752" y="1626922"/>
            <a:ext cx="8713681" cy="2308324"/>
          </a:xfrm>
          <a:prstGeom prst="rect">
            <a:avLst/>
          </a:prstGeom>
          <a:noFill/>
        </p:spPr>
        <p:txBody>
          <a:bodyPr wrap="square" rtlCol="0">
            <a:spAutoFit/>
          </a:bodyPr>
          <a:lstStyle/>
          <a:p>
            <a:r>
              <a:rPr lang="en-US" dirty="0" smtClean="0"/>
              <a:t>“New client, female, 60, volunteers, is aware of dental conditions, no ins. Lives alone. Last dental visit: 2012. HH: type II diabetes, high BP/cholesterol and mental health issues (all stable). Current PSC: electric </a:t>
            </a:r>
            <a:r>
              <a:rPr lang="en-US" dirty="0" err="1" smtClean="0"/>
              <a:t>tb</a:t>
            </a:r>
            <a:r>
              <a:rPr lang="en-US" dirty="0" smtClean="0"/>
              <a:t> 2x/day fluoride </a:t>
            </a:r>
            <a:r>
              <a:rPr lang="en-US" dirty="0" err="1" smtClean="0"/>
              <a:t>tp</a:t>
            </a:r>
            <a:r>
              <a:rPr lang="en-US" dirty="0" smtClean="0"/>
              <a:t> (name questionable), waxed floss 1x/day, antibacterial life brand mouthwash no fluoride 1x/day. Deposits: gen slight plaque supra g &amp; </a:t>
            </a:r>
            <a:r>
              <a:rPr lang="en-US" dirty="0" err="1" smtClean="0"/>
              <a:t>loc</a:t>
            </a:r>
            <a:r>
              <a:rPr lang="en-US" dirty="0" smtClean="0"/>
              <a:t> slight </a:t>
            </a:r>
            <a:r>
              <a:rPr lang="en-US" dirty="0" err="1" smtClean="0"/>
              <a:t>calc</a:t>
            </a:r>
            <a:r>
              <a:rPr lang="en-US" dirty="0" smtClean="0"/>
              <a:t> sub g molars. Caries: high due to presence of incipient caries, PI: 66%. </a:t>
            </a:r>
            <a:r>
              <a:rPr lang="en-US" dirty="0" smtClean="0">
                <a:solidFill>
                  <a:srgbClr val="FF0000"/>
                </a:solidFill>
              </a:rPr>
              <a:t>AAP: gen plaque induced gingivitis w/ </a:t>
            </a:r>
            <a:r>
              <a:rPr lang="en-US" dirty="0" err="1" smtClean="0">
                <a:solidFill>
                  <a:srgbClr val="FF0000"/>
                </a:solidFill>
              </a:rPr>
              <a:t>loc</a:t>
            </a:r>
            <a:r>
              <a:rPr lang="en-US" dirty="0" smtClean="0">
                <a:solidFill>
                  <a:srgbClr val="FF0000"/>
                </a:solidFill>
              </a:rPr>
              <a:t> chronic </a:t>
            </a:r>
            <a:r>
              <a:rPr lang="en-US" dirty="0" err="1" smtClean="0">
                <a:solidFill>
                  <a:srgbClr val="FF0000"/>
                </a:solidFill>
              </a:rPr>
              <a:t>perio</a:t>
            </a:r>
            <a:r>
              <a:rPr lang="en-US" dirty="0" smtClean="0">
                <a:solidFill>
                  <a:srgbClr val="FF0000"/>
                </a:solidFill>
              </a:rPr>
              <a:t> on 18, 27, 28, 37, 38, 48.</a:t>
            </a:r>
            <a:r>
              <a:rPr lang="en-US" dirty="0" smtClean="0"/>
              <a:t> Prognosis: gen fair (</a:t>
            </a:r>
            <a:r>
              <a:rPr lang="en-US" dirty="0" err="1" smtClean="0"/>
              <a:t>pd</a:t>
            </a:r>
            <a:r>
              <a:rPr lang="en-US" dirty="0" smtClean="0"/>
              <a:t>, infrequent dental visits, incipient caries, </a:t>
            </a:r>
            <a:r>
              <a:rPr lang="en-US" dirty="0" err="1" smtClean="0"/>
              <a:t>furcations</a:t>
            </a:r>
            <a:r>
              <a:rPr lang="en-US" dirty="0" smtClean="0"/>
              <a:t>). Possible referral to DMD upon interpretation of RADs.”</a:t>
            </a:r>
            <a:endParaRPr lang="en-US" dirty="0"/>
          </a:p>
        </p:txBody>
      </p:sp>
    </p:spTree>
    <p:extLst>
      <p:ext uri="{BB962C8B-B14F-4D97-AF65-F5344CB8AC3E}">
        <p14:creationId xmlns:p14="http://schemas.microsoft.com/office/powerpoint/2010/main" val="268086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Diagnosis</a:t>
            </a:r>
            <a:endParaRPr lang="en-US" dirty="0">
              <a:solidFill>
                <a:schemeClr val="accent1"/>
              </a:solidFill>
            </a:endParaRPr>
          </a:p>
        </p:txBody>
      </p:sp>
      <p:sp>
        <p:nvSpPr>
          <p:cNvPr id="7" name="TextBox 6"/>
          <p:cNvSpPr txBox="1"/>
          <p:nvPr/>
        </p:nvSpPr>
        <p:spPr>
          <a:xfrm>
            <a:off x="301752" y="1626922"/>
            <a:ext cx="8713681" cy="2308324"/>
          </a:xfrm>
          <a:prstGeom prst="rect">
            <a:avLst/>
          </a:prstGeom>
          <a:noFill/>
        </p:spPr>
        <p:txBody>
          <a:bodyPr wrap="square" rtlCol="0">
            <a:spAutoFit/>
          </a:bodyPr>
          <a:lstStyle/>
          <a:p>
            <a:r>
              <a:rPr lang="en-US" dirty="0" smtClean="0"/>
              <a:t>“New client, female, 60, volunteers, is aware of dental conditions, no ins. Lives alone. Last dental visit: 2012. HH: type II diabetes, high BP/cholesterol and mental health issues (all stable). Current PSC: electric </a:t>
            </a:r>
            <a:r>
              <a:rPr lang="en-US" dirty="0" err="1" smtClean="0"/>
              <a:t>tb</a:t>
            </a:r>
            <a:r>
              <a:rPr lang="en-US" dirty="0" smtClean="0"/>
              <a:t> 2x/day fluoride </a:t>
            </a:r>
            <a:r>
              <a:rPr lang="en-US" dirty="0" err="1" smtClean="0"/>
              <a:t>tp</a:t>
            </a:r>
            <a:r>
              <a:rPr lang="en-US" dirty="0" smtClean="0"/>
              <a:t> (name questionable), waxed floss 1x/day, antibacterial life brand mouthwash no fluoride 1x/day. Deposits: gen slight plaque supra g &amp; </a:t>
            </a:r>
            <a:r>
              <a:rPr lang="en-US" dirty="0" err="1" smtClean="0"/>
              <a:t>loc</a:t>
            </a:r>
            <a:r>
              <a:rPr lang="en-US" dirty="0" smtClean="0"/>
              <a:t> slight </a:t>
            </a:r>
            <a:r>
              <a:rPr lang="en-US" dirty="0" err="1" smtClean="0"/>
              <a:t>calc</a:t>
            </a:r>
            <a:r>
              <a:rPr lang="en-US" dirty="0" smtClean="0"/>
              <a:t> sub g molars. Caries: high due to presence of incipient caries, PI: 66%. </a:t>
            </a:r>
            <a:r>
              <a:rPr lang="en-US" dirty="0" smtClean="0">
                <a:solidFill>
                  <a:srgbClr val="FF0000"/>
                </a:solidFill>
              </a:rPr>
              <a:t>AAP: gen plaque induced gingivitis w/ </a:t>
            </a:r>
            <a:r>
              <a:rPr lang="en-US" dirty="0" err="1" smtClean="0">
                <a:solidFill>
                  <a:srgbClr val="FF0000"/>
                </a:solidFill>
              </a:rPr>
              <a:t>loc</a:t>
            </a:r>
            <a:r>
              <a:rPr lang="en-US" dirty="0" smtClean="0">
                <a:solidFill>
                  <a:srgbClr val="FF0000"/>
                </a:solidFill>
              </a:rPr>
              <a:t> chronic </a:t>
            </a:r>
            <a:r>
              <a:rPr lang="en-US" dirty="0" err="1" smtClean="0">
                <a:solidFill>
                  <a:srgbClr val="FF0000"/>
                </a:solidFill>
              </a:rPr>
              <a:t>perio</a:t>
            </a:r>
            <a:r>
              <a:rPr lang="en-US" dirty="0" smtClean="0">
                <a:solidFill>
                  <a:srgbClr val="FF0000"/>
                </a:solidFill>
              </a:rPr>
              <a:t> on 18, 27, 28, 37, 38, 48.</a:t>
            </a:r>
            <a:r>
              <a:rPr lang="en-US" dirty="0" smtClean="0"/>
              <a:t> Prognosis: gen fair (</a:t>
            </a:r>
            <a:r>
              <a:rPr lang="en-US" dirty="0" err="1" smtClean="0"/>
              <a:t>pd</a:t>
            </a:r>
            <a:r>
              <a:rPr lang="en-US" dirty="0" smtClean="0"/>
              <a:t>, infrequent dental visits, incipient caries, </a:t>
            </a:r>
            <a:r>
              <a:rPr lang="en-US" dirty="0" err="1" smtClean="0"/>
              <a:t>furcations</a:t>
            </a:r>
            <a:r>
              <a:rPr lang="en-US" dirty="0" smtClean="0"/>
              <a:t>). Possible referral to DMD upon interpretation of RADs.”</a:t>
            </a:r>
            <a:endParaRPr lang="en-US" dirty="0"/>
          </a:p>
        </p:txBody>
      </p:sp>
      <p:sp>
        <p:nvSpPr>
          <p:cNvPr id="9" name="Content Placeholder 2"/>
          <p:cNvSpPr>
            <a:spLocks noGrp="1"/>
          </p:cNvSpPr>
          <p:nvPr>
            <p:ph sz="quarter" idx="1"/>
          </p:nvPr>
        </p:nvSpPr>
        <p:spPr>
          <a:xfrm>
            <a:off x="301752" y="4218143"/>
            <a:ext cx="8534400" cy="1027422"/>
          </a:xfrm>
        </p:spPr>
        <p:txBody>
          <a:bodyPr>
            <a:normAutofit/>
          </a:bodyPr>
          <a:lstStyle/>
          <a:p>
            <a:pPr marL="0" indent="0">
              <a:buNone/>
            </a:pPr>
            <a:r>
              <a:rPr lang="en-US" dirty="0">
                <a:solidFill>
                  <a:srgbClr val="FF0000"/>
                </a:solidFill>
              </a:rPr>
              <a:t>AAP: gen plaque induced </a:t>
            </a:r>
            <a:r>
              <a:rPr lang="en-US" dirty="0" smtClean="0">
                <a:solidFill>
                  <a:srgbClr val="FF0000"/>
                </a:solidFill>
              </a:rPr>
              <a:t>diabetes mellitus- associated gingivitis  </a:t>
            </a:r>
            <a:r>
              <a:rPr lang="en-US" dirty="0">
                <a:solidFill>
                  <a:srgbClr val="FF0000"/>
                </a:solidFill>
              </a:rPr>
              <a:t>w/ </a:t>
            </a:r>
            <a:r>
              <a:rPr lang="en-US" dirty="0" err="1">
                <a:solidFill>
                  <a:srgbClr val="FF0000"/>
                </a:solidFill>
              </a:rPr>
              <a:t>loc</a:t>
            </a:r>
            <a:r>
              <a:rPr lang="en-US" dirty="0">
                <a:solidFill>
                  <a:srgbClr val="FF0000"/>
                </a:solidFill>
              </a:rPr>
              <a:t> chronic </a:t>
            </a:r>
            <a:r>
              <a:rPr lang="en-US" dirty="0" err="1">
                <a:solidFill>
                  <a:srgbClr val="FF0000"/>
                </a:solidFill>
              </a:rPr>
              <a:t>perio</a:t>
            </a:r>
            <a:r>
              <a:rPr lang="en-US" dirty="0">
                <a:solidFill>
                  <a:srgbClr val="FF0000"/>
                </a:solidFill>
              </a:rPr>
              <a:t> on 18, </a:t>
            </a:r>
            <a:r>
              <a:rPr lang="en-US" strike="sngStrike" dirty="0">
                <a:solidFill>
                  <a:srgbClr val="FF0000"/>
                </a:solidFill>
              </a:rPr>
              <a:t>27</a:t>
            </a:r>
            <a:r>
              <a:rPr lang="en-US" dirty="0">
                <a:solidFill>
                  <a:srgbClr val="FF0000"/>
                </a:solidFill>
              </a:rPr>
              <a:t>, 28, </a:t>
            </a:r>
            <a:r>
              <a:rPr lang="en-US" strike="sngStrike" dirty="0">
                <a:solidFill>
                  <a:srgbClr val="FF0000"/>
                </a:solidFill>
              </a:rPr>
              <a:t>37</a:t>
            </a:r>
            <a:r>
              <a:rPr lang="en-US" dirty="0">
                <a:solidFill>
                  <a:srgbClr val="FF0000"/>
                </a:solidFill>
              </a:rPr>
              <a:t>, </a:t>
            </a:r>
            <a:r>
              <a:rPr lang="en-US" strike="sngStrike" dirty="0">
                <a:solidFill>
                  <a:srgbClr val="FF0000"/>
                </a:solidFill>
              </a:rPr>
              <a:t>38</a:t>
            </a:r>
            <a:r>
              <a:rPr lang="en-US" dirty="0">
                <a:solidFill>
                  <a:srgbClr val="FF0000"/>
                </a:solidFill>
              </a:rPr>
              <a:t>, </a:t>
            </a:r>
            <a:r>
              <a:rPr lang="en-US" strike="sngStrike" dirty="0">
                <a:solidFill>
                  <a:srgbClr val="FF0000"/>
                </a:solidFill>
              </a:rPr>
              <a:t>48</a:t>
            </a:r>
            <a:r>
              <a:rPr lang="en-US" dirty="0">
                <a:solidFill>
                  <a:srgbClr val="FF0000"/>
                </a:solidFill>
              </a:rPr>
              <a:t>.</a:t>
            </a:r>
            <a:endParaRPr lang="en-US" dirty="0"/>
          </a:p>
        </p:txBody>
      </p:sp>
      <p:sp>
        <p:nvSpPr>
          <p:cNvPr id="3" name="TextBox 2"/>
          <p:cNvSpPr txBox="1"/>
          <p:nvPr/>
        </p:nvSpPr>
        <p:spPr>
          <a:xfrm>
            <a:off x="7210925" y="5872394"/>
            <a:ext cx="1625227" cy="369332"/>
          </a:xfrm>
          <a:prstGeom prst="rect">
            <a:avLst/>
          </a:prstGeom>
          <a:noFill/>
        </p:spPr>
        <p:txBody>
          <a:bodyPr wrap="none" rtlCol="0">
            <a:spAutoFit/>
          </a:bodyPr>
          <a:lstStyle/>
          <a:p>
            <a:r>
              <a:rPr lang="en-US" dirty="0" err="1" smtClean="0"/>
              <a:t>Armitage</a:t>
            </a:r>
            <a:r>
              <a:rPr lang="en-US" dirty="0" smtClean="0"/>
              <a:t>, 1999</a:t>
            </a:r>
          </a:p>
        </p:txBody>
      </p:sp>
    </p:spTree>
    <p:extLst>
      <p:ext uri="{BB962C8B-B14F-4D97-AF65-F5344CB8AC3E}">
        <p14:creationId xmlns:p14="http://schemas.microsoft.com/office/powerpoint/2010/main" val="25904584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Oral Considerations</a:t>
            </a:r>
          </a:p>
          <a:p>
            <a:r>
              <a:rPr lang="en-US" dirty="0" smtClean="0">
                <a:solidFill>
                  <a:srgbClr val="FF0000"/>
                </a:solidFill>
              </a:rPr>
              <a:t>Client Case</a:t>
            </a:r>
          </a:p>
          <a:p>
            <a:pPr lvl="1"/>
            <a:r>
              <a:rPr lang="en-US" dirty="0" smtClean="0">
                <a:solidFill>
                  <a:srgbClr val="000000"/>
                </a:solidFill>
              </a:rPr>
              <a:t>Assessment</a:t>
            </a:r>
          </a:p>
          <a:p>
            <a:pPr lvl="1"/>
            <a:r>
              <a:rPr lang="en-US" dirty="0" smtClean="0"/>
              <a:t>Diagnosis</a:t>
            </a:r>
          </a:p>
          <a:p>
            <a:pPr lvl="1"/>
            <a:r>
              <a:rPr lang="en-US" dirty="0" smtClean="0">
                <a:solidFill>
                  <a:srgbClr val="FF0000"/>
                </a:solidFill>
              </a:rPr>
              <a:t>Planning</a:t>
            </a:r>
          </a:p>
          <a:p>
            <a:pPr lvl="1"/>
            <a:r>
              <a:rPr lang="en-US" dirty="0" smtClean="0"/>
              <a:t>Implementation</a:t>
            </a:r>
          </a:p>
          <a:p>
            <a:pPr lvl="1"/>
            <a:r>
              <a:rPr lang="en-US" dirty="0" smtClean="0"/>
              <a:t>Evaluation</a:t>
            </a:r>
          </a:p>
          <a:p>
            <a:r>
              <a:rPr lang="en-US" dirty="0" smtClean="0"/>
              <a:t>Conclusion	</a:t>
            </a:r>
          </a:p>
          <a:p>
            <a:r>
              <a:rPr lang="en-US" dirty="0" smtClean="0"/>
              <a:t>References</a:t>
            </a:r>
          </a:p>
          <a:p>
            <a:pPr lvl="1"/>
            <a:endParaRPr lang="en-US" dirty="0"/>
          </a:p>
        </p:txBody>
      </p:sp>
    </p:spTree>
    <p:extLst>
      <p:ext uri="{BB962C8B-B14F-4D97-AF65-F5344CB8AC3E}">
        <p14:creationId xmlns:p14="http://schemas.microsoft.com/office/powerpoint/2010/main" val="10931219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Planning</a:t>
            </a:r>
            <a:endParaRPr lang="en-US" dirty="0">
              <a:solidFill>
                <a:schemeClr val="accent1"/>
              </a:solidFill>
            </a:endParaRPr>
          </a:p>
        </p:txBody>
      </p:sp>
      <p:pic>
        <p:nvPicPr>
          <p:cNvPr id="4" name="Content Placeholder 3" descr="Screen Shot 2018-04-12 at 10.44.52 AM.png"/>
          <p:cNvPicPr>
            <a:picLocks noGrp="1" noChangeAspect="1"/>
          </p:cNvPicPr>
          <p:nvPr>
            <p:ph sz="quarter" idx="1"/>
          </p:nvPr>
        </p:nvPicPr>
        <p:blipFill>
          <a:blip r:embed="rId2">
            <a:extLst>
              <a:ext uri="{28A0092B-C50C-407E-A947-70E740481C1C}">
                <a14:useLocalDpi xmlns:a14="http://schemas.microsoft.com/office/drawing/2010/main" val="0"/>
              </a:ext>
            </a:extLst>
          </a:blip>
          <a:srcRect l="-21672" r="-21672"/>
          <a:stretch>
            <a:fillRect/>
          </a:stretch>
        </p:blipFill>
        <p:spPr>
          <a:xfrm>
            <a:off x="204927" y="1527048"/>
            <a:ext cx="8503920" cy="4572000"/>
          </a:xfrm>
        </p:spPr>
      </p:pic>
    </p:spTree>
    <p:extLst>
      <p:ext uri="{BB962C8B-B14F-4D97-AF65-F5344CB8AC3E}">
        <p14:creationId xmlns:p14="http://schemas.microsoft.com/office/powerpoint/2010/main" val="2680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Current Research</a:t>
            </a:r>
          </a:p>
          <a:p>
            <a:r>
              <a:rPr lang="en-US" dirty="0" smtClean="0">
                <a:solidFill>
                  <a:srgbClr val="FF0000"/>
                </a:solidFill>
              </a:rPr>
              <a:t>Client Case</a:t>
            </a:r>
          </a:p>
          <a:p>
            <a:pPr lvl="1"/>
            <a:r>
              <a:rPr lang="en-US" dirty="0" smtClean="0">
                <a:solidFill>
                  <a:schemeClr val="tx1"/>
                </a:solidFill>
              </a:rPr>
              <a:t>Assessment</a:t>
            </a:r>
          </a:p>
          <a:p>
            <a:pPr lvl="1"/>
            <a:r>
              <a:rPr lang="en-US" dirty="0" smtClean="0"/>
              <a:t>Diagnosis</a:t>
            </a:r>
          </a:p>
          <a:p>
            <a:pPr lvl="1"/>
            <a:r>
              <a:rPr lang="en-US" dirty="0" smtClean="0"/>
              <a:t>Planning</a:t>
            </a:r>
          </a:p>
          <a:p>
            <a:pPr lvl="1"/>
            <a:r>
              <a:rPr lang="en-US" dirty="0" smtClean="0">
                <a:solidFill>
                  <a:srgbClr val="FF0000"/>
                </a:solidFill>
              </a:rPr>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109312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Implementation</a:t>
            </a:r>
            <a:endParaRPr lang="en-US" dirty="0">
              <a:solidFill>
                <a:schemeClr val="accent1"/>
              </a:solidFill>
            </a:endParaRPr>
          </a:p>
        </p:txBody>
      </p:sp>
      <p:pic>
        <p:nvPicPr>
          <p:cNvPr id="4" name="Content Placeholder 3" descr="Screen Shot 2018-04-12 at 12.49.59 AM.png"/>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 t="138" r="1775" b="148"/>
          <a:stretch/>
        </p:blipFill>
        <p:spPr>
          <a:xfrm>
            <a:off x="178420" y="1479741"/>
            <a:ext cx="8795032" cy="2530956"/>
          </a:xfrm>
        </p:spPr>
      </p:pic>
      <p:pic>
        <p:nvPicPr>
          <p:cNvPr id="5" name="Picture 4" descr="Screen Shot 2018-04-12 at 12.50.1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20" y="4010697"/>
            <a:ext cx="8795032" cy="2389406"/>
          </a:xfrm>
          <a:prstGeom prst="rect">
            <a:avLst/>
          </a:prstGeom>
        </p:spPr>
      </p:pic>
    </p:spTree>
    <p:extLst>
      <p:ext uri="{BB962C8B-B14F-4D97-AF65-F5344CB8AC3E}">
        <p14:creationId xmlns:p14="http://schemas.microsoft.com/office/powerpoint/2010/main" val="2680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Implementation</a:t>
            </a:r>
            <a:endParaRPr lang="en-US" dirty="0">
              <a:solidFill>
                <a:schemeClr val="accent1"/>
              </a:solidFill>
            </a:endParaRPr>
          </a:p>
        </p:txBody>
      </p:sp>
      <p:pic>
        <p:nvPicPr>
          <p:cNvPr id="3" name="Picture 2" descr="Screen Shot 2018-04-12 at 12.54.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21" y="1634838"/>
            <a:ext cx="8280764" cy="430306"/>
          </a:xfrm>
          <a:prstGeom prst="rect">
            <a:avLst/>
          </a:prstGeom>
        </p:spPr>
      </p:pic>
      <p:pic>
        <p:nvPicPr>
          <p:cNvPr id="7" name="Picture 6" descr="IMG_684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4384" y="2065143"/>
            <a:ext cx="6295733" cy="4369070"/>
          </a:xfrm>
          <a:prstGeom prst="rect">
            <a:avLst/>
          </a:prstGeom>
        </p:spPr>
      </p:pic>
    </p:spTree>
    <p:extLst>
      <p:ext uri="{BB962C8B-B14F-4D97-AF65-F5344CB8AC3E}">
        <p14:creationId xmlns:p14="http://schemas.microsoft.com/office/powerpoint/2010/main" val="1185811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FF0000"/>
                </a:solidFill>
              </a:rPr>
              <a:t>Diabetes Mellitus</a:t>
            </a:r>
          </a:p>
          <a:p>
            <a:pPr lvl="1"/>
            <a:r>
              <a:rPr lang="en-US" dirty="0" smtClean="0"/>
              <a:t>General Characteristics</a:t>
            </a:r>
          </a:p>
          <a:p>
            <a:pPr lvl="1"/>
            <a:r>
              <a:rPr lang="en-US" dirty="0" smtClean="0"/>
              <a:t>A1C Levels</a:t>
            </a:r>
          </a:p>
          <a:p>
            <a:pPr lvl="1"/>
            <a:r>
              <a:rPr lang="en-US" dirty="0" smtClean="0"/>
              <a:t>Oral Considerations</a:t>
            </a:r>
          </a:p>
          <a:p>
            <a:r>
              <a:rPr lang="en-US" dirty="0" smtClean="0"/>
              <a:t>Client Case</a:t>
            </a:r>
          </a:p>
          <a:p>
            <a:pPr lvl="1"/>
            <a:r>
              <a:rPr lang="en-US" dirty="0" smtClean="0"/>
              <a:t>Assessment</a:t>
            </a:r>
          </a:p>
          <a:p>
            <a:pPr lvl="1"/>
            <a:r>
              <a:rPr lang="en-US" dirty="0" smtClean="0"/>
              <a:t>Diagnosis</a:t>
            </a:r>
          </a:p>
          <a:p>
            <a:pPr lvl="1"/>
            <a:r>
              <a:rPr lang="en-US" dirty="0" smtClean="0"/>
              <a:t>Planning</a:t>
            </a:r>
          </a:p>
          <a:p>
            <a:pPr lvl="1"/>
            <a:r>
              <a:rPr lang="en-US" dirty="0" smtClean="0"/>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12644207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Oral Considerations</a:t>
            </a:r>
          </a:p>
          <a:p>
            <a:r>
              <a:rPr lang="en-US" dirty="0" smtClean="0">
                <a:solidFill>
                  <a:srgbClr val="FF0000"/>
                </a:solidFill>
              </a:rPr>
              <a:t>Client Case</a:t>
            </a:r>
          </a:p>
          <a:p>
            <a:pPr lvl="1"/>
            <a:r>
              <a:rPr lang="en-US" dirty="0" smtClean="0">
                <a:solidFill>
                  <a:schemeClr val="tx1"/>
                </a:solidFill>
              </a:rPr>
              <a:t>Assessment</a:t>
            </a:r>
          </a:p>
          <a:p>
            <a:pPr lvl="1"/>
            <a:r>
              <a:rPr lang="en-US" dirty="0" smtClean="0"/>
              <a:t>Diagnosis</a:t>
            </a:r>
          </a:p>
          <a:p>
            <a:pPr lvl="1"/>
            <a:r>
              <a:rPr lang="en-US" dirty="0" smtClean="0"/>
              <a:t>Planning</a:t>
            </a:r>
          </a:p>
          <a:p>
            <a:pPr lvl="1"/>
            <a:r>
              <a:rPr lang="en-US" dirty="0" smtClean="0"/>
              <a:t>Implementation</a:t>
            </a:r>
          </a:p>
          <a:p>
            <a:pPr lvl="1"/>
            <a:r>
              <a:rPr lang="en-US" dirty="0" smtClean="0">
                <a:solidFill>
                  <a:schemeClr val="accent6"/>
                </a:solidFill>
              </a:rPr>
              <a:t>Evaluation</a:t>
            </a:r>
          </a:p>
          <a:p>
            <a:r>
              <a:rPr lang="en-US" dirty="0" smtClean="0"/>
              <a:t>Conclusio</a:t>
            </a:r>
            <a:r>
              <a:rPr lang="en-US" dirty="0"/>
              <a:t>n</a:t>
            </a:r>
            <a:endParaRPr lang="en-US" dirty="0" smtClean="0"/>
          </a:p>
          <a:p>
            <a:r>
              <a:rPr lang="en-US" dirty="0" smtClean="0"/>
              <a:t>References</a:t>
            </a:r>
          </a:p>
          <a:p>
            <a:pPr lvl="1"/>
            <a:endParaRPr lang="en-US" dirty="0"/>
          </a:p>
        </p:txBody>
      </p:sp>
    </p:spTree>
    <p:extLst>
      <p:ext uri="{BB962C8B-B14F-4D97-AF65-F5344CB8AC3E}">
        <p14:creationId xmlns:p14="http://schemas.microsoft.com/office/powerpoint/2010/main" val="1093121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Evaluation</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pic>
        <p:nvPicPr>
          <p:cNvPr id="4" name="Picture 3" descr="Screen Shot 2018-04-12 at 12.44.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56" y="1690166"/>
            <a:ext cx="7032144" cy="3978251"/>
          </a:xfrm>
          <a:prstGeom prst="rect">
            <a:avLst/>
          </a:prstGeom>
        </p:spPr>
      </p:pic>
      <p:sp>
        <p:nvSpPr>
          <p:cNvPr id="5" name="Oval 4"/>
          <p:cNvSpPr/>
          <p:nvPr/>
        </p:nvSpPr>
        <p:spPr>
          <a:xfrm>
            <a:off x="7193921" y="4964735"/>
            <a:ext cx="934079" cy="8294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3432376" y="1569396"/>
            <a:ext cx="934079" cy="8294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1095856" y="4964735"/>
            <a:ext cx="934079" cy="8294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4612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Evaluation</a:t>
            </a:r>
            <a:endParaRPr lang="en-US" dirty="0">
              <a:solidFill>
                <a:schemeClr val="accent1"/>
              </a:solidFill>
            </a:endParaRPr>
          </a:p>
        </p:txBody>
      </p:sp>
      <p:sp>
        <p:nvSpPr>
          <p:cNvPr id="6" name="TextBox 5"/>
          <p:cNvSpPr txBox="1"/>
          <p:nvPr/>
        </p:nvSpPr>
        <p:spPr>
          <a:xfrm>
            <a:off x="3714750" y="1793875"/>
            <a:ext cx="184666" cy="369332"/>
          </a:xfrm>
          <a:prstGeom prst="rect">
            <a:avLst/>
          </a:prstGeom>
          <a:noFill/>
        </p:spPr>
        <p:txBody>
          <a:bodyPr wrap="none" rtlCol="0">
            <a:spAutoFit/>
          </a:bodyPr>
          <a:lstStyle/>
          <a:p>
            <a:endParaRPr lang="en-US" dirty="0"/>
          </a:p>
        </p:txBody>
      </p:sp>
      <p:pic>
        <p:nvPicPr>
          <p:cNvPr id="4" name="Picture 3" descr="Screen Shot 2018-04-12 at 12.44.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56" y="1690166"/>
            <a:ext cx="7032144" cy="3978251"/>
          </a:xfrm>
          <a:prstGeom prst="rect">
            <a:avLst/>
          </a:prstGeom>
        </p:spPr>
      </p:pic>
      <p:sp>
        <p:nvSpPr>
          <p:cNvPr id="9" name="Oval 8"/>
          <p:cNvSpPr/>
          <p:nvPr/>
        </p:nvSpPr>
        <p:spPr>
          <a:xfrm>
            <a:off x="6600941" y="2372157"/>
            <a:ext cx="1113082" cy="8294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1537221" y="2341383"/>
            <a:ext cx="1113082" cy="829460"/>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Oval 2"/>
          <p:cNvSpPr/>
          <p:nvPr/>
        </p:nvSpPr>
        <p:spPr>
          <a:xfrm>
            <a:off x="1374880" y="4350907"/>
            <a:ext cx="1427356" cy="640273"/>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460054" y="4350907"/>
            <a:ext cx="1427356" cy="640273"/>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46128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Evaluation</a:t>
            </a:r>
            <a:endParaRPr lang="en-US" dirty="0">
              <a:solidFill>
                <a:schemeClr val="accent1"/>
              </a:solidFill>
            </a:endParaRPr>
          </a:p>
        </p:txBody>
      </p:sp>
      <p:sp>
        <p:nvSpPr>
          <p:cNvPr id="5" name="TextBox 4"/>
          <p:cNvSpPr txBox="1"/>
          <p:nvPr/>
        </p:nvSpPr>
        <p:spPr>
          <a:xfrm>
            <a:off x="301752" y="1376732"/>
            <a:ext cx="8534400" cy="5078314"/>
          </a:xfrm>
          <a:prstGeom prst="rect">
            <a:avLst/>
          </a:prstGeom>
          <a:noFill/>
        </p:spPr>
        <p:txBody>
          <a:bodyPr wrap="square" rtlCol="0">
            <a:spAutoFit/>
          </a:bodyPr>
          <a:lstStyle/>
          <a:p>
            <a:r>
              <a:rPr lang="en-US" b="1" dirty="0" smtClean="0"/>
              <a:t>S: </a:t>
            </a:r>
            <a:r>
              <a:rPr lang="en-US" dirty="0" smtClean="0"/>
              <a:t>Treatment was good, thorough. Cleaned my teeth really well. Client felt that the </a:t>
            </a:r>
            <a:r>
              <a:rPr lang="en-US" dirty="0" err="1" smtClean="0"/>
              <a:t>cavitron</a:t>
            </a:r>
            <a:r>
              <a:rPr lang="en-US" dirty="0" smtClean="0"/>
              <a:t> pressure was a bit high, could be decreased next time. Overall, was very good. It was helpful to be taught about the fluoride, as the client thought that that was for teenagers. For the electric </a:t>
            </a:r>
            <a:r>
              <a:rPr lang="en-US" dirty="0" err="1" smtClean="0"/>
              <a:t>tb</a:t>
            </a:r>
            <a:r>
              <a:rPr lang="en-US" dirty="0" smtClean="0"/>
              <a:t>, client still tends to move her arm but tries to stay conscious and not move.</a:t>
            </a:r>
          </a:p>
          <a:p>
            <a:r>
              <a:rPr lang="en-US" b="1" dirty="0" smtClean="0"/>
              <a:t>O: </a:t>
            </a:r>
            <a:r>
              <a:rPr lang="en-US" dirty="0" smtClean="0"/>
              <a:t>EO: WNL. IO: bilateral </a:t>
            </a:r>
            <a:r>
              <a:rPr lang="en-US" dirty="0" err="1" smtClean="0"/>
              <a:t>linea</a:t>
            </a:r>
            <a:r>
              <a:rPr lang="en-US" dirty="0" smtClean="0"/>
              <a:t> alba, slight coating on tongue. Trauma on left </a:t>
            </a:r>
            <a:r>
              <a:rPr lang="en-US" dirty="0" err="1" smtClean="0"/>
              <a:t>buccal</a:t>
            </a:r>
            <a:r>
              <a:rPr lang="en-US" dirty="0" smtClean="0"/>
              <a:t> tissue due to bruxism. Follow up on left </a:t>
            </a:r>
            <a:r>
              <a:rPr lang="en-US" dirty="0" err="1" smtClean="0"/>
              <a:t>buccal</a:t>
            </a:r>
            <a:r>
              <a:rPr lang="en-US" dirty="0" smtClean="0"/>
              <a:t> tissue- WNL. CCCT: C: gen red-pink, C: margins: gen rolled, papilla gen fills embrasure space, C: firm and resilient on the </a:t>
            </a:r>
            <a:r>
              <a:rPr lang="en-US" dirty="0" err="1" smtClean="0"/>
              <a:t>mand</a:t>
            </a:r>
            <a:r>
              <a:rPr lang="en-US" dirty="0" smtClean="0"/>
              <a:t>, spongy on the max, 12 and 13 papilla is bulbous. T: stippling present. PD: 5 mm at 12 (pseudo-pocket bulbous papilla), 38, 47, 48.</a:t>
            </a:r>
          </a:p>
          <a:p>
            <a:r>
              <a:rPr lang="en-US" b="1" dirty="0" smtClean="0"/>
              <a:t>A: </a:t>
            </a:r>
            <a:r>
              <a:rPr lang="en-US" dirty="0" smtClean="0"/>
              <a:t>Gen improving. Gen reduction in </a:t>
            </a:r>
            <a:r>
              <a:rPr lang="en-US" dirty="0" err="1" smtClean="0"/>
              <a:t>perio</a:t>
            </a:r>
            <a:r>
              <a:rPr lang="en-US" dirty="0" smtClean="0"/>
              <a:t> pockets 1-2 mm. Prognosis is fair due to minimal attachment loss, class I </a:t>
            </a:r>
            <a:r>
              <a:rPr lang="en-US" dirty="0" err="1" smtClean="0"/>
              <a:t>furcations</a:t>
            </a:r>
            <a:r>
              <a:rPr lang="en-US" dirty="0" smtClean="0"/>
              <a:t>. Client is now rinsing with fluoridated </a:t>
            </a:r>
            <a:r>
              <a:rPr lang="en-US" dirty="0" err="1" smtClean="0"/>
              <a:t>mouthrinse</a:t>
            </a:r>
            <a:r>
              <a:rPr lang="en-US" dirty="0" smtClean="0"/>
              <a:t> and being mindful of not manually moving the electric </a:t>
            </a:r>
            <a:r>
              <a:rPr lang="en-US" dirty="0" err="1" smtClean="0"/>
              <a:t>tb</a:t>
            </a:r>
            <a:r>
              <a:rPr lang="en-US" dirty="0" smtClean="0"/>
              <a:t>, as this can further her </a:t>
            </a:r>
            <a:r>
              <a:rPr lang="en-US" dirty="0" err="1" smtClean="0"/>
              <a:t>abfraction</a:t>
            </a:r>
            <a:r>
              <a:rPr lang="en-US" dirty="0" smtClean="0"/>
              <a:t>. Dietary assessment completed, client is in action phase of TTM, will increase grain products and potassium intake. Client presents with gen plaque induced gingivitis w/</a:t>
            </a:r>
            <a:r>
              <a:rPr lang="en-US" dirty="0" err="1" smtClean="0"/>
              <a:t>loc</a:t>
            </a:r>
            <a:r>
              <a:rPr lang="en-US" dirty="0" smtClean="0"/>
              <a:t> chronic </a:t>
            </a:r>
            <a:r>
              <a:rPr lang="en-US" dirty="0" err="1" smtClean="0"/>
              <a:t>perio</a:t>
            </a:r>
            <a:r>
              <a:rPr lang="en-US" dirty="0" smtClean="0"/>
              <a:t> on 12 (suspected pseudo-pocket), 38, 47, 48. Incipiencies presented on 14, 18, 38.</a:t>
            </a:r>
          </a:p>
          <a:p>
            <a:r>
              <a:rPr lang="en-US" b="1" dirty="0" smtClean="0"/>
              <a:t>P: </a:t>
            </a:r>
            <a:r>
              <a:rPr lang="en-US" dirty="0" smtClean="0"/>
              <a:t>RC 4 months. DMD check 14B next appt. Goal: 15% PI reduction to be assessed.</a:t>
            </a:r>
            <a:endParaRPr lang="en-US" dirty="0"/>
          </a:p>
        </p:txBody>
      </p:sp>
    </p:spTree>
    <p:extLst>
      <p:ext uri="{BB962C8B-B14F-4D97-AF65-F5344CB8AC3E}">
        <p14:creationId xmlns:p14="http://schemas.microsoft.com/office/powerpoint/2010/main" val="268086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Oral Considerations</a:t>
            </a:r>
          </a:p>
          <a:p>
            <a:r>
              <a:rPr lang="en-US" dirty="0" smtClean="0">
                <a:solidFill>
                  <a:srgbClr val="000000"/>
                </a:solidFill>
              </a:rPr>
              <a:t>Client Case</a:t>
            </a:r>
          </a:p>
          <a:p>
            <a:pPr lvl="1"/>
            <a:r>
              <a:rPr lang="en-US" dirty="0" smtClean="0">
                <a:solidFill>
                  <a:schemeClr val="tx1"/>
                </a:solidFill>
              </a:rPr>
              <a:t>Assessment</a:t>
            </a:r>
          </a:p>
          <a:p>
            <a:pPr lvl="1"/>
            <a:r>
              <a:rPr lang="en-US" dirty="0" smtClean="0"/>
              <a:t>Diagnosis</a:t>
            </a:r>
          </a:p>
          <a:p>
            <a:pPr lvl="1"/>
            <a:r>
              <a:rPr lang="en-US" dirty="0" smtClean="0"/>
              <a:t>Planning</a:t>
            </a:r>
          </a:p>
          <a:p>
            <a:pPr lvl="1"/>
            <a:r>
              <a:rPr lang="en-US" dirty="0" smtClean="0"/>
              <a:t>Implementation</a:t>
            </a:r>
          </a:p>
          <a:p>
            <a:pPr lvl="1"/>
            <a:r>
              <a:rPr lang="en-US" dirty="0" smtClean="0">
                <a:solidFill>
                  <a:srgbClr val="000000"/>
                </a:solidFill>
              </a:rPr>
              <a:t>Evaluation</a:t>
            </a:r>
          </a:p>
          <a:p>
            <a:r>
              <a:rPr lang="en-US" dirty="0" smtClean="0">
                <a:solidFill>
                  <a:srgbClr val="F14124"/>
                </a:solidFill>
              </a:rPr>
              <a:t>Conclusio</a:t>
            </a:r>
            <a:r>
              <a:rPr lang="en-US" dirty="0">
                <a:solidFill>
                  <a:srgbClr val="F14124"/>
                </a:solidFill>
              </a:rPr>
              <a:t>n</a:t>
            </a:r>
            <a:endParaRPr lang="en-US" dirty="0" smtClean="0">
              <a:solidFill>
                <a:srgbClr val="F14124"/>
              </a:solidFill>
            </a:endParaRPr>
          </a:p>
          <a:p>
            <a:r>
              <a:rPr lang="en-US" dirty="0" smtClean="0"/>
              <a:t>References</a:t>
            </a:r>
          </a:p>
          <a:p>
            <a:pPr lvl="1"/>
            <a:endParaRPr lang="en-US" dirty="0"/>
          </a:p>
        </p:txBody>
      </p:sp>
    </p:spTree>
    <p:extLst>
      <p:ext uri="{BB962C8B-B14F-4D97-AF65-F5344CB8AC3E}">
        <p14:creationId xmlns:p14="http://schemas.microsoft.com/office/powerpoint/2010/main" val="1046804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Conclusion</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smtClean="0"/>
              <a:t>Diabetes Mellitus is a group of metabolic diseases characterized by insulin insufficiency</a:t>
            </a:r>
          </a:p>
          <a:p>
            <a:pPr lvl="1"/>
            <a:r>
              <a:rPr lang="en-US" dirty="0" smtClean="0"/>
              <a:t>FPG levels are the primary diagnostic criterion</a:t>
            </a:r>
          </a:p>
          <a:p>
            <a:pPr lvl="1"/>
            <a:r>
              <a:rPr lang="en-US" dirty="0" smtClean="0"/>
              <a:t>A1C levels to be measured periodically to assess the disease status</a:t>
            </a:r>
          </a:p>
          <a:p>
            <a:pPr lvl="2"/>
            <a:r>
              <a:rPr lang="en-US" dirty="0" smtClean="0"/>
              <a:t>Describes the amount of formed HbA</a:t>
            </a:r>
            <a:r>
              <a:rPr lang="en-US" baseline="-25000" dirty="0" smtClean="0"/>
              <a:t>1C </a:t>
            </a:r>
            <a:r>
              <a:rPr lang="en-US" dirty="0" smtClean="0"/>
              <a:t>in blood</a:t>
            </a:r>
          </a:p>
          <a:p>
            <a:pPr lvl="2"/>
            <a:r>
              <a:rPr lang="en-US" dirty="0" smtClean="0"/>
              <a:t>4-6% is normal, diabetes mellitus @ 7%</a:t>
            </a:r>
          </a:p>
          <a:p>
            <a:r>
              <a:rPr lang="en-US" dirty="0" smtClean="0"/>
              <a:t>Client Ms. KG’s condition is stable due to consistent use of medications</a:t>
            </a:r>
          </a:p>
          <a:p>
            <a:pPr lvl="1"/>
            <a:r>
              <a:rPr lang="en-US" dirty="0" smtClean="0"/>
              <a:t>PSC Education: soft placement of </a:t>
            </a:r>
            <a:r>
              <a:rPr lang="en-US" dirty="0" err="1" smtClean="0"/>
              <a:t>tb</a:t>
            </a:r>
            <a:r>
              <a:rPr lang="en-US" dirty="0" smtClean="0"/>
              <a:t> at </a:t>
            </a:r>
            <a:r>
              <a:rPr lang="en-US" dirty="0" err="1" smtClean="0"/>
              <a:t>gumline</a:t>
            </a:r>
            <a:endParaRPr lang="en-US" dirty="0" smtClean="0"/>
          </a:p>
          <a:p>
            <a:pPr lvl="1"/>
            <a:r>
              <a:rPr lang="en-US" dirty="0" smtClean="0"/>
              <a:t>Goal: PI reduction 15% (66% </a:t>
            </a:r>
            <a:r>
              <a:rPr lang="en-US" dirty="0" smtClean="0">
                <a:sym typeface="Wingdings"/>
              </a:rPr>
              <a:t> 51%)</a:t>
            </a:r>
          </a:p>
          <a:p>
            <a:pPr lvl="1"/>
            <a:r>
              <a:rPr lang="en-US" dirty="0" smtClean="0">
                <a:sym typeface="Wingdings"/>
              </a:rPr>
              <a:t>Dietary: increase potassium and grain intake.</a:t>
            </a:r>
            <a:endParaRPr lang="en-US" dirty="0"/>
          </a:p>
        </p:txBody>
      </p:sp>
    </p:spTree>
    <p:extLst>
      <p:ext uri="{BB962C8B-B14F-4D97-AF65-F5344CB8AC3E}">
        <p14:creationId xmlns:p14="http://schemas.microsoft.com/office/powerpoint/2010/main" val="3532123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000000"/>
                </a:solidFill>
              </a:rPr>
              <a:t>Diabetes</a:t>
            </a:r>
          </a:p>
          <a:p>
            <a:pPr lvl="1"/>
            <a:r>
              <a:rPr lang="en-US" dirty="0" smtClean="0">
                <a:solidFill>
                  <a:schemeClr val="tx1"/>
                </a:solidFill>
              </a:rPr>
              <a:t>General Characteristics</a:t>
            </a:r>
          </a:p>
          <a:p>
            <a:pPr lvl="1"/>
            <a:r>
              <a:rPr lang="en-US" dirty="0" smtClean="0">
                <a:solidFill>
                  <a:srgbClr val="000000"/>
                </a:solidFill>
              </a:rPr>
              <a:t>A1C Levels</a:t>
            </a:r>
          </a:p>
          <a:p>
            <a:pPr lvl="1"/>
            <a:r>
              <a:rPr lang="en-US" dirty="0" smtClean="0">
                <a:solidFill>
                  <a:srgbClr val="000000"/>
                </a:solidFill>
              </a:rPr>
              <a:t>Oral Considerations</a:t>
            </a:r>
          </a:p>
          <a:p>
            <a:r>
              <a:rPr lang="en-US" dirty="0" smtClean="0">
                <a:solidFill>
                  <a:srgbClr val="000000"/>
                </a:solidFill>
              </a:rPr>
              <a:t>Client Case</a:t>
            </a:r>
          </a:p>
          <a:p>
            <a:pPr lvl="1"/>
            <a:r>
              <a:rPr lang="en-US" dirty="0" smtClean="0">
                <a:solidFill>
                  <a:schemeClr val="tx1"/>
                </a:solidFill>
              </a:rPr>
              <a:t>Assessment</a:t>
            </a:r>
          </a:p>
          <a:p>
            <a:pPr lvl="1"/>
            <a:r>
              <a:rPr lang="en-US" dirty="0" smtClean="0"/>
              <a:t>Diagnosis</a:t>
            </a:r>
          </a:p>
          <a:p>
            <a:pPr lvl="1"/>
            <a:r>
              <a:rPr lang="en-US" dirty="0" smtClean="0"/>
              <a:t>Planning</a:t>
            </a:r>
          </a:p>
          <a:p>
            <a:pPr lvl="1"/>
            <a:r>
              <a:rPr lang="en-US" dirty="0" smtClean="0"/>
              <a:t>Implementation</a:t>
            </a:r>
          </a:p>
          <a:p>
            <a:pPr lvl="1"/>
            <a:r>
              <a:rPr lang="en-US" dirty="0" smtClean="0">
                <a:solidFill>
                  <a:schemeClr val="tx1"/>
                </a:solidFill>
              </a:rPr>
              <a:t>Evaluation</a:t>
            </a:r>
          </a:p>
          <a:p>
            <a:r>
              <a:rPr lang="en-US" dirty="0" smtClean="0"/>
              <a:t>Conclusio</a:t>
            </a:r>
            <a:r>
              <a:rPr lang="en-US" dirty="0"/>
              <a:t>n</a:t>
            </a:r>
            <a:endParaRPr lang="en-US" dirty="0" smtClean="0"/>
          </a:p>
          <a:p>
            <a:r>
              <a:rPr lang="en-US" dirty="0" smtClean="0">
                <a:solidFill>
                  <a:srgbClr val="F14124"/>
                </a:solidFill>
              </a:rPr>
              <a:t>References</a:t>
            </a:r>
          </a:p>
          <a:p>
            <a:pPr lvl="1"/>
            <a:endParaRPr lang="en-US" dirty="0"/>
          </a:p>
        </p:txBody>
      </p:sp>
    </p:spTree>
    <p:extLst>
      <p:ext uri="{BB962C8B-B14F-4D97-AF65-F5344CB8AC3E}">
        <p14:creationId xmlns:p14="http://schemas.microsoft.com/office/powerpoint/2010/main" val="1046804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References</a:t>
            </a:r>
            <a:endParaRPr lang="en-US" dirty="0">
              <a:solidFill>
                <a:schemeClr val="accent1"/>
              </a:solidFill>
            </a:endParaRPr>
          </a:p>
        </p:txBody>
      </p:sp>
      <p:sp>
        <p:nvSpPr>
          <p:cNvPr id="3" name="Content Placeholder 2"/>
          <p:cNvSpPr>
            <a:spLocks noGrp="1"/>
          </p:cNvSpPr>
          <p:nvPr>
            <p:ph sz="quarter" idx="1"/>
          </p:nvPr>
        </p:nvSpPr>
        <p:spPr/>
        <p:txBody>
          <a:bodyPr>
            <a:normAutofit fontScale="77500" lnSpcReduction="20000"/>
          </a:bodyPr>
          <a:lstStyle/>
          <a:p>
            <a:r>
              <a:rPr lang="en-US" dirty="0"/>
              <a:t>Little JW, Miller CS, </a:t>
            </a:r>
            <a:r>
              <a:rPr lang="en-US" dirty="0" err="1"/>
              <a:t>Rhodus</a:t>
            </a:r>
            <a:r>
              <a:rPr lang="en-US" dirty="0"/>
              <a:t> NL. Diabetes Mellitus. In: Little JW, </a:t>
            </a:r>
            <a:r>
              <a:rPr lang="en-US" dirty="0" err="1"/>
              <a:t>Falace</a:t>
            </a:r>
            <a:r>
              <a:rPr lang="en-US" dirty="0"/>
              <a:t>, editors. Little and </a:t>
            </a:r>
            <a:r>
              <a:rPr lang="en-US" dirty="0" err="1"/>
              <a:t>Falace’s</a:t>
            </a:r>
            <a:r>
              <a:rPr lang="en-US" dirty="0"/>
              <a:t> dental management of the medically compromised patient. St. Louis, Missouri: Elsevier; 2018.(14) p.230-54.</a:t>
            </a:r>
          </a:p>
          <a:p>
            <a:r>
              <a:rPr lang="en-US" dirty="0"/>
              <a:t>American Diabetes Association: Standards of care — Diabetes Care 34(suppl1): S11-S61, 2011.</a:t>
            </a:r>
          </a:p>
          <a:p>
            <a:r>
              <a:rPr lang="en-US" dirty="0" smtClean="0"/>
              <a:t>World Health Organization. Executive </a:t>
            </a:r>
            <a:r>
              <a:rPr lang="en-US" dirty="0"/>
              <a:t>summary: standards of medical care in diabetes —2010: current criteria for the diagnosis of diabetes, World Health Organization. Diabetes Care 33:S4S10, 2010.</a:t>
            </a:r>
          </a:p>
          <a:p>
            <a:r>
              <a:rPr lang="en-US" dirty="0"/>
              <a:t>American Diabetes Association: Diagnosis and classification of diabetes mellitus, Diabetes Care 34(suppl1): S62-69, 2011.</a:t>
            </a:r>
          </a:p>
          <a:p>
            <a:r>
              <a:rPr lang="en-US" dirty="0" err="1"/>
              <a:t>Rhodus</a:t>
            </a:r>
            <a:r>
              <a:rPr lang="en-US" dirty="0"/>
              <a:t> NL, </a:t>
            </a:r>
            <a:r>
              <a:rPr lang="en-US" dirty="0" err="1"/>
              <a:t>Vibeto</a:t>
            </a:r>
            <a:r>
              <a:rPr lang="en-US" dirty="0"/>
              <a:t> BM, and </a:t>
            </a:r>
            <a:r>
              <a:rPr lang="en-US" dirty="0" err="1"/>
              <a:t>Hamamoto</a:t>
            </a:r>
            <a:r>
              <a:rPr lang="en-US" dirty="0"/>
              <a:t> DT: Glycemic control in patients with diabetes mellitus upon admission to a dental clinic: considerations for dental management. Quintessence </a:t>
            </a:r>
            <a:r>
              <a:rPr lang="en-US" dirty="0" err="1"/>
              <a:t>Int</a:t>
            </a:r>
            <a:r>
              <a:rPr lang="en-US" dirty="0"/>
              <a:t> 2005; 36: pp. 474-482.</a:t>
            </a:r>
          </a:p>
          <a:p>
            <a:r>
              <a:rPr lang="en-US" dirty="0" err="1"/>
              <a:t>Armitage</a:t>
            </a:r>
            <a:r>
              <a:rPr lang="en-US" dirty="0"/>
              <a:t> G. Development of a Classification System for Periodontal Diseases and Conditions. Annals of Periodontology. 1999;4(1):1-6.</a:t>
            </a:r>
            <a:endParaRPr lang="en-US" dirty="0"/>
          </a:p>
        </p:txBody>
      </p:sp>
    </p:spTree>
    <p:extLst>
      <p:ext uri="{BB962C8B-B14F-4D97-AF65-F5344CB8AC3E}">
        <p14:creationId xmlns:p14="http://schemas.microsoft.com/office/powerpoint/2010/main" val="353212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FF0000"/>
                </a:solidFill>
              </a:rPr>
              <a:t>Diabetes Mellitus</a:t>
            </a:r>
          </a:p>
          <a:p>
            <a:pPr lvl="1"/>
            <a:r>
              <a:rPr lang="en-US" dirty="0" smtClean="0">
                <a:solidFill>
                  <a:srgbClr val="FF0000"/>
                </a:solidFill>
              </a:rPr>
              <a:t>General Characteristics</a:t>
            </a:r>
          </a:p>
          <a:p>
            <a:pPr lvl="1"/>
            <a:r>
              <a:rPr lang="en-US" dirty="0" smtClean="0"/>
              <a:t>A1C Levels</a:t>
            </a:r>
          </a:p>
          <a:p>
            <a:pPr lvl="1"/>
            <a:r>
              <a:rPr lang="en-US" dirty="0" smtClean="0"/>
              <a:t>Oral Considerations</a:t>
            </a:r>
          </a:p>
          <a:p>
            <a:r>
              <a:rPr lang="en-US" dirty="0" smtClean="0"/>
              <a:t>Client Case</a:t>
            </a:r>
          </a:p>
          <a:p>
            <a:pPr lvl="1"/>
            <a:r>
              <a:rPr lang="en-US" dirty="0" smtClean="0"/>
              <a:t>Assessment</a:t>
            </a:r>
          </a:p>
          <a:p>
            <a:pPr lvl="1"/>
            <a:r>
              <a:rPr lang="en-US" dirty="0" smtClean="0"/>
              <a:t>Diagnosis</a:t>
            </a:r>
          </a:p>
          <a:p>
            <a:pPr lvl="1"/>
            <a:r>
              <a:rPr lang="en-US" dirty="0" smtClean="0"/>
              <a:t>Planning</a:t>
            </a:r>
          </a:p>
          <a:p>
            <a:pPr lvl="1"/>
            <a:r>
              <a:rPr lang="en-US" dirty="0" smtClean="0"/>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37082976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Diabetes – General Characteristics</a:t>
            </a:r>
            <a:endParaRPr lang="en-US" dirty="0">
              <a:solidFill>
                <a:schemeClr val="accent1"/>
              </a:solidFill>
            </a:endParaRPr>
          </a:p>
        </p:txBody>
      </p:sp>
      <p:sp>
        <p:nvSpPr>
          <p:cNvPr id="3" name="Content Placeholder 2"/>
          <p:cNvSpPr>
            <a:spLocks noGrp="1"/>
          </p:cNvSpPr>
          <p:nvPr>
            <p:ph sz="quarter" idx="1"/>
          </p:nvPr>
        </p:nvSpPr>
        <p:spPr/>
        <p:txBody>
          <a:bodyPr>
            <a:normAutofit lnSpcReduction="10000"/>
          </a:bodyPr>
          <a:lstStyle/>
          <a:p>
            <a:r>
              <a:rPr lang="en-US" dirty="0" smtClean="0"/>
              <a:t>A group of chronic metabolic diseases characterized by hyperglycemia and the inability to produce or utilize insulin, affects all ages</a:t>
            </a:r>
          </a:p>
          <a:p>
            <a:r>
              <a:rPr lang="en-US" dirty="0" smtClean="0"/>
              <a:t>Four types </a:t>
            </a:r>
            <a:r>
              <a:rPr lang="en-US" dirty="0" smtClean="0">
                <a:solidFill>
                  <a:srgbClr val="7F7F7F"/>
                </a:solidFill>
              </a:rPr>
              <a:t>(American Diabetes Association, 2011)</a:t>
            </a:r>
          </a:p>
          <a:p>
            <a:pPr lvl="1"/>
            <a:r>
              <a:rPr lang="en-US" b="1" dirty="0" smtClean="0">
                <a:solidFill>
                  <a:srgbClr val="000000"/>
                </a:solidFill>
              </a:rPr>
              <a:t>Type 1: </a:t>
            </a:r>
            <a:r>
              <a:rPr lang="en-US" dirty="0" smtClean="0">
                <a:solidFill>
                  <a:srgbClr val="000000"/>
                </a:solidFill>
              </a:rPr>
              <a:t>Immune mediated: islet cell or insulin antibodies identifies autoimmune process </a:t>
            </a:r>
            <a:r>
              <a:rPr lang="en-US" dirty="0" smtClean="0">
                <a:solidFill>
                  <a:srgbClr val="000000"/>
                </a:solidFill>
                <a:sym typeface="Wingdings"/>
              </a:rPr>
              <a:t> beta cell destruction  absolute insulin deficiency</a:t>
            </a:r>
            <a:r>
              <a:rPr lang="en-US" dirty="0" smtClean="0">
                <a:solidFill>
                  <a:srgbClr val="000000"/>
                </a:solidFill>
              </a:rPr>
              <a:t> </a:t>
            </a:r>
          </a:p>
          <a:p>
            <a:pPr lvl="1"/>
            <a:r>
              <a:rPr lang="en-US" b="1" dirty="0" smtClean="0">
                <a:solidFill>
                  <a:srgbClr val="000000"/>
                </a:solidFill>
              </a:rPr>
              <a:t>Type 2: </a:t>
            </a:r>
            <a:r>
              <a:rPr lang="en-US" dirty="0" smtClean="0">
                <a:solidFill>
                  <a:srgbClr val="000000"/>
                </a:solidFill>
              </a:rPr>
              <a:t>Insulin resistance – relative deficiency or secretory defect with resistance (genetic, aging, or environmental factors)</a:t>
            </a:r>
            <a:endParaRPr lang="en-US" b="1" dirty="0" smtClean="0">
              <a:solidFill>
                <a:srgbClr val="000000"/>
              </a:solidFill>
            </a:endParaRPr>
          </a:p>
          <a:p>
            <a:pPr lvl="1"/>
            <a:r>
              <a:rPr lang="en-US" b="1" dirty="0" smtClean="0">
                <a:solidFill>
                  <a:srgbClr val="000000"/>
                </a:solidFill>
              </a:rPr>
              <a:t>Other specific types: </a:t>
            </a:r>
            <a:r>
              <a:rPr lang="en-US" dirty="0" smtClean="0">
                <a:solidFill>
                  <a:srgbClr val="000000"/>
                </a:solidFill>
              </a:rPr>
              <a:t>Defects of beta cell function or insulin action, impaired or abnormalities of fasting glucose</a:t>
            </a:r>
          </a:p>
          <a:p>
            <a:pPr lvl="1"/>
            <a:r>
              <a:rPr lang="en-US" b="1" dirty="0" smtClean="0">
                <a:solidFill>
                  <a:srgbClr val="000000"/>
                </a:solidFill>
              </a:rPr>
              <a:t>Gestational: </a:t>
            </a:r>
            <a:r>
              <a:rPr lang="en-US" dirty="0" smtClean="0">
                <a:solidFill>
                  <a:srgbClr val="000000"/>
                </a:solidFill>
              </a:rPr>
              <a:t>Any abnormal glucose tolerance during pregnancy</a:t>
            </a:r>
            <a:endParaRPr lang="en-US" dirty="0">
              <a:solidFill>
                <a:srgbClr val="000000"/>
              </a:solidFill>
            </a:endParaRPr>
          </a:p>
        </p:txBody>
      </p:sp>
      <p:sp>
        <p:nvSpPr>
          <p:cNvPr id="4" name="Rectangle 3"/>
          <p:cNvSpPr/>
          <p:nvPr/>
        </p:nvSpPr>
        <p:spPr>
          <a:xfrm>
            <a:off x="5229308" y="5914382"/>
            <a:ext cx="3749719" cy="369332"/>
          </a:xfrm>
          <a:prstGeom prst="rect">
            <a:avLst/>
          </a:prstGeom>
        </p:spPr>
        <p:txBody>
          <a:bodyPr wrap="none">
            <a:spAutoFit/>
          </a:bodyPr>
          <a:lstStyle/>
          <a:p>
            <a:r>
              <a:rPr lang="en-US" dirty="0">
                <a:solidFill>
                  <a:schemeClr val="tx1">
                    <a:lumMod val="50000"/>
                    <a:lumOff val="50000"/>
                  </a:schemeClr>
                </a:solidFill>
              </a:rPr>
              <a:t>(Little JW, Miller CS, </a:t>
            </a:r>
            <a:r>
              <a:rPr lang="en-US" dirty="0" err="1">
                <a:solidFill>
                  <a:schemeClr val="tx1">
                    <a:lumMod val="50000"/>
                    <a:lumOff val="50000"/>
                  </a:schemeClr>
                </a:solidFill>
              </a:rPr>
              <a:t>Rhodus</a:t>
            </a:r>
            <a:r>
              <a:rPr lang="en-US" dirty="0">
                <a:solidFill>
                  <a:schemeClr val="tx1">
                    <a:lumMod val="50000"/>
                    <a:lumOff val="50000"/>
                  </a:schemeClr>
                </a:solidFill>
              </a:rPr>
              <a:t> NL, 2018)</a:t>
            </a:r>
          </a:p>
        </p:txBody>
      </p:sp>
    </p:spTree>
    <p:extLst>
      <p:ext uri="{BB962C8B-B14F-4D97-AF65-F5344CB8AC3E}">
        <p14:creationId xmlns:p14="http://schemas.microsoft.com/office/powerpoint/2010/main" val="18483288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Diabetes – General Characteristics</a:t>
            </a:r>
            <a:endParaRPr lang="en-US" dirty="0">
              <a:solidFill>
                <a:schemeClr val="accent1"/>
              </a:solidFill>
            </a:endParaRPr>
          </a:p>
        </p:txBody>
      </p:sp>
      <p:sp>
        <p:nvSpPr>
          <p:cNvPr id="3" name="Content Placeholder 2"/>
          <p:cNvSpPr>
            <a:spLocks noGrp="1"/>
          </p:cNvSpPr>
          <p:nvPr>
            <p:ph sz="quarter" idx="1"/>
          </p:nvPr>
        </p:nvSpPr>
        <p:spPr/>
        <p:txBody>
          <a:bodyPr>
            <a:normAutofit lnSpcReduction="10000"/>
          </a:bodyPr>
          <a:lstStyle/>
          <a:p>
            <a:r>
              <a:rPr lang="en-US" dirty="0" smtClean="0"/>
              <a:t>A group of chronic metabolic diseases characterized by hyperglycemia and the inability to produce or utilize insulin, affects all ages </a:t>
            </a:r>
          </a:p>
          <a:p>
            <a:r>
              <a:rPr lang="en-US" dirty="0" smtClean="0"/>
              <a:t>Four types </a:t>
            </a:r>
            <a:r>
              <a:rPr lang="en-US" dirty="0" smtClean="0">
                <a:solidFill>
                  <a:srgbClr val="7F7F7F"/>
                </a:solidFill>
              </a:rPr>
              <a:t>(American Diabetes Association, 2011)</a:t>
            </a:r>
          </a:p>
          <a:p>
            <a:pPr lvl="1"/>
            <a:r>
              <a:rPr lang="en-US" b="1" dirty="0" smtClean="0">
                <a:solidFill>
                  <a:srgbClr val="000000"/>
                </a:solidFill>
              </a:rPr>
              <a:t>Type 1: </a:t>
            </a:r>
            <a:r>
              <a:rPr lang="en-US" dirty="0" smtClean="0">
                <a:solidFill>
                  <a:srgbClr val="000000"/>
                </a:solidFill>
              </a:rPr>
              <a:t>Immune mediated: islet cell or insulin antibodies identifies autoimmune process </a:t>
            </a:r>
            <a:r>
              <a:rPr lang="en-US" dirty="0" smtClean="0">
                <a:solidFill>
                  <a:srgbClr val="000000"/>
                </a:solidFill>
                <a:sym typeface="Wingdings"/>
              </a:rPr>
              <a:t> beta cell destruction  absolute insulin deficiency</a:t>
            </a:r>
            <a:r>
              <a:rPr lang="en-US" dirty="0" smtClean="0">
                <a:solidFill>
                  <a:srgbClr val="000000"/>
                </a:solidFill>
              </a:rPr>
              <a:t> </a:t>
            </a:r>
          </a:p>
          <a:p>
            <a:pPr lvl="1"/>
            <a:r>
              <a:rPr lang="en-US" b="1" dirty="0" smtClean="0">
                <a:solidFill>
                  <a:srgbClr val="FF0000"/>
                </a:solidFill>
              </a:rPr>
              <a:t>Type 2: </a:t>
            </a:r>
            <a:r>
              <a:rPr lang="en-US" dirty="0" smtClean="0">
                <a:solidFill>
                  <a:srgbClr val="FF0000"/>
                </a:solidFill>
              </a:rPr>
              <a:t>Insulin resistance – relative deficiency or secretory defect with resistance (genetic, aging, or environmental factors)</a:t>
            </a:r>
            <a:endParaRPr lang="en-US" b="1" dirty="0" smtClean="0">
              <a:solidFill>
                <a:srgbClr val="FF0000"/>
              </a:solidFill>
            </a:endParaRPr>
          </a:p>
          <a:p>
            <a:pPr lvl="1"/>
            <a:r>
              <a:rPr lang="en-US" b="1" dirty="0" smtClean="0">
                <a:solidFill>
                  <a:srgbClr val="000000"/>
                </a:solidFill>
              </a:rPr>
              <a:t>Other specific types: </a:t>
            </a:r>
            <a:r>
              <a:rPr lang="en-US" dirty="0" smtClean="0">
                <a:solidFill>
                  <a:srgbClr val="000000"/>
                </a:solidFill>
              </a:rPr>
              <a:t>Defects of beta cell function or insulin action, impaired or abnormalities of fasting glucose</a:t>
            </a:r>
          </a:p>
          <a:p>
            <a:pPr lvl="1"/>
            <a:r>
              <a:rPr lang="en-US" b="1" dirty="0" smtClean="0">
                <a:solidFill>
                  <a:srgbClr val="000000"/>
                </a:solidFill>
              </a:rPr>
              <a:t>Gestational: </a:t>
            </a:r>
            <a:r>
              <a:rPr lang="en-US" dirty="0" smtClean="0">
                <a:solidFill>
                  <a:srgbClr val="000000"/>
                </a:solidFill>
              </a:rPr>
              <a:t>Any abnormal glucose tolerance during pregnancy</a:t>
            </a:r>
            <a:endParaRPr lang="en-US" dirty="0">
              <a:solidFill>
                <a:srgbClr val="000000"/>
              </a:solidFill>
            </a:endParaRPr>
          </a:p>
        </p:txBody>
      </p:sp>
      <p:sp>
        <p:nvSpPr>
          <p:cNvPr id="4" name="Rectangle 3"/>
          <p:cNvSpPr/>
          <p:nvPr/>
        </p:nvSpPr>
        <p:spPr>
          <a:xfrm>
            <a:off x="5221265" y="5914382"/>
            <a:ext cx="3749719" cy="369332"/>
          </a:xfrm>
          <a:prstGeom prst="rect">
            <a:avLst/>
          </a:prstGeom>
        </p:spPr>
        <p:txBody>
          <a:bodyPr wrap="none">
            <a:spAutoFit/>
          </a:bodyPr>
          <a:lstStyle/>
          <a:p>
            <a:r>
              <a:rPr lang="en-US" dirty="0">
                <a:solidFill>
                  <a:schemeClr val="tx1">
                    <a:lumMod val="50000"/>
                    <a:lumOff val="50000"/>
                  </a:schemeClr>
                </a:solidFill>
              </a:rPr>
              <a:t>(Little JW, Miller CS, </a:t>
            </a:r>
            <a:r>
              <a:rPr lang="en-US" dirty="0" err="1">
                <a:solidFill>
                  <a:schemeClr val="tx1">
                    <a:lumMod val="50000"/>
                    <a:lumOff val="50000"/>
                  </a:schemeClr>
                </a:solidFill>
              </a:rPr>
              <a:t>Rhodus</a:t>
            </a:r>
            <a:r>
              <a:rPr lang="en-US" dirty="0">
                <a:solidFill>
                  <a:schemeClr val="tx1">
                    <a:lumMod val="50000"/>
                    <a:lumOff val="50000"/>
                  </a:schemeClr>
                </a:solidFill>
              </a:rPr>
              <a:t> NL, 2018)</a:t>
            </a:r>
          </a:p>
        </p:txBody>
      </p:sp>
    </p:spTree>
    <p:extLst>
      <p:ext uri="{BB962C8B-B14F-4D97-AF65-F5344CB8AC3E}">
        <p14:creationId xmlns:p14="http://schemas.microsoft.com/office/powerpoint/2010/main" val="23012985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Diabetes – Diagnosis </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a:t>Criteria relies on plasma glucose level, </a:t>
            </a:r>
            <a:r>
              <a:rPr lang="en-US" dirty="0" smtClean="0"/>
              <a:t>at </a:t>
            </a:r>
            <a:r>
              <a:rPr lang="en-US" dirty="0" smtClean="0">
                <a:solidFill>
                  <a:schemeClr val="tx1">
                    <a:lumMod val="50000"/>
                    <a:lumOff val="50000"/>
                  </a:schemeClr>
                </a:solidFill>
              </a:rPr>
              <a:t>(WHO, 2010)</a:t>
            </a:r>
            <a:endParaRPr lang="en-US" dirty="0">
              <a:solidFill>
                <a:schemeClr val="tx1">
                  <a:lumMod val="50000"/>
                  <a:lumOff val="50000"/>
                </a:schemeClr>
              </a:solidFill>
            </a:endParaRPr>
          </a:p>
          <a:p>
            <a:pPr lvl="1"/>
            <a:r>
              <a:rPr lang="en-US" dirty="0">
                <a:solidFill>
                  <a:srgbClr val="000000"/>
                </a:solidFill>
              </a:rPr>
              <a:t>Random </a:t>
            </a:r>
            <a:r>
              <a:rPr lang="en-US" dirty="0" smtClean="0">
                <a:solidFill>
                  <a:srgbClr val="000000"/>
                </a:solidFill>
              </a:rPr>
              <a:t>sampling</a:t>
            </a:r>
          </a:p>
          <a:p>
            <a:pPr lvl="1"/>
            <a:r>
              <a:rPr lang="en-US" dirty="0">
                <a:solidFill>
                  <a:srgbClr val="000000"/>
                </a:solidFill>
              </a:rPr>
              <a:t>A</a:t>
            </a:r>
            <a:r>
              <a:rPr lang="en-US" dirty="0" smtClean="0">
                <a:solidFill>
                  <a:srgbClr val="000000"/>
                </a:solidFill>
              </a:rPr>
              <a:t>fter fasting or</a:t>
            </a:r>
          </a:p>
          <a:p>
            <a:pPr lvl="1"/>
            <a:r>
              <a:rPr lang="en-US" dirty="0">
                <a:solidFill>
                  <a:srgbClr val="000000"/>
                </a:solidFill>
              </a:rPr>
              <a:t>A</a:t>
            </a:r>
            <a:r>
              <a:rPr lang="en-US" dirty="0" smtClean="0">
                <a:solidFill>
                  <a:srgbClr val="000000"/>
                </a:solidFill>
              </a:rPr>
              <a:t>fter </a:t>
            </a:r>
            <a:r>
              <a:rPr lang="en-US" dirty="0">
                <a:solidFill>
                  <a:srgbClr val="000000"/>
                </a:solidFill>
              </a:rPr>
              <a:t>a 75 gram glucose test (oral glucose tolerance test</a:t>
            </a:r>
            <a:r>
              <a:rPr lang="en-US" dirty="0" smtClean="0">
                <a:solidFill>
                  <a:srgbClr val="000000"/>
                </a:solidFill>
              </a:rPr>
              <a:t>)</a:t>
            </a:r>
            <a:endParaRPr lang="en-US" dirty="0"/>
          </a:p>
          <a:p>
            <a:r>
              <a:rPr lang="en-US" dirty="0">
                <a:solidFill>
                  <a:srgbClr val="000000"/>
                </a:solidFill>
              </a:rPr>
              <a:t>F</a:t>
            </a:r>
            <a:r>
              <a:rPr lang="en-US" dirty="0" smtClean="0">
                <a:solidFill>
                  <a:srgbClr val="000000"/>
                </a:solidFill>
              </a:rPr>
              <a:t>asting plasma glucose (FPG) levels is the primary diagnostic criterion</a:t>
            </a:r>
          </a:p>
          <a:p>
            <a:pPr lvl="1"/>
            <a:r>
              <a:rPr lang="en-US" dirty="0" smtClean="0">
                <a:solidFill>
                  <a:srgbClr val="000000"/>
                </a:solidFill>
              </a:rPr>
              <a:t>Impaired fasting glucose: 100 – 125 mg/</a:t>
            </a:r>
            <a:r>
              <a:rPr lang="en-US" dirty="0" err="1" smtClean="0">
                <a:solidFill>
                  <a:srgbClr val="000000"/>
                </a:solidFill>
              </a:rPr>
              <a:t>dL</a:t>
            </a:r>
            <a:endParaRPr lang="en-US" dirty="0" smtClean="0">
              <a:solidFill>
                <a:srgbClr val="000000"/>
              </a:solidFill>
            </a:endParaRPr>
          </a:p>
          <a:p>
            <a:pPr lvl="1"/>
            <a:r>
              <a:rPr lang="en-US" dirty="0" smtClean="0">
                <a:solidFill>
                  <a:srgbClr val="000000"/>
                </a:solidFill>
              </a:rPr>
              <a:t>Diabetes &gt;126mg/</a:t>
            </a:r>
            <a:r>
              <a:rPr lang="en-US" dirty="0" err="1" smtClean="0">
                <a:solidFill>
                  <a:srgbClr val="000000"/>
                </a:solidFill>
              </a:rPr>
              <a:t>dL</a:t>
            </a:r>
            <a:r>
              <a:rPr lang="en-US" dirty="0">
                <a:solidFill>
                  <a:srgbClr val="000000"/>
                </a:solidFill>
              </a:rPr>
              <a:t> </a:t>
            </a:r>
            <a:r>
              <a:rPr lang="en-US" dirty="0" smtClean="0">
                <a:solidFill>
                  <a:srgbClr val="000000"/>
                </a:solidFill>
              </a:rPr>
              <a:t>(on two occasions)</a:t>
            </a:r>
          </a:p>
          <a:p>
            <a:pPr marL="0" indent="0">
              <a:buNone/>
            </a:pPr>
            <a:endParaRPr lang="en-US" dirty="0">
              <a:solidFill>
                <a:srgbClr val="000000"/>
              </a:solidFill>
            </a:endParaRPr>
          </a:p>
        </p:txBody>
      </p:sp>
      <p:sp>
        <p:nvSpPr>
          <p:cNvPr id="6" name="Rectangle 5"/>
          <p:cNvSpPr/>
          <p:nvPr/>
        </p:nvSpPr>
        <p:spPr>
          <a:xfrm>
            <a:off x="5229308" y="5914382"/>
            <a:ext cx="3749719" cy="369332"/>
          </a:xfrm>
          <a:prstGeom prst="rect">
            <a:avLst/>
          </a:prstGeom>
        </p:spPr>
        <p:txBody>
          <a:bodyPr wrap="none">
            <a:spAutoFit/>
          </a:bodyPr>
          <a:lstStyle/>
          <a:p>
            <a:r>
              <a:rPr lang="en-US" dirty="0">
                <a:solidFill>
                  <a:schemeClr val="tx1">
                    <a:lumMod val="50000"/>
                    <a:lumOff val="50000"/>
                  </a:schemeClr>
                </a:solidFill>
              </a:rPr>
              <a:t>(Little JW, Miller CS, </a:t>
            </a:r>
            <a:r>
              <a:rPr lang="en-US" dirty="0" err="1">
                <a:solidFill>
                  <a:schemeClr val="tx1">
                    <a:lumMod val="50000"/>
                    <a:lumOff val="50000"/>
                  </a:schemeClr>
                </a:solidFill>
              </a:rPr>
              <a:t>Rhodus</a:t>
            </a:r>
            <a:r>
              <a:rPr lang="en-US" dirty="0">
                <a:solidFill>
                  <a:schemeClr val="tx1">
                    <a:lumMod val="50000"/>
                    <a:lumOff val="50000"/>
                  </a:schemeClr>
                </a:solidFill>
              </a:rPr>
              <a:t> NL, 2018)</a:t>
            </a:r>
          </a:p>
        </p:txBody>
      </p:sp>
    </p:spTree>
    <p:extLst>
      <p:ext uri="{BB962C8B-B14F-4D97-AF65-F5344CB8AC3E}">
        <p14:creationId xmlns:p14="http://schemas.microsoft.com/office/powerpoint/2010/main" val="56267970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THE CASE OF MS. KG</a:t>
            </a:r>
            <a:endParaRPr lang="en-US" sz="3000" dirty="0"/>
          </a:p>
        </p:txBody>
      </p:sp>
      <p:sp>
        <p:nvSpPr>
          <p:cNvPr id="3" name="Text Placeholder 2"/>
          <p:cNvSpPr>
            <a:spLocks noGrp="1"/>
          </p:cNvSpPr>
          <p:nvPr>
            <p:ph type="body" idx="2"/>
          </p:nvPr>
        </p:nvSpPr>
        <p:spPr>
          <a:xfrm>
            <a:off x="381000" y="2239120"/>
            <a:ext cx="2362200" cy="3887043"/>
          </a:xfrm>
        </p:spPr>
        <p:txBody>
          <a:bodyPr/>
          <a:lstStyle/>
          <a:p>
            <a:r>
              <a:rPr lang="en-US" dirty="0" smtClean="0"/>
              <a:t>DIABETES &amp; A1C LEVELS</a:t>
            </a:r>
          </a:p>
          <a:p>
            <a:endParaRPr lang="en-US" dirty="0"/>
          </a:p>
        </p:txBody>
      </p:sp>
      <p:sp>
        <p:nvSpPr>
          <p:cNvPr id="4" name="Content Placeholder 3"/>
          <p:cNvSpPr>
            <a:spLocks noGrp="1"/>
          </p:cNvSpPr>
          <p:nvPr>
            <p:ph sz="quarter" idx="1"/>
          </p:nvPr>
        </p:nvSpPr>
        <p:spPr/>
        <p:txBody>
          <a:bodyPr/>
          <a:lstStyle/>
          <a:p>
            <a:r>
              <a:rPr lang="en-US" dirty="0" smtClean="0">
                <a:solidFill>
                  <a:srgbClr val="FF0000"/>
                </a:solidFill>
              </a:rPr>
              <a:t>Diabetes</a:t>
            </a:r>
          </a:p>
          <a:p>
            <a:pPr lvl="1"/>
            <a:r>
              <a:rPr lang="en-US" dirty="0" smtClean="0">
                <a:solidFill>
                  <a:schemeClr val="tx1"/>
                </a:solidFill>
              </a:rPr>
              <a:t>General Characteristics</a:t>
            </a:r>
          </a:p>
          <a:p>
            <a:pPr lvl="1"/>
            <a:r>
              <a:rPr lang="en-US" dirty="0" smtClean="0">
                <a:solidFill>
                  <a:srgbClr val="FF0000"/>
                </a:solidFill>
              </a:rPr>
              <a:t>A1C Levels</a:t>
            </a:r>
          </a:p>
          <a:p>
            <a:pPr lvl="1"/>
            <a:r>
              <a:rPr lang="en-US" dirty="0" smtClean="0"/>
              <a:t>Current Research</a:t>
            </a:r>
          </a:p>
          <a:p>
            <a:r>
              <a:rPr lang="en-US" dirty="0" smtClean="0"/>
              <a:t>Client Case</a:t>
            </a:r>
          </a:p>
          <a:p>
            <a:pPr lvl="1"/>
            <a:r>
              <a:rPr lang="en-US" dirty="0" smtClean="0"/>
              <a:t>Assessment</a:t>
            </a:r>
          </a:p>
          <a:p>
            <a:pPr lvl="1"/>
            <a:r>
              <a:rPr lang="en-US" dirty="0" smtClean="0"/>
              <a:t>Diagnosis</a:t>
            </a:r>
          </a:p>
          <a:p>
            <a:pPr lvl="1"/>
            <a:r>
              <a:rPr lang="en-US" dirty="0" smtClean="0"/>
              <a:t>Planning</a:t>
            </a:r>
          </a:p>
          <a:p>
            <a:pPr lvl="1"/>
            <a:r>
              <a:rPr lang="en-US" dirty="0" smtClean="0"/>
              <a:t>Implementation</a:t>
            </a:r>
          </a:p>
          <a:p>
            <a:pPr lvl="1"/>
            <a:r>
              <a:rPr lang="en-US" dirty="0" smtClean="0"/>
              <a:t>Evaluation</a:t>
            </a:r>
          </a:p>
          <a:p>
            <a:r>
              <a:rPr lang="en-US" dirty="0" smtClean="0"/>
              <a:t>Conclusion</a:t>
            </a:r>
          </a:p>
          <a:p>
            <a:r>
              <a:rPr lang="en-US" dirty="0" smtClean="0"/>
              <a:t>References</a:t>
            </a:r>
          </a:p>
          <a:p>
            <a:pPr lvl="1"/>
            <a:endParaRPr lang="en-US" dirty="0"/>
          </a:p>
        </p:txBody>
      </p:sp>
    </p:spTree>
    <p:extLst>
      <p:ext uri="{BB962C8B-B14F-4D97-AF65-F5344CB8AC3E}">
        <p14:creationId xmlns:p14="http://schemas.microsoft.com/office/powerpoint/2010/main" val="2333427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a:t>
            </a:r>
            <a:r>
              <a:rPr lang="en-US" baseline="-25000" dirty="0" smtClean="0">
                <a:solidFill>
                  <a:schemeClr val="accent1"/>
                </a:solidFill>
              </a:rPr>
              <a:t>1C</a:t>
            </a:r>
            <a:r>
              <a:rPr lang="en-US" dirty="0" smtClean="0">
                <a:solidFill>
                  <a:schemeClr val="accent1"/>
                </a:solidFill>
              </a:rPr>
              <a:t> Levels</a:t>
            </a:r>
            <a:endParaRPr lang="en-US" dirty="0">
              <a:solidFill>
                <a:schemeClr val="accent1"/>
              </a:solidFill>
            </a:endParaRPr>
          </a:p>
        </p:txBody>
      </p:sp>
      <p:sp>
        <p:nvSpPr>
          <p:cNvPr id="3" name="Content Placeholder 2"/>
          <p:cNvSpPr>
            <a:spLocks noGrp="1"/>
          </p:cNvSpPr>
          <p:nvPr>
            <p:ph sz="quarter" idx="1"/>
          </p:nvPr>
        </p:nvSpPr>
        <p:spPr/>
        <p:txBody>
          <a:bodyPr/>
          <a:lstStyle/>
          <a:p>
            <a:r>
              <a:rPr lang="en-US" dirty="0" smtClean="0">
                <a:solidFill>
                  <a:srgbClr val="000000"/>
                </a:solidFill>
              </a:rPr>
              <a:t>Hemoglobin A is a non-enzymatic addition in glucose</a:t>
            </a:r>
          </a:p>
          <a:p>
            <a:r>
              <a:rPr lang="en-US" dirty="0" smtClean="0">
                <a:solidFill>
                  <a:srgbClr val="000000"/>
                </a:solidFill>
              </a:rPr>
              <a:t>Its’ glycosylation in red blood cells is a result of the formation of HbA</a:t>
            </a:r>
            <a:r>
              <a:rPr lang="en-US" baseline="-25000" dirty="0" smtClean="0">
                <a:solidFill>
                  <a:srgbClr val="000000"/>
                </a:solidFill>
              </a:rPr>
              <a:t>1C</a:t>
            </a:r>
          </a:p>
          <a:p>
            <a:r>
              <a:rPr lang="en-US" dirty="0" smtClean="0">
                <a:solidFill>
                  <a:srgbClr val="000000"/>
                </a:solidFill>
              </a:rPr>
              <a:t>Measurement is used to assess long-term level and control of hyperglycemia in diabetes patients</a:t>
            </a:r>
          </a:p>
          <a:p>
            <a:pPr lvl="1"/>
            <a:r>
              <a:rPr lang="en-US" dirty="0" smtClean="0">
                <a:solidFill>
                  <a:srgbClr val="000000"/>
                </a:solidFill>
              </a:rPr>
              <a:t>A1C assay measures the amount of sugar attached to hemoglobin</a:t>
            </a:r>
          </a:p>
          <a:p>
            <a:pPr lvl="1"/>
            <a:r>
              <a:rPr lang="en-US" dirty="0" smtClean="0">
                <a:solidFill>
                  <a:srgbClr val="000000"/>
                </a:solidFill>
              </a:rPr>
              <a:t>Measures over the 3 preceding months, lifespan of erythrocytes</a:t>
            </a:r>
          </a:p>
          <a:p>
            <a:pPr lvl="1"/>
            <a:r>
              <a:rPr lang="en-US" dirty="0" smtClean="0">
                <a:solidFill>
                  <a:srgbClr val="000000"/>
                </a:solidFill>
              </a:rPr>
              <a:t>Should be measured twice a year for those with stable glycemic control and quarterly for those who are not</a:t>
            </a:r>
            <a:endParaRPr lang="en-US" dirty="0">
              <a:solidFill>
                <a:srgbClr val="000000"/>
              </a:solidFill>
            </a:endParaRPr>
          </a:p>
        </p:txBody>
      </p:sp>
      <p:sp>
        <p:nvSpPr>
          <p:cNvPr id="4" name="Rectangle 3"/>
          <p:cNvSpPr/>
          <p:nvPr/>
        </p:nvSpPr>
        <p:spPr>
          <a:xfrm>
            <a:off x="5229308" y="5914382"/>
            <a:ext cx="3749719" cy="369332"/>
          </a:xfrm>
          <a:prstGeom prst="rect">
            <a:avLst/>
          </a:prstGeom>
        </p:spPr>
        <p:txBody>
          <a:bodyPr wrap="none">
            <a:spAutoFit/>
          </a:bodyPr>
          <a:lstStyle/>
          <a:p>
            <a:r>
              <a:rPr lang="en-US" dirty="0">
                <a:solidFill>
                  <a:schemeClr val="tx1">
                    <a:lumMod val="50000"/>
                    <a:lumOff val="50000"/>
                  </a:schemeClr>
                </a:solidFill>
              </a:rPr>
              <a:t>(Little JW, Miller CS, </a:t>
            </a:r>
            <a:r>
              <a:rPr lang="en-US" dirty="0" err="1">
                <a:solidFill>
                  <a:schemeClr val="tx1">
                    <a:lumMod val="50000"/>
                    <a:lumOff val="50000"/>
                  </a:schemeClr>
                </a:solidFill>
              </a:rPr>
              <a:t>Rhodus</a:t>
            </a:r>
            <a:r>
              <a:rPr lang="en-US" dirty="0">
                <a:solidFill>
                  <a:schemeClr val="tx1">
                    <a:lumMod val="50000"/>
                    <a:lumOff val="50000"/>
                  </a:schemeClr>
                </a:solidFill>
              </a:rPr>
              <a:t> NL, 2018)</a:t>
            </a:r>
          </a:p>
        </p:txBody>
      </p:sp>
    </p:spTree>
    <p:extLst>
      <p:ext uri="{BB962C8B-B14F-4D97-AF65-F5344CB8AC3E}">
        <p14:creationId xmlns:p14="http://schemas.microsoft.com/office/powerpoint/2010/main" val="240486115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Civic">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Civic.thmx</Template>
  <TotalTime>4198</TotalTime>
  <Words>2432</Words>
  <Application>Microsoft Macintosh PowerPoint</Application>
  <PresentationFormat>On-screen Show (4:3)</PresentationFormat>
  <Paragraphs>347</Paragraphs>
  <Slides>37</Slides>
  <Notes>10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Civic</vt:lpstr>
      <vt:lpstr>Diabetes Mellitus  and A1C Levels</vt:lpstr>
      <vt:lpstr>THE CASE OF MS. KG</vt:lpstr>
      <vt:lpstr>THE CASE OF MS. KG</vt:lpstr>
      <vt:lpstr>THE CASE OF MS. KG</vt:lpstr>
      <vt:lpstr>Diabetes – General Characteristics</vt:lpstr>
      <vt:lpstr>Diabetes – General Characteristics</vt:lpstr>
      <vt:lpstr>Diabetes – Diagnosis </vt:lpstr>
      <vt:lpstr>THE CASE OF MS. KG</vt:lpstr>
      <vt:lpstr>A1C Levels</vt:lpstr>
      <vt:lpstr>A1C Levels</vt:lpstr>
      <vt:lpstr>THE CASE OF MS. KG</vt:lpstr>
      <vt:lpstr>Oral Considerations</vt:lpstr>
      <vt:lpstr>Dental Management</vt:lpstr>
      <vt:lpstr>THE CASE OF MS. KG</vt:lpstr>
      <vt:lpstr>THE CASE OF MS. KG</vt:lpstr>
      <vt:lpstr>Assessment - Basic</vt:lpstr>
      <vt:lpstr>Assessment - Basic</vt:lpstr>
      <vt:lpstr>Assessment - Radiographic</vt:lpstr>
      <vt:lpstr>Assessment - Radiographic</vt:lpstr>
      <vt:lpstr>Assessment - Radiographic</vt:lpstr>
      <vt:lpstr>Assessment - Dietary</vt:lpstr>
      <vt:lpstr>THE CASE OF MS. KG</vt:lpstr>
      <vt:lpstr>Diagnosis</vt:lpstr>
      <vt:lpstr>Diagnosis</vt:lpstr>
      <vt:lpstr>THE CASE OF MS. KG</vt:lpstr>
      <vt:lpstr>Planning</vt:lpstr>
      <vt:lpstr>THE CASE OF MS. KG</vt:lpstr>
      <vt:lpstr>Implementation</vt:lpstr>
      <vt:lpstr>Implementation</vt:lpstr>
      <vt:lpstr>THE CASE OF MS. KG</vt:lpstr>
      <vt:lpstr>Evaluation</vt:lpstr>
      <vt:lpstr>Evaluation</vt:lpstr>
      <vt:lpstr>Evaluation</vt:lpstr>
      <vt:lpstr>THE CASE OF MS. KG</vt:lpstr>
      <vt:lpstr>Conclusion</vt:lpstr>
      <vt:lpstr>THE CASE OF MS. KG</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and A1C Levels</dc:title>
  <dc:creator>Belinda</dc:creator>
  <cp:lastModifiedBy>Belinda</cp:lastModifiedBy>
  <cp:revision>41</cp:revision>
  <dcterms:created xsi:type="dcterms:W3CDTF">2018-04-12T03:22:49Z</dcterms:created>
  <dcterms:modified xsi:type="dcterms:W3CDTF">2018-04-15T01:21:18Z</dcterms:modified>
</cp:coreProperties>
</file>