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haansoftxls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8" r:id="rId2"/>
    <p:sldId id="383" r:id="rId3"/>
    <p:sldId id="384" r:id="rId4"/>
    <p:sldId id="382" r:id="rId5"/>
    <p:sldId id="385" r:id="rId6"/>
    <p:sldId id="399" r:id="rId7"/>
    <p:sldId id="386" r:id="rId8"/>
    <p:sldId id="401" r:id="rId9"/>
    <p:sldId id="402" r:id="rId10"/>
    <p:sldId id="411" r:id="rId11"/>
    <p:sldId id="390" r:id="rId12"/>
    <p:sldId id="389" r:id="rId13"/>
    <p:sldId id="373" r:id="rId14"/>
    <p:sldId id="398" r:id="rId15"/>
    <p:sldId id="415" r:id="rId16"/>
    <p:sldId id="393" r:id="rId17"/>
    <p:sldId id="416" r:id="rId18"/>
    <p:sldId id="412" r:id="rId19"/>
    <p:sldId id="413" r:id="rId20"/>
    <p:sldId id="414" r:id="rId21"/>
    <p:sldId id="394" r:id="rId22"/>
    <p:sldId id="409" r:id="rId23"/>
    <p:sldId id="419" r:id="rId24"/>
    <p:sldId id="406" r:id="rId25"/>
    <p:sldId id="403" r:id="rId26"/>
    <p:sldId id="407" r:id="rId27"/>
    <p:sldId id="417" r:id="rId28"/>
    <p:sldId id="396" r:id="rId29"/>
    <p:sldId id="397" r:id="rId30"/>
  </p:sldIdLst>
  <p:sldSz cx="9144000" cy="6858000" type="screen4x3"/>
  <p:notesSz cx="6858000" cy="9144000"/>
  <p:embeddedFontLst>
    <p:embeddedFont>
      <p:font typeface="나눔손글씨 붓" charset="-127"/>
      <p:regular r:id="rId33"/>
    </p:embeddedFont>
    <p:embeddedFont>
      <p:font typeface="HY나무M" pitchFamily="18" charset="-127"/>
      <p:regular r:id="rId34"/>
    </p:embeddedFont>
    <p:embeddedFont>
      <p:font typeface="함초롬돋움" charset="-127"/>
      <p:regular r:id="rId35"/>
      <p:bold r:id="rId36"/>
    </p:embeddedFont>
    <p:embeddedFont>
      <p:font typeface="맑은 고딕" pitchFamily="50" charset="-127"/>
      <p:regular r:id="rId37"/>
      <p:bold r:id="rId38"/>
    </p:embeddedFont>
    <p:embeddedFont>
      <p:font typeface="옥션고딕 M" charset="-127"/>
      <p:regular r:id="rId39"/>
    </p:embeddedFont>
    <p:embeddedFont>
      <p:font typeface="HY견고딕" pitchFamily="18" charset="-127"/>
      <p:regular r:id="rId40"/>
    </p:embeddedFont>
    <p:embeddedFont>
      <p:font typeface="HY헤드라인M" pitchFamily="18" charset="-127"/>
      <p:regular r:id="rId41"/>
    </p:embeddedFont>
    <p:embeddedFont>
      <p:font typeface="옥션고딕 B" charset="-127"/>
      <p:regular r:id="rId42"/>
    </p:embeddedFont>
    <p:embeddedFont>
      <p:font typeface="HY울릉도M" pitchFamily="18" charset="-127"/>
      <p:regular r:id="rId4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FFCC00"/>
    <a:srgbClr val="FF0066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2368" autoAdjust="0"/>
    <p:restoredTop sz="87862" autoAdjust="0"/>
  </p:normalViewPr>
  <p:slideViewPr>
    <p:cSldViewPr>
      <p:cViewPr>
        <p:scale>
          <a:sx n="60" d="100"/>
          <a:sy n="60" d="100"/>
        </p:scale>
        <p:origin x="-214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0.23578133202099746"/>
          <c:y val="0.10734375000000003"/>
          <c:w val="0.52427083333333369"/>
          <c:h val="0.78640624999999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cat>
            <c:strRef>
              <c:f>Sheet1!$A$2:$A$5</c:f>
              <c:strCache>
                <c:ptCount val="4"/>
                <c:pt idx="2">
                  <c:v>지하철 이용객</c:v>
                </c:pt>
                <c:pt idx="3">
                  <c:v>시내버스이용객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2">
                  <c:v>628</c:v>
                </c:pt>
                <c:pt idx="3">
                  <c:v>461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9"/>
  <c:chart>
    <c:view3D>
      <c:rAngAx val="1"/>
    </c:view3D>
    <c:plotArea>
      <c:layout>
        <c:manualLayout>
          <c:layoutTarget val="inner"/>
          <c:xMode val="edge"/>
          <c:yMode val="edge"/>
          <c:x val="9.1431758400057656E-2"/>
          <c:y val="4.7269697333917067E-2"/>
          <c:w val="0.86681485720868623"/>
          <c:h val="0.83156166188674319"/>
        </c:manualLayout>
      </c:layout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D+1</c:v>
                </c:pt>
                <c:pt idx="1">
                  <c:v>D+5</c:v>
                </c:pt>
                <c:pt idx="2">
                  <c:v>D+10</c:v>
                </c:pt>
                <c:pt idx="3">
                  <c:v>D+25</c:v>
                </c:pt>
                <c:pt idx="4">
                  <c:v>D+50</c:v>
                </c:pt>
                <c:pt idx="5">
                  <c:v>D+90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0.4</c:v>
                </c:pt>
                <c:pt idx="1">
                  <c:v>5.4</c:v>
                </c:pt>
                <c:pt idx="2">
                  <c:v>36</c:v>
                </c:pt>
                <c:pt idx="3">
                  <c:v>100</c:v>
                </c:pt>
                <c:pt idx="4">
                  <c:v>200</c:v>
                </c:pt>
                <c:pt idx="5">
                  <c:v>300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D+1</c:v>
                </c:pt>
                <c:pt idx="1">
                  <c:v>D+5</c:v>
                </c:pt>
                <c:pt idx="2">
                  <c:v>D+10</c:v>
                </c:pt>
                <c:pt idx="3">
                  <c:v>D+25</c:v>
                </c:pt>
                <c:pt idx="4">
                  <c:v>D+50</c:v>
                </c:pt>
                <c:pt idx="5">
                  <c:v>D+90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D+1</c:v>
                </c:pt>
                <c:pt idx="1">
                  <c:v>D+5</c:v>
                </c:pt>
                <c:pt idx="2">
                  <c:v>D+10</c:v>
                </c:pt>
                <c:pt idx="3">
                  <c:v>D+25</c:v>
                </c:pt>
                <c:pt idx="4">
                  <c:v>D+50</c:v>
                </c:pt>
                <c:pt idx="5">
                  <c:v>D+90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shape val="cylinder"/>
        <c:axId val="132947968"/>
        <c:axId val="132949504"/>
        <c:axId val="0"/>
      </c:bar3DChart>
      <c:catAx>
        <c:axId val="132947968"/>
        <c:scaling>
          <c:orientation val="minMax"/>
        </c:scaling>
        <c:axPos val="b"/>
        <c:tickLblPos val="nextTo"/>
        <c:crossAx val="132949504"/>
        <c:crosses val="autoZero"/>
        <c:auto val="1"/>
        <c:lblAlgn val="ctr"/>
        <c:lblOffset val="100"/>
      </c:catAx>
      <c:valAx>
        <c:axId val="132949504"/>
        <c:scaling>
          <c:orientation val="minMax"/>
        </c:scaling>
        <c:axPos val="l"/>
        <c:majorGridlines/>
        <c:numFmt formatCode="General" sourceLinked="1"/>
        <c:tickLblPos val="nextTo"/>
        <c:crossAx val="132947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ko-K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0.01908</cdr:y>
    </cdr:from>
    <cdr:to>
      <cdr:x>0.70009</cdr:x>
      <cdr:y>0.15971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28628" y="71438"/>
          <a:ext cx="4688323" cy="526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o-KR" altLang="en-US" sz="2400" b="1" dirty="0" smtClean="0"/>
            <a:t>일일 시내버스 이용객 </a:t>
          </a:r>
          <a:r>
            <a:rPr lang="en-US" altLang="ko-KR" sz="2400" b="1" dirty="0" smtClean="0"/>
            <a:t>461</a:t>
          </a:r>
          <a:r>
            <a:rPr lang="ko-KR" altLang="en-US" sz="2400" b="1" dirty="0" err="1" smtClean="0"/>
            <a:t>만명</a:t>
          </a:r>
          <a:r>
            <a:rPr lang="ko-KR" altLang="en-US" sz="2400" b="1" dirty="0" smtClean="0"/>
            <a:t> </a:t>
          </a:r>
          <a:endParaRPr lang="ko-KR" altLang="en-US" sz="2400" b="1" dirty="0"/>
        </a:p>
      </cdr:txBody>
    </cdr:sp>
  </cdr:relSizeAnchor>
  <cdr:relSizeAnchor xmlns:cdr="http://schemas.openxmlformats.org/drawingml/2006/chartDrawing">
    <cdr:from>
      <cdr:x>0.44259</cdr:x>
      <cdr:y>0.76364</cdr:y>
    </cdr:from>
    <cdr:to>
      <cdr:x>1</cdr:x>
      <cdr:y>0.86911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4776" y="3000396"/>
          <a:ext cx="4021846" cy="414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o-KR" altLang="en-US" sz="2400" b="1" dirty="0" smtClean="0"/>
            <a:t>일일 지하철 이용객 </a:t>
          </a:r>
          <a:r>
            <a:rPr lang="en-US" altLang="ko-KR" sz="2400" b="1" dirty="0" smtClean="0"/>
            <a:t>628</a:t>
          </a:r>
          <a:r>
            <a:rPr lang="ko-KR" altLang="en-US" sz="2400" b="1" dirty="0" err="1" smtClean="0"/>
            <a:t>만명</a:t>
          </a:r>
          <a:r>
            <a:rPr lang="ko-KR" altLang="en-US" sz="2400" b="1" dirty="0" smtClean="0"/>
            <a:t> </a:t>
          </a:r>
          <a:endParaRPr lang="ko-KR" altLang="en-US" sz="2400" b="1" dirty="0"/>
        </a:p>
      </cdr:txBody>
    </cdr:sp>
  </cdr:relSizeAnchor>
  <cdr:relSizeAnchor xmlns:cdr="http://schemas.openxmlformats.org/drawingml/2006/chartDrawing">
    <cdr:from>
      <cdr:x>0.34746</cdr:x>
      <cdr:y>0.36914</cdr:y>
    </cdr:from>
    <cdr:to>
      <cdr:x>0.88983</cdr:x>
      <cdr:y>0.54493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28958" y="1500198"/>
          <a:ext cx="4572032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ko-KR" sz="4000" b="1" dirty="0" smtClean="0">
              <a:solidFill>
                <a:schemeClr val="bg1"/>
              </a:solidFill>
            </a:rPr>
            <a:t>1000</a:t>
          </a:r>
          <a:r>
            <a:rPr lang="ko-KR" altLang="en-US" sz="4000" b="1" dirty="0" err="1" smtClean="0">
              <a:solidFill>
                <a:schemeClr val="bg1"/>
              </a:solidFill>
            </a:rPr>
            <a:t>만명</a:t>
          </a:r>
          <a:endParaRPr lang="ko-KR" altLang="en-US" sz="40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F42E2-E4D7-490B-9343-7C749B254811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9030E-F5A3-4A6A-94FB-627E80E5FD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855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56A-A4B5-4965-8740-3F4C8C50AD7B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4268-5B90-42AA-A4DC-1BA43C256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398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시간차 이유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단말기를 찍고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버스나 지하철을 타고 자리를 찾는 공백시간 후에 광고가 노출 </a:t>
            </a:r>
            <a:r>
              <a:rPr lang="ko-KR" altLang="en-US" dirty="0" smtClean="0"/>
              <a:t>됨으로써</a:t>
            </a:r>
            <a:r>
              <a:rPr lang="en-US" altLang="ko-KR" dirty="0" smtClean="0"/>
              <a:t>,</a:t>
            </a:r>
            <a:r>
              <a:rPr lang="ko-KR" altLang="en-US" dirty="0" smtClean="0"/>
              <a:t> 고객이 </a:t>
            </a:r>
            <a:r>
              <a:rPr lang="ko-KR" altLang="en-US" dirty="0" smtClean="0"/>
              <a:t>기업의 광고를 외면할 가능성을 줄인다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0481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앱에</a:t>
            </a:r>
            <a:r>
              <a:rPr lang="ko-KR" altLang="en-US" dirty="0" smtClean="0"/>
              <a:t> 관여도가 적은</a:t>
            </a:r>
            <a:r>
              <a:rPr lang="ko-KR" altLang="en-US" baseline="0" dirty="0" smtClean="0"/>
              <a:t> 장년층들도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이용료를 줄일 수 있다면 자식들에게 물어봐서라도 </a:t>
            </a:r>
            <a:r>
              <a:rPr lang="ko-KR" altLang="en-US" baseline="0" dirty="0" err="1" smtClean="0"/>
              <a:t>어플을</a:t>
            </a:r>
            <a:r>
              <a:rPr lang="ko-KR" altLang="en-US" baseline="0" dirty="0" smtClean="0"/>
              <a:t> 설치할 수 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고급광고 서비스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애드산업과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차이점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통근 시간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환승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시간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이동시간 추정 후 시간차를 두어 광고 노출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algn="ctr"/>
            <a:r>
              <a:rPr lang="ko-KR" altLang="en-US" dirty="0" smtClean="0">
                <a:latin typeface="옥션고딕 M" charset="-127"/>
                <a:ea typeface="옥션고딕 M" charset="-127"/>
              </a:rPr>
              <a:t>별도의 개인시간투자 없이 대중교통 이용 시 발생하는</a:t>
            </a:r>
            <a:endParaRPr lang="en-US" altLang="ko-KR" dirty="0" smtClean="0">
              <a:latin typeface="옥션고딕 M" charset="-127"/>
              <a:ea typeface="옥션고딕 M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공백의 시간대</a:t>
            </a:r>
            <a:r>
              <a:rPr lang="ko-KR" altLang="en-US" dirty="0" smtClean="0">
                <a:latin typeface="옥션고딕 M" charset="-127"/>
                <a:ea typeface="옥션고딕 M" charset="-127"/>
              </a:rPr>
              <a:t>에 상용화 될 수 있는 어플리케이션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고급광고 서비스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애드산업과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차이점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통근 시간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환승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시간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이동시간 추정 후 시간차를 두어 광고 노출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algn="ctr"/>
            <a:r>
              <a:rPr lang="ko-KR" altLang="en-US" dirty="0" smtClean="0">
                <a:latin typeface="옥션고딕 M" charset="-127"/>
                <a:ea typeface="옥션고딕 M" charset="-127"/>
              </a:rPr>
              <a:t>별도의 개인시간투자 없이 대중교통 이용 시 발생하는</a:t>
            </a:r>
            <a:endParaRPr lang="en-US" altLang="ko-KR" dirty="0" smtClean="0">
              <a:latin typeface="옥션고딕 M" charset="-127"/>
              <a:ea typeface="옥션고딕 M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공백의 시간대</a:t>
            </a:r>
            <a:r>
              <a:rPr lang="ko-KR" altLang="en-US" dirty="0" smtClean="0">
                <a:latin typeface="옥션고딕 M" charset="-127"/>
                <a:ea typeface="옥션고딕 M" charset="-127"/>
              </a:rPr>
              <a:t>에 상용화 될 수 있는 어플리케이션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금년 하반기에는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울산광역시에서 세계 최초로 </a:t>
            </a:r>
            <a:r>
              <a:rPr lang="ko-KR" alt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후불 교통카드 서비스가 도입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될 예정이다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방송통신위원회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위원장 이계철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한국프레스센터에서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국토해양부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울산광역시와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후불 교통카드 서비스 추진을 위한 협약을 체결하고 본격적인 사업 착수에 나섰다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후불 교통카드 서비스는 기존 플라스틱 형태의 후불 교통카드를 대신하여 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NFC(Near Field Communication)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기능 탑재 </a:t>
            </a:r>
            <a:r>
              <a:rPr lang="ko-KR" alt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대중교통에서 이용할 수 있도록 하는 서비스이다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이용자들은 후불 교통카드 기능이 포함된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신용카드를 자신의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스마트폰에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발급받아 교통카드 단말기에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터치하여 교통수단을 이용하고 후불로 결제할 수 있게 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NFC : 13.56MHz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주파수를 사용하여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10cm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이내 거리에서 낮은 전력으로 전자기기 간의 무선통신을 가능하게 하는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비접촉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근거리 무선통신 기술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삼성전자의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갤럭시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S2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 국내에 출시되는 모든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안드로이드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기반의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스마트폰에는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NFC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 기본 탑재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외산모델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일부 제외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교통카드로 이용되고 있는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교통카드사의 선불카드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달리 금번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후불카드는 충전의 번거로움이 없고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NFC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결제 단말기가 설치된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대형마트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이마트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홈플러스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롯데마트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편의점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(GS25, CU)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등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가맹점 어디서나 </a:t>
            </a:r>
            <a:r>
              <a:rPr lang="ko-KR" alt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신용카드로서 결제가 가능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금번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후불 교통카드의 도입을 통해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교통서비스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이용자의 선택폭은 보다 확대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되고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지갑 없이 </a:t>
            </a:r>
            <a:r>
              <a:rPr lang="ko-KR" alt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하나로 다양한 서비스를 이용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하는 ‘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Mobile Life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시대를 한층 앞당길 수 있을 것으로 전망된다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 서비스는 국토해양부가 추진해 온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교통카드 전국호환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정책에 부합하도록 구현되어 이용자 편의증진에 기여할 뿐만 아니라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후불 교통카드의 최초 도입을 통해 울산광역시가 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ICT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기반의 스마트 시티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발돋움하는 계기가 될 것으로 기대된다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 사업에는 방송통신위원회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한국인터넷진흥원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한국무선인터넷산업연합회를 비롯해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이동통신사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(SK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플래닛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KT, LG U+),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신용카드사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신한카드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KB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국민카드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롯데카드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비씨카드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교통카드사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이비카드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마이비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울산광역시버스운송사업조합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등 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기관이 참여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하기로 하고 사업 추진을 위한 협약을 이미 완료하였으며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카드발급 및 결제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‧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정산 시스템 개발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호환성 검증 및 필드테스트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이용자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체험단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운영 등을 거쳐 금년 하반기 중에 울산광역시 시민들에게 서비스가 제공될 예정이다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날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협약식에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참석한 방송통신위원회 박재문 네트워크정책국장은 “국내에서는 이미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NFC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기능이 탑재된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스마트폰이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2,000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만대를 돌파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이제는 다양한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응용서비스 발굴과 확산을 통해 국민들의 수요 기반을 확충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 필요가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교통카드 서비스는 가장 쉽게 접할 수 있는 생활밀착형 서비스로서 국내 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NFC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응용서비스 시장 활성화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크게 기여할 것으로 기대된다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밝혔다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카캌오톡처럼</a:t>
            </a:r>
            <a:r>
              <a:rPr lang="ko-KR" altLang="en-US" dirty="0" smtClean="0"/>
              <a:t> </a:t>
            </a:r>
            <a:r>
              <a:rPr lang="ko-KR" altLang="en-US" dirty="0" smtClean="0"/>
              <a:t>생활의 일부분으로 </a:t>
            </a:r>
            <a:r>
              <a:rPr lang="ko-KR" altLang="en-US" dirty="0" smtClean="0"/>
              <a:t>만들어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smtClean="0"/>
              <a:t>폭넓은 </a:t>
            </a:r>
            <a:r>
              <a:rPr lang="ko-KR" altLang="en-US" dirty="0" err="1" smtClean="0"/>
              <a:t>이용층</a:t>
            </a:r>
            <a:r>
              <a:rPr lang="ko-KR" altLang="en-US" dirty="0" smtClean="0"/>
              <a:t> 확보 가능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어플리케이션은 초기 홍보가 효과적이면 빠른 시일 내에 많은 고객 확보가 </a:t>
            </a:r>
            <a:r>
              <a:rPr lang="ko-KR" altLang="en-US" dirty="0" smtClean="0"/>
              <a:t>가능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0481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초기 보도자료 배포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2,860,000</a:t>
            </a:r>
            <a:r>
              <a:rPr lang="ko-KR" altLang="en-US" dirty="0" smtClean="0"/>
              <a:t>만원 </a:t>
            </a:r>
            <a:r>
              <a:rPr lang="ko-KR" altLang="en-US" dirty="0" err="1" smtClean="0"/>
              <a:t>지출고</a:t>
            </a:r>
            <a:r>
              <a:rPr lang="ko-KR" altLang="en-US" dirty="0" smtClean="0"/>
              <a:t> 인터넷 포털 사이트에 뉴스를 노출 시켜</a:t>
            </a:r>
            <a:r>
              <a:rPr lang="ko-KR" altLang="en-US" baseline="0" dirty="0" smtClean="0"/>
              <a:t> 이슈화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초기 보도자료 배포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2,860,000</a:t>
            </a:r>
            <a:r>
              <a:rPr lang="ko-KR" altLang="en-US" dirty="0" smtClean="0"/>
              <a:t>만원 </a:t>
            </a:r>
            <a:r>
              <a:rPr lang="ko-KR" altLang="en-US" dirty="0" err="1" smtClean="0"/>
              <a:t>지출고</a:t>
            </a:r>
            <a:r>
              <a:rPr lang="ko-KR" altLang="en-US" dirty="0" smtClean="0"/>
              <a:t> 인터넷 포털 사이트에 뉴스를 노출 시켜</a:t>
            </a:r>
            <a:r>
              <a:rPr lang="ko-KR" altLang="en-US" baseline="0" dirty="0" smtClean="0"/>
              <a:t> 이슈화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특성화 전략으로 </a:t>
            </a:r>
            <a:r>
              <a:rPr lang="ko-KR" altLang="en-US" dirty="0" err="1" smtClean="0"/>
              <a:t>서베이</a:t>
            </a:r>
            <a:r>
              <a:rPr lang="ko-KR" altLang="en-US" dirty="0" smtClean="0"/>
              <a:t> 광고 도입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고수익 광고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더 많은 </a:t>
            </a:r>
            <a:r>
              <a:rPr lang="ko-KR" altLang="en-US" baseline="0" dirty="0" err="1" smtClean="0"/>
              <a:t>리워드</a:t>
            </a:r>
            <a:r>
              <a:rPr lang="ko-KR" altLang="en-US" baseline="0" dirty="0" smtClean="0"/>
              <a:t> 제공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낭비하는 시간을 효율적으로 이용</a:t>
            </a:r>
            <a:endParaRPr lang="en-US" altLang="ko-KR" baseline="0" dirty="0" smtClean="0"/>
          </a:p>
          <a:p>
            <a:r>
              <a:rPr lang="ko-KR" altLang="en-US" dirty="0" smtClean="0"/>
              <a:t>전 연령층을 아우르는 고객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기업 가게 정부가 필요로 하는 정보 습득 용이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r>
              <a:rPr lang="ko-KR" altLang="en-US" sz="1200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옥션고딕 B" pitchFamily="2" charset="-127"/>
                <a:ea typeface="옥션고딕 B" pitchFamily="2" charset="-127"/>
              </a:rPr>
              <a:t>대체할 수 있는 방법이 없어 이용을 줄이지 못하는 모습을 </a:t>
            </a:r>
            <a:r>
              <a:rPr lang="ko-KR" altLang="en-US" sz="1200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옥션고딕 B" pitchFamily="2" charset="-127"/>
                <a:ea typeface="옥션고딕 B" pitchFamily="2" charset="-127"/>
              </a:rPr>
              <a:t>봄</a:t>
            </a:r>
            <a:r>
              <a:rPr lang="en-US" altLang="ko-KR" sz="1200" spc="-2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옥션고딕 B" pitchFamily="2" charset="-127"/>
                <a:ea typeface="옥션고딕 B" pitchFamily="2" charset="-127"/>
              </a:rPr>
              <a:t> -&gt; </a:t>
            </a:r>
            <a:r>
              <a:rPr lang="ko-KR" altLang="en-US" sz="1200" spc="-2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옥션고딕 B" pitchFamily="2" charset="-127"/>
                <a:ea typeface="옥션고딕 B" pitchFamily="2" charset="-127"/>
              </a:rPr>
              <a:t>대안</a:t>
            </a:r>
            <a:r>
              <a:rPr lang="en-US" altLang="ko-KR" sz="1200" spc="-2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옥션고딕 B" pitchFamily="2" charset="-127"/>
                <a:ea typeface="옥션고딕 B" pitchFamily="2" charset="-127"/>
              </a:rPr>
              <a:t>, </a:t>
            </a:r>
            <a:r>
              <a:rPr lang="ko-KR" altLang="en-US" sz="1200" spc="-2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옥션고딕 B" pitchFamily="2" charset="-127"/>
                <a:ea typeface="옥션고딕 B" pitchFamily="2" charset="-127"/>
              </a:rPr>
              <a:t>그린카드</a:t>
            </a:r>
            <a:r>
              <a:rPr lang="en-US" altLang="ko-KR" sz="1200" spc="-2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옥션고딕 B" pitchFamily="2" charset="-127"/>
                <a:ea typeface="옥션고딕 B" pitchFamily="2" charset="-127"/>
              </a:rPr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r>
              <a:rPr lang="ko-KR" altLang="en-US" sz="1200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옥션고딕 B" pitchFamily="2" charset="-127"/>
                <a:ea typeface="옥션고딕 B" pitchFamily="2" charset="-127"/>
              </a:rPr>
              <a:t>대체할 수 있는 방법이 없어 이용을 줄이지 못하는 모습을 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4268-5B90-42AA-A4DC-1BA43C2563E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529C-1246-4884-BF44-3674D9413067}" type="datetimeFigureOut">
              <a:rPr lang="ko-KR" altLang="en-US" smtClean="0"/>
              <a:pPr/>
              <a:t>2014-04-15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850F0-125A-489E-9309-6A3061911B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kr/url?sa=i&amp;rct=j&amp;q=&amp;esrc=s&amp;frm=1&amp;source=images&amp;cd=&amp;cad=rja&amp;docid=xm7tnI4RwXhlmM&amp;tbnid=HXjFDQ7HyVYe5M:&amp;ved=0CAUQjRw&amp;url=http://blog.naver.com/PostView.nhn?blogId=soehdtod1123&amp;logNo=158842456&amp;ei=iD0hUevOC8vMigKV04DIAg&amp;bvm=bv.42661473,d.cGE&amp;psig=AFQjCNF8lwmP-BsIlBd_QKSxgpVHCk6GwA&amp;ust=1361219318008263" TargetMode="External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ed-bricks.co.kr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4659314" y="1162050"/>
            <a:ext cx="4413246" cy="3935408"/>
            <a:chOff x="4730754" y="1162050"/>
            <a:chExt cx="4413246" cy="3935408"/>
          </a:xfrm>
        </p:grpSpPr>
        <p:pic>
          <p:nvPicPr>
            <p:cNvPr id="20" name="그림 19" descr="1305106062110_1.jpg"/>
            <p:cNvPicPr>
              <a:picLocks noChangeAspect="1"/>
            </p:cNvPicPr>
            <p:nvPr/>
          </p:nvPicPr>
          <p:blipFill>
            <a:blip r:embed="rId2" cstate="print">
              <a:lum bright="-17000" contrast="10000"/>
            </a:blip>
            <a:stretch>
              <a:fillRect/>
            </a:stretch>
          </p:blipFill>
          <p:spPr>
            <a:xfrm>
              <a:off x="6972300" y="3656008"/>
              <a:ext cx="2157411" cy="144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그림 20" descr="images.jpg"/>
            <p:cNvPicPr>
              <a:picLocks noChangeAspect="1"/>
            </p:cNvPicPr>
            <p:nvPr/>
          </p:nvPicPr>
          <p:blipFill>
            <a:blip r:embed="rId3" cstate="print">
              <a:lum bright="-17000" contrast="10000"/>
            </a:blip>
            <a:stretch>
              <a:fillRect/>
            </a:stretch>
          </p:blipFill>
          <p:spPr>
            <a:xfrm>
              <a:off x="4773618" y="3700458"/>
              <a:ext cx="2133600" cy="133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그림 21" descr="IMG_0012.jpg"/>
            <p:cNvPicPr>
              <a:picLocks noChangeAspect="1"/>
            </p:cNvPicPr>
            <p:nvPr/>
          </p:nvPicPr>
          <p:blipFill>
            <a:blip r:embed="rId4" cstate="print">
              <a:lum bright="-17000" contrast="10000"/>
            </a:blip>
            <a:stretch>
              <a:fillRect/>
            </a:stretch>
          </p:blipFill>
          <p:spPr>
            <a:xfrm>
              <a:off x="6965950" y="2411408"/>
              <a:ext cx="2178050" cy="1209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그림 22" descr="IMG_3403.jpg"/>
            <p:cNvPicPr>
              <a:picLocks noChangeAspect="1"/>
            </p:cNvPicPr>
            <p:nvPr/>
          </p:nvPicPr>
          <p:blipFill>
            <a:blip r:embed="rId5" cstate="print">
              <a:lum bright="-17000" contrast="10000"/>
            </a:blip>
            <a:stretch>
              <a:fillRect/>
            </a:stretch>
          </p:blipFill>
          <p:spPr>
            <a:xfrm>
              <a:off x="4745042" y="2411408"/>
              <a:ext cx="2174874" cy="1222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그림 23" descr="nfc.jpg"/>
            <p:cNvPicPr>
              <a:picLocks noChangeAspect="1"/>
            </p:cNvPicPr>
            <p:nvPr/>
          </p:nvPicPr>
          <p:blipFill>
            <a:blip r:embed="rId6" cstate="print">
              <a:lum bright="-17000" contrast="10000"/>
            </a:blip>
            <a:stretch>
              <a:fillRect/>
            </a:stretch>
          </p:blipFill>
          <p:spPr>
            <a:xfrm>
              <a:off x="6972300" y="1162050"/>
              <a:ext cx="2171700" cy="1220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그림 24" descr="스맛폰 결제.jpg"/>
            <p:cNvPicPr>
              <a:picLocks noChangeAspect="1"/>
            </p:cNvPicPr>
            <p:nvPr/>
          </p:nvPicPr>
          <p:blipFill>
            <a:blip r:embed="rId7" cstate="print">
              <a:lum bright="-17000" contrast="10000"/>
            </a:blip>
            <a:stretch>
              <a:fillRect/>
            </a:stretch>
          </p:blipFill>
          <p:spPr>
            <a:xfrm>
              <a:off x="4730754" y="1162050"/>
              <a:ext cx="2178050" cy="12015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371234" y="1609238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애드산업의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 연장선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공공의 이익을 고려한 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415" y="1326118"/>
            <a:ext cx="450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18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전국 대학생 창업캠프 사업발표</a:t>
            </a:r>
            <a:endParaRPr lang="ko-KR" altLang="en-US" sz="1800" spc="-150" dirty="0">
              <a:solidFill>
                <a:schemeClr val="tx1">
                  <a:lumMod val="65000"/>
                  <a:lumOff val="35000"/>
                </a:schemeClr>
              </a:solidFill>
              <a:latin typeface="HY나무M" pitchFamily="18" charset="-127"/>
              <a:ea typeface="HY나무M" pitchFamily="18" charset="-127"/>
              <a:cs typeface="함초롬돋움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79265" y="1325906"/>
            <a:ext cx="208830" cy="2014193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46065" y="3184495"/>
            <a:ext cx="3780420" cy="200055"/>
          </a:xfrm>
          <a:prstGeom prst="rect">
            <a:avLst/>
          </a:prstGeom>
          <a:solidFill>
            <a:srgbClr val="FFC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ko-KR" altLang="en-US" sz="700" spc="140" dirty="0">
              <a:solidFill>
                <a:schemeClr val="bg1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54" y="1989875"/>
            <a:ext cx="40815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ko-KR" alt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itchFamily="2" charset="-127"/>
                <a:ea typeface="옥션고딕 M" pitchFamily="2" charset="-127"/>
              </a:rPr>
              <a:t>스마트폰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itchFamily="2" charset="-127"/>
                <a:ea typeface="옥션고딕 M" pitchFamily="2" charset="-127"/>
              </a:rPr>
              <a:t> 유저 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옥션고딕 M" pitchFamily="2" charset="-127"/>
              <a:ea typeface="옥션고딕 M" pitchFamily="2" charset="-127"/>
            </a:endParaRPr>
          </a:p>
          <a:p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옥션고딕 M" pitchFamily="2" charset="-127"/>
                <a:ea typeface="옥션고딕 M" pitchFamily="2" charset="-127"/>
              </a:rPr>
              <a:t>대중교통비용 절감 시스템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094" y="3090446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en-US" altLang="ko-KR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다음_Regular" pitchFamily="2" charset="-127"/>
                <a:ea typeface="다음_Regular" pitchFamily="2" charset="-127"/>
              </a:rPr>
              <a:t>2013.0219</a:t>
            </a:r>
            <a:endParaRPr lang="ko-KR" altLang="en-US" sz="1400" spc="-150" dirty="0">
              <a:solidFill>
                <a:schemeClr val="tx1">
                  <a:lumMod val="75000"/>
                  <a:lumOff val="25000"/>
                </a:schemeClr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800" y="3519010"/>
            <a:ext cx="47706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국제통상학과      </a:t>
            </a:r>
            <a:r>
              <a:rPr lang="en-US" altLang="ko-KR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09</a:t>
            </a:r>
            <a:r>
              <a:rPr lang="ko-KR" altLang="en-US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학번 송문기</a:t>
            </a:r>
            <a:endParaRPr lang="en-US" altLang="ko-KR" sz="2400" dirty="0" smtClean="0">
              <a:solidFill>
                <a:schemeClr val="tx1"/>
              </a:solidFill>
              <a:latin typeface="HY나무M" pitchFamily="18" charset="-127"/>
              <a:ea typeface="HY나무M" pitchFamily="18" charset="-127"/>
              <a:cs typeface="함초롬돋움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신문방송학과      </a:t>
            </a:r>
            <a:r>
              <a:rPr lang="en-US" altLang="ko-KR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09</a:t>
            </a:r>
            <a:r>
              <a:rPr lang="ko-KR" altLang="en-US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학번  유   리</a:t>
            </a:r>
            <a:endParaRPr lang="en-US" altLang="ko-KR" sz="2400" dirty="0" smtClean="0">
              <a:solidFill>
                <a:schemeClr val="tx1"/>
              </a:solidFill>
              <a:latin typeface="HY나무M" pitchFamily="18" charset="-127"/>
              <a:ea typeface="HY나무M" pitchFamily="18" charset="-127"/>
              <a:cs typeface="함초롬돋움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 국제통상학과    </a:t>
            </a:r>
            <a:r>
              <a:rPr lang="en-US" altLang="ko-KR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12</a:t>
            </a:r>
            <a:r>
              <a:rPr lang="ko-KR" altLang="en-US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학번    강윤정</a:t>
            </a:r>
            <a:endParaRPr lang="en-US" altLang="ko-KR" sz="2400" dirty="0" smtClean="0">
              <a:solidFill>
                <a:schemeClr val="tx1"/>
              </a:solidFill>
              <a:latin typeface="HY나무M" pitchFamily="18" charset="-127"/>
              <a:ea typeface="HY나무M" pitchFamily="18" charset="-127"/>
              <a:cs typeface="함초롬돋움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경영학과           </a:t>
            </a:r>
            <a:r>
              <a:rPr lang="en-US" altLang="ko-KR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11</a:t>
            </a:r>
            <a:r>
              <a:rPr lang="ko-KR" altLang="en-US" sz="2400" dirty="0" smtClean="0">
                <a:solidFill>
                  <a:schemeClr val="tx1"/>
                </a:solidFill>
                <a:latin typeface="HY나무M" pitchFamily="18" charset="-127"/>
                <a:ea typeface="HY나무M" pitchFamily="18" charset="-127"/>
                <a:cs typeface="함초롬돋움" pitchFamily="18" charset="-127"/>
              </a:rPr>
              <a:t>학번  이태근</a:t>
            </a:r>
            <a:endParaRPr lang="en-US" altLang="ko-KR" sz="2400" dirty="0" smtClean="0">
              <a:solidFill>
                <a:schemeClr val="tx1"/>
              </a:solidFill>
              <a:latin typeface="HY나무M" pitchFamily="18" charset="-127"/>
              <a:ea typeface="HY나무M" pitchFamily="18" charset="-127"/>
              <a:cs typeface="함초롬돋움" pitchFamily="18" charset="-127"/>
            </a:endParaRPr>
          </a:p>
        </p:txBody>
      </p:sp>
      <p:pic>
        <p:nvPicPr>
          <p:cNvPr id="17" name="그림 16" descr="cha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" y="413957"/>
            <a:ext cx="4932039" cy="2247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31540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현실성 파악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pic>
        <p:nvPicPr>
          <p:cNvPr id="32" name="그림 31" descr="cha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84296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직사각형 12"/>
          <p:cNvSpPr/>
          <p:nvPr/>
        </p:nvSpPr>
        <p:spPr>
          <a:xfrm>
            <a:off x="571472" y="2928934"/>
            <a:ext cx="8001056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60030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 rot="10800000">
            <a:off x="1" y="879692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601672" y="368660"/>
            <a:ext cx="7056785" cy="48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ko-KR" sz="1600" b="1" spc="-20" dirty="0" smtClean="0">
                <a:latin typeface="옥션고딕 M" pitchFamily="2" charset="-127"/>
                <a:ea typeface="옥션고딕 M" pitchFamily="2" charset="-127"/>
              </a:rPr>
              <a:t>- </a:t>
            </a:r>
            <a:r>
              <a:rPr lang="ko-KR" altLang="en-US" sz="1600" b="1" spc="-20" dirty="0" err="1" smtClean="0">
                <a:latin typeface="옥션고딕 M" pitchFamily="2" charset="-127"/>
                <a:ea typeface="옥션고딕 M" pitchFamily="2" charset="-127"/>
              </a:rPr>
              <a:t>애드라떼</a:t>
            </a:r>
            <a:r>
              <a:rPr lang="en-US" altLang="ko-KR" sz="1600" b="1" spc="-20" dirty="0" smtClean="0">
                <a:latin typeface="옥션고딕 M" pitchFamily="2" charset="-127"/>
                <a:ea typeface="옥션고딕 M" pitchFamily="2" charset="-127"/>
              </a:rPr>
              <a:t> ·</a:t>
            </a:r>
            <a:r>
              <a:rPr lang="ko-KR" altLang="en-US" sz="1600" b="1" spc="-20" dirty="0" smtClean="0">
                <a:latin typeface="옥션고딕 M" pitchFamily="2" charset="-127"/>
                <a:ea typeface="옥션고딕 M" pitchFamily="2" charset="-127"/>
              </a:rPr>
              <a:t>캐시슬라이드 </a:t>
            </a:r>
            <a:endParaRPr lang="ko-KR" altLang="en-US" sz="1600" b="1" dirty="0" smtClean="0">
              <a:latin typeface="옥션고딕 M" pitchFamily="2" charset="-127"/>
              <a:ea typeface="옥션고딕 M" pitchFamily="2" charset="-127"/>
            </a:endParaRPr>
          </a:p>
          <a:p>
            <a:pPr lvl="0">
              <a:spcBef>
                <a:spcPct val="0"/>
              </a:spcBef>
            </a:pPr>
            <a:endParaRPr lang="ko-KR" altLang="en-US" sz="1600" b="1" dirty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1510" y="8620"/>
            <a:ext cx="2979331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경쟁사 현황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15" y="1768907"/>
            <a:ext cx="3927482" cy="31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2" y="1784466"/>
            <a:ext cx="3909648" cy="321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453" y="5085184"/>
            <a:ext cx="3498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                                               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잠금해제로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 광고 시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청</a:t>
            </a:r>
            <a:endParaRPr lang="en-US" altLang="ko-KR" b="1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call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형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접속형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쿠폰형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, install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형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409220"/>
            <a:ext cx="1704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포인트 적립</a:t>
            </a:r>
            <a:endParaRPr lang="en-US" altLang="ko-KR" b="1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쇼핑정보연결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4572000" y="5335510"/>
            <a:ext cx="768782" cy="765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84497" y="882968"/>
            <a:ext cx="6827763" cy="655822"/>
            <a:chOff x="359532" y="1196752"/>
            <a:chExt cx="6827763" cy="655822"/>
          </a:xfrm>
        </p:grpSpPr>
        <p:sp>
          <p:nvSpPr>
            <p:cNvPr id="22" name="직사각형 21"/>
            <p:cNvSpPr/>
            <p:nvPr/>
          </p:nvSpPr>
          <p:spPr>
            <a:xfrm>
              <a:off x="359532" y="1342697"/>
              <a:ext cx="6766119" cy="509877"/>
            </a:xfrm>
            <a:prstGeom prst="rect">
              <a:avLst/>
            </a:prstGeom>
            <a:gradFill>
              <a:gsLst>
                <a:gs pos="100000">
                  <a:srgbClr val="FFFF00">
                    <a:lumMod val="70000"/>
                    <a:lumOff val="30000"/>
                    <a:alpha val="97000"/>
                  </a:srgb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146211" y="1366977"/>
              <a:ext cx="5948618" cy="46131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7308" y="1196752"/>
              <a:ext cx="7179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2000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47703" y="1334373"/>
              <a:ext cx="5939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캐시슬라이드</a:t>
              </a:r>
              <a:endParaRPr lang="ko-KR" altLang="en-US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8" name="그림 17" descr="cha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0272" y="328498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210</a:t>
            </a:r>
            <a:r>
              <a:rPr lang="ko-KR" altLang="en-US" sz="3200" b="1" dirty="0" err="1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만명</a:t>
            </a:r>
            <a:endParaRPr lang="ko-KR" altLang="en-US" b="1" dirty="0">
              <a:solidFill>
                <a:srgbClr val="FF0000"/>
              </a:solidFill>
              <a:latin typeface="옥션고딕 M" charset="-127"/>
              <a:ea typeface="옥션고딕 M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14282" y="904530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5070320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cha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33320"/>
            <a:ext cx="927100" cy="8953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 rot="10800000">
            <a:off x="1" y="879692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601672" y="368660"/>
            <a:ext cx="7056785" cy="48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1600" b="1" spc="-20" dirty="0" smtClean="0">
                <a:latin typeface="옥션고딕 M" pitchFamily="2" charset="-127"/>
                <a:ea typeface="옥션고딕 M" pitchFamily="2" charset="-127"/>
              </a:rPr>
              <a:t>- </a:t>
            </a:r>
            <a:r>
              <a:rPr lang="ko-KR" altLang="en-US" sz="1600" b="1" spc="-20" dirty="0" err="1" smtClean="0">
                <a:latin typeface="옥션고딕 M" pitchFamily="2" charset="-127"/>
                <a:ea typeface="옥션고딕 M" pitchFamily="2" charset="-127"/>
              </a:rPr>
              <a:t>애드라떼</a:t>
            </a:r>
            <a:r>
              <a:rPr lang="en-US" altLang="ko-KR" sz="1600" b="1" spc="-20" dirty="0" smtClean="0">
                <a:latin typeface="옥션고딕 M" pitchFamily="2" charset="-127"/>
                <a:ea typeface="옥션고딕 M" pitchFamily="2" charset="-127"/>
              </a:rPr>
              <a:t> ·</a:t>
            </a:r>
            <a:r>
              <a:rPr lang="ko-KR" altLang="en-US" sz="1600" b="1" spc="-20" dirty="0" smtClean="0">
                <a:latin typeface="옥션고딕 M" pitchFamily="2" charset="-127"/>
                <a:ea typeface="옥션고딕 M" pitchFamily="2" charset="-127"/>
              </a:rPr>
              <a:t>캐시슬라이드 </a:t>
            </a:r>
            <a:endParaRPr lang="ko-KR" altLang="en-US" sz="1600" b="1" dirty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1510" y="8620"/>
            <a:ext cx="2979331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경쟁사 현황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545" y="5319210"/>
            <a:ext cx="28398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latin typeface="옥션고딕 M" charset="-127"/>
                <a:ea typeface="옥션고딕 M" charset="-127"/>
              </a:rPr>
              <a:t>광고시청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옥션고딕 M" charset="-127"/>
                <a:ea typeface="옥션고딕 M" charset="-127"/>
              </a:rPr>
              <a:t>(</a:t>
            </a:r>
            <a:r>
              <a:rPr lang="ko-KR" altLang="en-US" dirty="0" err="1" smtClean="0">
                <a:latin typeface="옥션고딕 M" charset="-127"/>
                <a:ea typeface="옥션고딕 M" charset="-127"/>
              </a:rPr>
              <a:t>퀴즈형</a:t>
            </a:r>
            <a:r>
              <a:rPr lang="en-US" altLang="ko-KR" dirty="0" smtClean="0">
                <a:latin typeface="옥션고딕 M" charset="-127"/>
                <a:ea typeface="옥션고딕 M" charset="-127"/>
              </a:rPr>
              <a:t>, </a:t>
            </a:r>
            <a:r>
              <a:rPr lang="ko-KR" altLang="en-US" dirty="0" err="1" smtClean="0">
                <a:latin typeface="옥션고딕 M" charset="-127"/>
                <a:ea typeface="옥션고딕 M" charset="-127"/>
              </a:rPr>
              <a:t>다운로드형</a:t>
            </a:r>
            <a:endParaRPr lang="ko-KR" altLang="en-US" dirty="0">
              <a:latin typeface="옥션고딕 M" charset="-127"/>
              <a:ea typeface="옥션고딕 M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err="1" smtClean="0">
                <a:latin typeface="옥션고딕 M" charset="-127"/>
                <a:ea typeface="옥션고딕 M" charset="-127"/>
              </a:rPr>
              <a:t>회원가입형</a:t>
            </a:r>
            <a:r>
              <a:rPr lang="en-US" altLang="ko-KR" dirty="0" smtClean="0">
                <a:latin typeface="옥션고딕 M" charset="-127"/>
                <a:ea typeface="옥션고딕 M" charset="-127"/>
              </a:rPr>
              <a:t>, </a:t>
            </a:r>
            <a:r>
              <a:rPr lang="ko-KR" altLang="en-US" dirty="0" err="1" smtClean="0">
                <a:latin typeface="옥션고딕 M" charset="-127"/>
                <a:ea typeface="옥션고딕 M" charset="-127"/>
              </a:rPr>
              <a:t>정보제공형</a:t>
            </a:r>
            <a:r>
              <a:rPr lang="en-US" altLang="ko-KR" dirty="0" smtClean="0">
                <a:latin typeface="옥션고딕 M" charset="-127"/>
                <a:ea typeface="옥션고딕 M" charset="-127"/>
              </a:rPr>
              <a:t>)</a:t>
            </a:r>
            <a:endParaRPr lang="ko-KR" altLang="en-US" dirty="0">
              <a:latin typeface="옥션고딕 M" charset="-127"/>
              <a:ea typeface="옥션고딕 M" charset="-127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96380"/>
            <a:ext cx="3096344" cy="339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1970" y="5380672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latin typeface="옥션고딕 M" charset="-127"/>
                <a:ea typeface="옥션고딕 M" charset="-127"/>
              </a:rPr>
              <a:t>포인트 </a:t>
            </a:r>
            <a:r>
              <a:rPr lang="ko-KR" altLang="en-US" b="1" dirty="0" smtClean="0">
                <a:latin typeface="옥션고딕 M" charset="-127"/>
                <a:ea typeface="옥션고딕 M" charset="-127"/>
              </a:rPr>
              <a:t>적립</a:t>
            </a:r>
            <a:endParaRPr lang="en-US" altLang="ko-KR" b="1" dirty="0" smtClean="0">
              <a:latin typeface="옥션고딕 M" charset="-127"/>
              <a:ea typeface="옥션고딕 M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옥션고딕 M" charset="-127"/>
                <a:ea typeface="옥션고딕 M" charset="-127"/>
              </a:rPr>
              <a:t>(</a:t>
            </a:r>
            <a:r>
              <a:rPr lang="ko-KR" altLang="en-US" dirty="0" smtClean="0">
                <a:latin typeface="옥션고딕 M" charset="-127"/>
                <a:ea typeface="옥션고딕 M" charset="-127"/>
              </a:rPr>
              <a:t>상품구매</a:t>
            </a:r>
            <a:r>
              <a:rPr lang="en-US" altLang="ko-KR" dirty="0" smtClean="0">
                <a:latin typeface="옥션고딕 M" charset="-127"/>
                <a:ea typeface="옥션고딕 M" charset="-127"/>
              </a:rPr>
              <a:t>, </a:t>
            </a:r>
            <a:r>
              <a:rPr lang="ko-KR" altLang="en-US" dirty="0" smtClean="0">
                <a:latin typeface="옥션고딕 M" charset="-127"/>
                <a:ea typeface="옥션고딕 M" charset="-127"/>
              </a:rPr>
              <a:t>현금환급</a:t>
            </a:r>
            <a:endParaRPr lang="en-US" altLang="ko-KR" dirty="0" smtClean="0">
              <a:latin typeface="옥션고딕 M" charset="-127"/>
              <a:ea typeface="옥션고딕 M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옥션고딕 M" charset="-127"/>
                <a:ea typeface="옥션고딕 M" charset="-127"/>
              </a:rPr>
              <a:t>기부하기</a:t>
            </a:r>
            <a:r>
              <a:rPr lang="en-US" altLang="ko-KR" dirty="0" smtClean="0">
                <a:latin typeface="옥션고딕 M" charset="-127"/>
                <a:ea typeface="옥션고딕 M" charset="-127"/>
              </a:rPr>
              <a:t>, </a:t>
            </a:r>
            <a:r>
              <a:rPr lang="ko-KR" altLang="en-US" dirty="0" smtClean="0">
                <a:latin typeface="옥션고딕 M" charset="-127"/>
                <a:ea typeface="옥션고딕 M" charset="-127"/>
              </a:rPr>
              <a:t>통신비할인으로 활용</a:t>
            </a:r>
            <a:r>
              <a:rPr lang="en-US" altLang="ko-KR" dirty="0" smtClean="0">
                <a:latin typeface="옥션고딕 M" charset="-127"/>
                <a:ea typeface="옥션고딕 M" charset="-127"/>
              </a:rPr>
              <a:t>)</a:t>
            </a:r>
            <a:r>
              <a:rPr lang="ko-KR" altLang="en-US" dirty="0" smtClean="0">
                <a:latin typeface="옥션고딕 M" charset="-127"/>
                <a:ea typeface="옥션고딕 M" charset="-127"/>
              </a:rPr>
              <a:t> </a:t>
            </a:r>
          </a:p>
          <a:p>
            <a:endParaRPr lang="ko-KR" altLang="en-US" dirty="0">
              <a:latin typeface="옥션고딕 M" charset="-127"/>
              <a:ea typeface="옥션고딕 M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" y="1053193"/>
            <a:ext cx="5621755" cy="399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오른쪽 화살표 18"/>
          <p:cNvSpPr/>
          <p:nvPr/>
        </p:nvSpPr>
        <p:spPr>
          <a:xfrm>
            <a:off x="3716905" y="5499230"/>
            <a:ext cx="735332" cy="825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84497" y="882968"/>
            <a:ext cx="6827763" cy="769441"/>
            <a:chOff x="359532" y="1196752"/>
            <a:chExt cx="6827763" cy="769441"/>
          </a:xfrm>
        </p:grpSpPr>
        <p:sp>
          <p:nvSpPr>
            <p:cNvPr id="16" name="직사각형 15"/>
            <p:cNvSpPr/>
            <p:nvPr/>
          </p:nvSpPr>
          <p:spPr>
            <a:xfrm>
              <a:off x="359532" y="1342697"/>
              <a:ext cx="6766119" cy="509877"/>
            </a:xfrm>
            <a:prstGeom prst="rect">
              <a:avLst/>
            </a:prstGeom>
            <a:gradFill>
              <a:gsLst>
                <a:gs pos="100000">
                  <a:srgbClr val="FFFF00">
                    <a:lumMod val="70000"/>
                    <a:lumOff val="30000"/>
                    <a:alpha val="97000"/>
                  </a:srgb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46211" y="1366977"/>
              <a:ext cx="5948618" cy="46131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308" y="1196752"/>
              <a:ext cx="7179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 smtClean="0"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2000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47703" y="1334373"/>
              <a:ext cx="5939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err="1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애드라떼</a:t>
              </a:r>
              <a:endParaRPr lang="ko-KR" altLang="en-US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20" name="그림 19" descr="cha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8386642" y="1755943"/>
            <a:ext cx="602556" cy="31107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884368" y="206084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50</a:t>
            </a:r>
            <a:r>
              <a:rPr lang="ko-KR" altLang="en-US" sz="3600" b="1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억</a:t>
            </a:r>
            <a:endParaRPr lang="ko-KR" altLang="en-US" b="1" dirty="0">
              <a:solidFill>
                <a:srgbClr val="FF0000"/>
              </a:solidFill>
              <a:latin typeface="옥션고딕 M" charset="-127"/>
              <a:ea typeface="옥션고딕 M" charset="-127"/>
            </a:endParaRPr>
          </a:p>
        </p:txBody>
      </p:sp>
      <p:pic>
        <p:nvPicPr>
          <p:cNvPr id="3074" name="Picture 2" descr="http://postfiles1.naver.net/20120530_144/soehdtod1123_13383885439562eAi0_JPEG/adpangpang_com_20120530_231510.jpg?type=w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310" y="0"/>
            <a:ext cx="7048500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SHSLowc0DDGCA5bimemjy_erZ7psLusiVkR1nRDYHAK77dVyQ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28" y="3051186"/>
            <a:ext cx="4850027" cy="3637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직선 화살표 연결선 24"/>
          <p:cNvCxnSpPr/>
          <p:nvPr/>
        </p:nvCxnSpPr>
        <p:spPr>
          <a:xfrm flipV="1">
            <a:off x="6143636" y="2000240"/>
            <a:ext cx="1857388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https://encrypted-tbn0.gstatic.com/images?q=tbn:ANd9GcQF_u5vOJfArPEKrLgCO214qxez5uBXOwazYOBfVPJAghX1r4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4" y="0"/>
            <a:ext cx="4927026" cy="7087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3.gstatic.com/images?q=tbn:ANd9GcSKiAWcQzJOLeD2K08qydsPsol1M1izdl1Wwq45qRgaDF3bh5V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52" y="3249200"/>
            <a:ext cx="7889944" cy="3846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57356" y="642918"/>
            <a:ext cx="5975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charset="-127"/>
                <a:ea typeface="옥션고딕 M" charset="-127"/>
              </a:rPr>
              <a:t>20</a:t>
            </a:r>
            <a:r>
              <a:rPr lang="ko-KR" alt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charset="-127"/>
                <a:ea typeface="옥션고딕 M" charset="-127"/>
              </a:rPr>
              <a:t>여가지의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charset="-127"/>
                <a:ea typeface="옥션고딕 M" charset="-127"/>
              </a:rPr>
              <a:t> </a:t>
            </a:r>
            <a:r>
              <a:rPr lang="ko-KR" alt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charset="-127"/>
                <a:ea typeface="옥션고딕 M" charset="-127"/>
              </a:rPr>
              <a:t>모바일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charset="-127"/>
                <a:ea typeface="옥션고딕 M" charset="-127"/>
              </a:rPr>
              <a:t> </a:t>
            </a:r>
            <a:r>
              <a:rPr lang="ko-KR" alt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charset="-127"/>
                <a:ea typeface="옥션고딕 M" charset="-127"/>
              </a:rPr>
              <a:t>애드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charset="-127"/>
                <a:ea typeface="옥션고딕 M" charset="-127"/>
              </a:rPr>
              <a:t> </a:t>
            </a:r>
            <a:r>
              <a:rPr lang="ko-KR" alt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charset="-127"/>
                <a:ea typeface="옥션고딕 M" charset="-127"/>
              </a:rPr>
              <a:t>어플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charset="-127"/>
              <a:ea typeface="옥션고딕 M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350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" y="3212976"/>
            <a:ext cx="8610597" cy="3432773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V="1">
            <a:off x="407015" y="2272217"/>
            <a:ext cx="3140157" cy="670911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V="1">
            <a:off x="3135667" y="2606931"/>
            <a:ext cx="2473620" cy="534037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rot="974435" flipV="1">
            <a:off x="4964519" y="2854980"/>
            <a:ext cx="1800200" cy="990114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부제목 2"/>
          <p:cNvSpPr txBox="1">
            <a:spLocks/>
          </p:cNvSpPr>
          <p:nvPr/>
        </p:nvSpPr>
        <p:spPr>
          <a:xfrm rot="20919631">
            <a:off x="411365" y="1572080"/>
            <a:ext cx="5670631" cy="58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400" i="0" u="none" strike="noStrike" kern="1200" cap="none" spc="-2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옥션고딕 B" pitchFamily="2" charset="-127"/>
                <a:ea typeface="옥션고딕 B" pitchFamily="2" charset="-127"/>
              </a:rPr>
              <a:t>전 연령</a:t>
            </a:r>
            <a:r>
              <a:rPr kumimoji="0" lang="ko-KR" altLang="en-US" sz="2400" i="0" u="none" strike="noStrike" kern="1200" cap="none" spc="-2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옥션고딕 B" pitchFamily="2" charset="-127"/>
                <a:ea typeface="옥션고딕 B" pitchFamily="2" charset="-127"/>
              </a:rPr>
              <a:t> </a:t>
            </a:r>
            <a:r>
              <a:rPr kumimoji="0" lang="ko-KR" altLang="en-US" sz="2400" i="0" u="none" strike="noStrike" kern="1200" cap="none" spc="-2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옥션고딕 B" pitchFamily="2" charset="-127"/>
                <a:ea typeface="옥션고딕 B" pitchFamily="2" charset="-127"/>
              </a:rPr>
              <a:t>타겟</a:t>
            </a:r>
            <a:r>
              <a:rPr kumimoji="0" lang="ko-KR" altLang="en-US" sz="2400" i="0" u="none" strike="noStrike" kern="1200" cap="none" spc="-2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옥션고딕 B" pitchFamily="2" charset="-127"/>
                <a:ea typeface="옥션고딕 B" pitchFamily="2" charset="-127"/>
              </a:rPr>
              <a:t> 광고</a:t>
            </a:r>
            <a:endParaRPr kumimoji="0" lang="en-US" altLang="ko-KR" sz="2400" i="0" u="none" strike="noStrike" kern="1200" cap="none" spc="-2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옥션고딕 B" pitchFamily="2" charset="-127"/>
              <a:ea typeface="옥션고딕 B" pitchFamily="2" charset="-127"/>
            </a:endParaRPr>
          </a:p>
        </p:txBody>
      </p:sp>
      <p:sp>
        <p:nvSpPr>
          <p:cNvPr id="33" name="부제목 2"/>
          <p:cNvSpPr txBox="1">
            <a:spLocks/>
          </p:cNvSpPr>
          <p:nvPr/>
        </p:nvSpPr>
        <p:spPr>
          <a:xfrm rot="20919631">
            <a:off x="2773972" y="1880657"/>
            <a:ext cx="5670631" cy="58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옥션고딕 B" pitchFamily="2" charset="-127"/>
                <a:ea typeface="옥션고딕 B" pitchFamily="2" charset="-127"/>
              </a:rPr>
              <a:t>높은 </a:t>
            </a:r>
            <a:r>
              <a:rPr lang="ko-KR" altLang="en-US" sz="2400" spc="-2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옥션고딕 B" pitchFamily="2" charset="-127"/>
                <a:ea typeface="옥션고딕 B" pitchFamily="2" charset="-127"/>
              </a:rPr>
              <a:t>리워드</a:t>
            </a:r>
            <a:r>
              <a:rPr lang="ko-KR" altLang="en-US" sz="24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옥션고딕 B" pitchFamily="2" charset="-127"/>
                <a:ea typeface="옥션고딕 B" pitchFamily="2" charset="-127"/>
              </a:rPr>
              <a:t> 제공</a:t>
            </a:r>
            <a:endParaRPr kumimoji="0" lang="en-US" altLang="ko-KR" sz="2400" i="0" u="none" strike="noStrike" kern="1200" cap="none" spc="-2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옥션고딕 B" pitchFamily="2" charset="-127"/>
              <a:ea typeface="옥션고딕 B" pitchFamily="2" charset="-127"/>
            </a:endParaRPr>
          </a:p>
        </p:txBody>
      </p:sp>
      <p:sp>
        <p:nvSpPr>
          <p:cNvPr id="34" name="부제목 2"/>
          <p:cNvSpPr txBox="1">
            <a:spLocks/>
          </p:cNvSpPr>
          <p:nvPr/>
        </p:nvSpPr>
        <p:spPr>
          <a:xfrm rot="20919631">
            <a:off x="4574172" y="2406289"/>
            <a:ext cx="5670631" cy="58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1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000" i="0" u="none" strike="noStrike" kern="1200" cap="none" spc="-2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옥션고딕 B" pitchFamily="2" charset="-127"/>
                <a:ea typeface="옥션고딕 B" pitchFamily="2" charset="-127"/>
              </a:rPr>
              <a:t>필수재인 대중교통 이용한</a:t>
            </a:r>
            <a:r>
              <a:rPr kumimoji="0" lang="ko-KR" altLang="en-US" sz="2000" i="0" u="none" strike="noStrike" kern="1200" cap="none" spc="-2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옥션고딕 B" pitchFamily="2" charset="-127"/>
                <a:ea typeface="옥션고딕 B" pitchFamily="2" charset="-127"/>
              </a:rPr>
              <a:t> 플랫폼 서비스</a:t>
            </a:r>
            <a:endParaRPr kumimoji="0" lang="en-US" altLang="ko-KR" sz="2000" i="0" u="none" strike="noStrike" kern="1200" cap="none" spc="-2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옥션고딕 B" pitchFamily="2" charset="-127"/>
              <a:ea typeface="옥션고딕 B" pitchFamily="2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" y="413957"/>
            <a:ext cx="4932039" cy="2247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431540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우리 사업의 차별성 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pic>
        <p:nvPicPr>
          <p:cNvPr id="15" name="그림 14" descr="cha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458" y="4599658"/>
            <a:ext cx="2857488" cy="222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763" y="1000817"/>
            <a:ext cx="2857488" cy="3568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직사각형 4"/>
          <p:cNvSpPr/>
          <p:nvPr/>
        </p:nvSpPr>
        <p:spPr>
          <a:xfrm>
            <a:off x="1" y="413957"/>
            <a:ext cx="4932039" cy="2247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95849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전 연령 </a:t>
            </a:r>
            <a:r>
              <a:rPr lang="ko-KR" alt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타겟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 광고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5783" y="4789405"/>
            <a:ext cx="76438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~70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대에 걸친 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다양한 연령층이 사용하는 대중교통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=&gt;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전 연령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타겟가능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59632" y="5188724"/>
            <a:ext cx="144016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10542" y="2668984"/>
            <a:ext cx="4378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주로 </a:t>
            </a:r>
            <a:r>
              <a:rPr lang="en-US" altLang="ko-KR" sz="4000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20·30</a:t>
            </a:r>
            <a:r>
              <a:rPr lang="ko-KR" altLang="en-US" sz="4000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대 사용</a:t>
            </a:r>
            <a:endParaRPr lang="ko-KR" altLang="en-US" sz="4000" dirty="0">
              <a:solidFill>
                <a:srgbClr val="FF0000"/>
              </a:solidFill>
              <a:latin typeface="옥션고딕 M" charset="-127"/>
              <a:ea typeface="옥션고딕 M" charset="-127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7967" y="809890"/>
            <a:ext cx="3081035" cy="2566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 descr="cha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13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" y="413957"/>
            <a:ext cx="5572131" cy="2538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9" y="832679"/>
            <a:ext cx="3203118" cy="223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8019" y="3882178"/>
            <a:ext cx="45354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 smtClean="0">
                <a:solidFill>
                  <a:srgbClr val="FFC000"/>
                </a:solidFill>
                <a:latin typeface="옥션고딕 M" charset="-127"/>
                <a:ea typeface="옥션고딕 M" charset="-127"/>
              </a:rPr>
              <a:t>스마트폰</a:t>
            </a:r>
            <a:r>
              <a:rPr lang="ko-KR" altLang="en-US" sz="3600" b="1" dirty="0" smtClean="0">
                <a:solidFill>
                  <a:srgbClr val="FFC000"/>
                </a:solidFill>
                <a:latin typeface="옥션고딕 M" charset="-127"/>
                <a:ea typeface="옥션고딕 M" charset="-127"/>
              </a:rPr>
              <a:t> 유저 </a:t>
            </a:r>
            <a:r>
              <a:rPr lang="en-US" altLang="ko-KR" sz="3600" b="1" dirty="0" smtClean="0">
                <a:solidFill>
                  <a:srgbClr val="FFC000"/>
                </a:solidFill>
                <a:latin typeface="옥션고딕 M" charset="-127"/>
                <a:ea typeface="옥션고딕 M" charset="-127"/>
              </a:rPr>
              <a:t>80%</a:t>
            </a:r>
          </a:p>
          <a:p>
            <a:pPr algn="ctr"/>
            <a:endParaRPr lang="en-US" altLang="ko-KR" sz="3600" dirty="0" smtClean="0">
              <a:solidFill>
                <a:srgbClr val="FFC000"/>
              </a:solidFill>
              <a:latin typeface="옥션고딕 M" charset="-127"/>
              <a:ea typeface="옥션고딕 M" charset="-127"/>
            </a:endParaRPr>
          </a:p>
          <a:p>
            <a:pPr algn="ctr"/>
            <a:r>
              <a:rPr lang="en-US" altLang="ko-KR" sz="2800" dirty="0" smtClean="0">
                <a:latin typeface="옥션고딕 M" charset="-127"/>
                <a:ea typeface="옥션고딕 M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대중교통</a:t>
            </a:r>
            <a:r>
              <a:rPr lang="ko-KR" altLang="en-US" sz="2800" dirty="0" smtClean="0">
                <a:latin typeface="옥션고딕 M" charset="-127"/>
                <a:ea typeface="옥션고딕 M" charset="-127"/>
              </a:rPr>
              <a:t>을  이용할 때 </a:t>
            </a:r>
            <a:endParaRPr lang="en-US" altLang="ko-KR" sz="2800" dirty="0" smtClean="0">
              <a:latin typeface="옥션고딕 M" charset="-127"/>
              <a:ea typeface="옥션고딕 M" charset="-127"/>
            </a:endParaRPr>
          </a:p>
          <a:p>
            <a:pPr algn="ctr"/>
            <a:r>
              <a:rPr lang="ko-KR" altLang="en-US" sz="2800" dirty="0" err="1" smtClean="0">
                <a:latin typeface="옥션고딕 M" charset="-127"/>
                <a:ea typeface="옥션고딕 M" charset="-127"/>
              </a:rPr>
              <a:t>스마트폰을</a:t>
            </a:r>
            <a:r>
              <a:rPr lang="ko-KR" altLang="en-US" sz="2800" dirty="0" smtClean="0">
                <a:latin typeface="옥션고딕 M" charset="-127"/>
                <a:ea typeface="옥션고딕 M" charset="-127"/>
              </a:rPr>
              <a:t> 사용</a:t>
            </a:r>
            <a:endParaRPr lang="en-US" altLang="ko-KR" sz="3200" dirty="0" smtClean="0">
              <a:latin typeface="옥션고딕 M" charset="-127"/>
              <a:ea typeface="옥션고딕 M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95849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  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48249" y="95250"/>
            <a:ext cx="5295321" cy="404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높은 </a:t>
            </a:r>
            <a:r>
              <a:rPr lang="ko-KR" alt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리워드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 제공  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21047" y="3401347"/>
            <a:ext cx="4034929" cy="3236999"/>
            <a:chOff x="3857619" y="933933"/>
            <a:chExt cx="5784425" cy="4155374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619" y="933933"/>
              <a:ext cx="5784425" cy="4155374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>
              <a:off x="4286248" y="1500174"/>
              <a:ext cx="4429156" cy="500066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25" y="814395"/>
            <a:ext cx="3350890" cy="2254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14" descr="cha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9592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" y="413957"/>
            <a:ext cx="5572131" cy="2538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95849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  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48249" y="95250"/>
            <a:ext cx="5295321" cy="404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높은 </a:t>
            </a:r>
            <a:r>
              <a:rPr lang="ko-KR" alt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리워드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 제공  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3413">
            <a:off x="476577" y="1439115"/>
            <a:ext cx="71723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4509">
            <a:off x="-91744" y="1765578"/>
            <a:ext cx="9189262" cy="135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23955"/>
            <a:ext cx="8550148" cy="131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525" y="4149080"/>
            <a:ext cx="8145905" cy="374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716905" y="998730"/>
            <a:ext cx="31953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latin typeface="옥션고딕 M" pitchFamily="2" charset="-127"/>
                <a:ea typeface="옥션고딕 M" pitchFamily="2" charset="-127"/>
              </a:rPr>
              <a:t>낮은 </a:t>
            </a:r>
            <a:r>
              <a:rPr lang="ko-KR" altLang="en-US" sz="2500" b="1" dirty="0" err="1" smtClean="0">
                <a:latin typeface="옥션고딕 M" pitchFamily="2" charset="-127"/>
                <a:ea typeface="옥션고딕 M" pitchFamily="2" charset="-127"/>
              </a:rPr>
              <a:t>리워드에</a:t>
            </a:r>
            <a:r>
              <a:rPr lang="ko-KR" altLang="en-US" sz="2500" b="1" dirty="0" smtClean="0">
                <a:latin typeface="옥션고딕 M" pitchFamily="2" charset="-127"/>
                <a:ea typeface="옥션고딕 M" pitchFamily="2" charset="-127"/>
              </a:rPr>
              <a:t> 대한</a:t>
            </a:r>
            <a:endParaRPr lang="en-US" altLang="ko-KR" sz="2500" b="1" dirty="0" smtClean="0">
              <a:latin typeface="옥션고딕 M" pitchFamily="2" charset="-127"/>
              <a:ea typeface="옥션고딕 M" pitchFamily="2" charset="-127"/>
            </a:endParaRPr>
          </a:p>
          <a:p>
            <a:r>
              <a:rPr lang="ko-KR" altLang="en-US" sz="2500" b="1" dirty="0" smtClean="0">
                <a:latin typeface="옥션고딕 M" pitchFamily="2" charset="-127"/>
                <a:ea typeface="옥션고딕 M" pitchFamily="2" charset="-127"/>
              </a:rPr>
              <a:t>고객들의 불만 폭주</a:t>
            </a:r>
            <a:endParaRPr lang="en-US" altLang="ko-KR" sz="2500" b="1" dirty="0" smtClean="0">
              <a:latin typeface="옥션고딕 M" pitchFamily="2" charset="-127"/>
              <a:ea typeface="옥션고딕 M" pitchFamily="2" charset="-127"/>
            </a:endParaRPr>
          </a:p>
          <a:p>
            <a:endParaRPr lang="ko-KR" altLang="en-US" dirty="0">
              <a:latin typeface="옥션고딕M"/>
            </a:endParaRPr>
          </a:p>
        </p:txBody>
      </p:sp>
      <p:pic>
        <p:nvPicPr>
          <p:cNvPr id="20" name="그림 19" descr="cha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6900" y="-24"/>
            <a:ext cx="927100" cy="895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9592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" y="413957"/>
            <a:ext cx="5572131" cy="2538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9" y="832679"/>
            <a:ext cx="3203118" cy="223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8019" y="3882178"/>
            <a:ext cx="45354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 smtClean="0">
                <a:solidFill>
                  <a:srgbClr val="FFC000"/>
                </a:solidFill>
                <a:latin typeface="옥션고딕 M" charset="-127"/>
                <a:ea typeface="옥션고딕 M" charset="-127"/>
              </a:rPr>
              <a:t>스마트폰</a:t>
            </a:r>
            <a:r>
              <a:rPr lang="ko-KR" altLang="en-US" sz="3600" b="1" dirty="0" smtClean="0">
                <a:solidFill>
                  <a:srgbClr val="FFC000"/>
                </a:solidFill>
                <a:latin typeface="옥션고딕 M" charset="-127"/>
                <a:ea typeface="옥션고딕 M" charset="-127"/>
              </a:rPr>
              <a:t> 유저 </a:t>
            </a:r>
            <a:r>
              <a:rPr lang="en-US" altLang="ko-KR" sz="3600" b="1" dirty="0" smtClean="0">
                <a:solidFill>
                  <a:srgbClr val="FFC000"/>
                </a:solidFill>
                <a:latin typeface="옥션고딕 M" charset="-127"/>
                <a:ea typeface="옥션고딕 M" charset="-127"/>
              </a:rPr>
              <a:t>80%</a:t>
            </a:r>
          </a:p>
          <a:p>
            <a:pPr algn="ctr"/>
            <a:endParaRPr lang="en-US" altLang="ko-KR" sz="3600" dirty="0" smtClean="0">
              <a:solidFill>
                <a:srgbClr val="FFC000"/>
              </a:solidFill>
              <a:latin typeface="옥션고딕 M" charset="-127"/>
              <a:ea typeface="옥션고딕 M" charset="-127"/>
            </a:endParaRPr>
          </a:p>
          <a:p>
            <a:pPr algn="ctr"/>
            <a:r>
              <a:rPr lang="en-US" altLang="ko-KR" sz="2800" dirty="0" smtClean="0">
                <a:latin typeface="옥션고딕 M" charset="-127"/>
                <a:ea typeface="옥션고딕 M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대중교통</a:t>
            </a:r>
            <a:r>
              <a:rPr lang="ko-KR" altLang="en-US" sz="2800" dirty="0" smtClean="0">
                <a:latin typeface="옥션고딕 M" charset="-127"/>
                <a:ea typeface="옥션고딕 M" charset="-127"/>
              </a:rPr>
              <a:t>을  이용할 때 </a:t>
            </a:r>
            <a:endParaRPr lang="en-US" altLang="ko-KR" sz="2800" dirty="0" smtClean="0">
              <a:latin typeface="옥션고딕 M" charset="-127"/>
              <a:ea typeface="옥션고딕 M" charset="-127"/>
            </a:endParaRPr>
          </a:p>
          <a:p>
            <a:pPr algn="ctr"/>
            <a:r>
              <a:rPr lang="ko-KR" altLang="en-US" sz="2800" dirty="0" err="1" smtClean="0">
                <a:latin typeface="옥션고딕 M" charset="-127"/>
                <a:ea typeface="옥션고딕 M" charset="-127"/>
              </a:rPr>
              <a:t>스마트폰을</a:t>
            </a:r>
            <a:r>
              <a:rPr lang="ko-KR" altLang="en-US" sz="2800" dirty="0" smtClean="0">
                <a:latin typeface="옥션고딕 M" charset="-127"/>
                <a:ea typeface="옥션고딕 M" charset="-127"/>
              </a:rPr>
              <a:t> 사용</a:t>
            </a:r>
            <a:endParaRPr lang="en-US" altLang="ko-KR" sz="3200" dirty="0" smtClean="0">
              <a:latin typeface="옥션고딕 M" charset="-127"/>
              <a:ea typeface="옥션고딕 M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95849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  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48249" y="95250"/>
            <a:ext cx="5295321" cy="404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높은 </a:t>
            </a:r>
            <a:r>
              <a:rPr lang="ko-KR" alt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리워드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 제공  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21047" y="3401347"/>
            <a:ext cx="4034929" cy="3236999"/>
            <a:chOff x="3857619" y="933933"/>
            <a:chExt cx="5784425" cy="4155374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619" y="933933"/>
              <a:ext cx="5784425" cy="4155374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>
              <a:off x="4286248" y="1500174"/>
              <a:ext cx="4429156" cy="500066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25" y="814395"/>
            <a:ext cx="3350890" cy="2254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14" descr="cha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9592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 rot="10800000">
            <a:off x="0" y="548680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601672" y="368660"/>
            <a:ext cx="7056785" cy="48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1600" b="1" spc="-20" dirty="0" smtClean="0">
                <a:latin typeface="옥션고딕 M" pitchFamily="2" charset="-127"/>
                <a:ea typeface="옥션고딕 M" pitchFamily="2" charset="-127"/>
              </a:rPr>
              <a:t>- </a:t>
            </a:r>
            <a:r>
              <a:rPr lang="ko-KR" altLang="en-US" sz="1600" b="1" spc="-20" dirty="0" smtClean="0">
                <a:latin typeface="옥션고딕 M" pitchFamily="2" charset="-127"/>
                <a:ea typeface="옥션고딕 M" pitchFamily="2" charset="-127"/>
              </a:rPr>
              <a:t>고객들의 불만 폭주</a:t>
            </a:r>
            <a:endParaRPr lang="ko-KR" altLang="en-US" sz="1600" b="1" dirty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1510" y="8620"/>
            <a:ext cx="2979331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400" dirty="0" smtClean="0">
                <a:latin typeface="옥션고딕 M" pitchFamily="2" charset="-127"/>
                <a:ea typeface="옥션고딕 M" pitchFamily="2" charset="-127"/>
              </a:rPr>
              <a:t>동종 업계</a:t>
            </a:r>
            <a:endParaRPr lang="en-US" altLang="ko-KR" sz="2400" dirty="0" smtClean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3413">
            <a:off x="476577" y="1439115"/>
            <a:ext cx="71723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4509">
            <a:off x="-91744" y="1765578"/>
            <a:ext cx="9189262" cy="135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23955"/>
            <a:ext cx="8550148" cy="131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525" y="4149080"/>
            <a:ext cx="8145905" cy="374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716905" y="998730"/>
            <a:ext cx="31953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latin typeface="옥션고딕 M" pitchFamily="2" charset="-127"/>
                <a:ea typeface="옥션고딕 M" pitchFamily="2" charset="-127"/>
              </a:rPr>
              <a:t>낮은 </a:t>
            </a:r>
            <a:r>
              <a:rPr lang="ko-KR" altLang="en-US" sz="2500" b="1" dirty="0" err="1" smtClean="0">
                <a:latin typeface="옥션고딕 M" pitchFamily="2" charset="-127"/>
                <a:ea typeface="옥션고딕 M" pitchFamily="2" charset="-127"/>
              </a:rPr>
              <a:t>리워드에</a:t>
            </a:r>
            <a:r>
              <a:rPr lang="ko-KR" altLang="en-US" sz="2500" b="1" dirty="0" smtClean="0">
                <a:latin typeface="옥션고딕 M" pitchFamily="2" charset="-127"/>
                <a:ea typeface="옥션고딕 M" pitchFamily="2" charset="-127"/>
              </a:rPr>
              <a:t> 대한</a:t>
            </a:r>
            <a:endParaRPr lang="en-US" altLang="ko-KR" sz="2500" b="1" dirty="0" smtClean="0">
              <a:latin typeface="옥션고딕 M" pitchFamily="2" charset="-127"/>
              <a:ea typeface="옥션고딕 M" pitchFamily="2" charset="-127"/>
            </a:endParaRPr>
          </a:p>
          <a:p>
            <a:r>
              <a:rPr lang="ko-KR" altLang="en-US" sz="2500" b="1" dirty="0" smtClean="0">
                <a:latin typeface="옥션고딕 M" pitchFamily="2" charset="-127"/>
                <a:ea typeface="옥션고딕 M" pitchFamily="2" charset="-127"/>
              </a:rPr>
              <a:t>고객들의 불만 폭주</a:t>
            </a:r>
            <a:endParaRPr lang="en-US" altLang="ko-KR" sz="2500" b="1" dirty="0" smtClean="0">
              <a:latin typeface="옥션고딕 M" pitchFamily="2" charset="-127"/>
              <a:ea typeface="옥션고딕 M" pitchFamily="2" charset="-127"/>
            </a:endParaRPr>
          </a:p>
          <a:p>
            <a:endParaRPr lang="ko-KR" altLang="en-US" dirty="0">
              <a:latin typeface="옥션고딕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9306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 rot="10800000">
            <a:off x="0" y="548680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47664" y="260648"/>
            <a:ext cx="7056785" cy="48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lang="ko-KR" altLang="en-US" sz="1600" b="1" dirty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79512" y="0"/>
            <a:ext cx="2979331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ko-KR" sz="2400" dirty="0" smtClean="0">
                <a:latin typeface="옥션고딕 M" pitchFamily="2" charset="-127"/>
                <a:ea typeface="옥션고딕 M" pitchFamily="2" charset="-127"/>
              </a:rPr>
              <a:t> </a:t>
            </a:r>
            <a:r>
              <a:rPr lang="ko-KR" altLang="en-US" sz="2400" dirty="0" smtClean="0">
                <a:latin typeface="옥션고딕 M" pitchFamily="2" charset="-127"/>
                <a:ea typeface="옥션고딕 M" pitchFamily="2" charset="-127"/>
              </a:rPr>
              <a:t>동종 업계</a:t>
            </a:r>
            <a:endParaRPr lang="en-US" altLang="ko-KR" sz="2400" dirty="0" smtClean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535" y="4329100"/>
            <a:ext cx="400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옥션고딕M"/>
              </a:rPr>
              <a:t>한 건당 </a:t>
            </a:r>
            <a:r>
              <a:rPr lang="en-US" altLang="ko-KR" sz="2000" b="1" dirty="0" smtClean="0">
                <a:solidFill>
                  <a:srgbClr val="FF0000"/>
                </a:solidFill>
                <a:latin typeface="옥션고딕M"/>
              </a:rPr>
              <a:t>5~500</a:t>
            </a:r>
            <a:r>
              <a:rPr lang="ko-KR" altLang="en-US" sz="2000" dirty="0" smtClean="0">
                <a:solidFill>
                  <a:srgbClr val="FF0000"/>
                </a:solidFill>
                <a:latin typeface="옥션고딕M"/>
              </a:rPr>
              <a:t>원</a:t>
            </a:r>
            <a:r>
              <a:rPr lang="ko-KR" altLang="en-US" sz="2000" dirty="0" smtClean="0">
                <a:latin typeface="옥션고딕M"/>
              </a:rPr>
              <a:t>의 적은 </a:t>
            </a:r>
            <a:r>
              <a:rPr lang="ko-KR" altLang="en-US" sz="2000" dirty="0" err="1" smtClean="0">
                <a:latin typeface="옥션고딕M"/>
              </a:rPr>
              <a:t>리워드</a:t>
            </a:r>
            <a:endParaRPr lang="ko-KR" altLang="en-US" sz="2000" dirty="0">
              <a:latin typeface="옥션고딕M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535" y="1088740"/>
            <a:ext cx="4161369" cy="30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아래쪽 화살표 13"/>
          <p:cNvSpPr/>
          <p:nvPr/>
        </p:nvSpPr>
        <p:spPr>
          <a:xfrm>
            <a:off x="1871700" y="4734145"/>
            <a:ext cx="675075" cy="31503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5139190"/>
            <a:ext cx="4707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한 달 </a:t>
            </a:r>
            <a:r>
              <a:rPr lang="ko-KR" altLang="en-US" sz="2000" dirty="0" smtClean="0">
                <a:solidFill>
                  <a:srgbClr val="FF0000"/>
                </a:solidFill>
              </a:rPr>
              <a:t>평균 </a:t>
            </a:r>
            <a:r>
              <a:rPr lang="en-US" altLang="ko-KR" sz="2000" dirty="0" smtClean="0">
                <a:solidFill>
                  <a:srgbClr val="FF0000"/>
                </a:solidFill>
              </a:rPr>
              <a:t>15,000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원</a:t>
            </a:r>
            <a:r>
              <a:rPr lang="ko-KR" altLang="en-US" sz="2000" dirty="0" err="1" smtClean="0"/>
              <a:t>불과하는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리워드</a:t>
            </a:r>
            <a:endParaRPr lang="ko-KR" altLang="en-US" sz="2000" dirty="0"/>
          </a:p>
        </p:txBody>
      </p:sp>
      <p:sp>
        <p:nvSpPr>
          <p:cNvPr id="16" name="아래쪽 화살표 15"/>
          <p:cNvSpPr/>
          <p:nvPr/>
        </p:nvSpPr>
        <p:spPr>
          <a:xfrm>
            <a:off x="1916705" y="5544235"/>
            <a:ext cx="675075" cy="36004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061609" y="5994285"/>
            <a:ext cx="274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연 평균 </a:t>
            </a:r>
            <a:r>
              <a:rPr lang="en-US" altLang="ko-KR" sz="2800" b="1" dirty="0" smtClean="0"/>
              <a:t>36</a:t>
            </a:r>
            <a:r>
              <a:rPr lang="ko-KR" altLang="en-US" sz="2800" b="1" dirty="0" smtClean="0"/>
              <a:t>만원</a:t>
            </a:r>
            <a:endParaRPr lang="ko-KR" alt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38556" y="4059070"/>
            <a:ext cx="400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옥션고딕M"/>
              </a:rPr>
              <a:t>한 건당 </a:t>
            </a:r>
            <a:r>
              <a:rPr lang="en-US" altLang="ko-KR" sz="2000" b="1" dirty="0" smtClean="0">
                <a:latin typeface="옥션고딕M"/>
              </a:rPr>
              <a:t>5~500</a:t>
            </a:r>
            <a:r>
              <a:rPr lang="ko-KR" altLang="en-US" sz="2000" dirty="0" smtClean="0">
                <a:latin typeface="옥션고딕M"/>
              </a:rPr>
              <a:t>원의 리워드</a:t>
            </a:r>
            <a:endParaRPr lang="en-US" altLang="ko-KR" sz="2000" dirty="0" smtClean="0">
              <a:latin typeface="옥션고딕M"/>
            </a:endParaRPr>
          </a:p>
          <a:p>
            <a:r>
              <a:rPr lang="en-US" altLang="ko-KR" sz="2000" dirty="0" smtClean="0">
                <a:latin typeface="옥션고딕M"/>
              </a:rPr>
              <a:t>+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옥션고딕M"/>
              </a:rPr>
              <a:t>서베이</a:t>
            </a:r>
            <a:r>
              <a:rPr lang="ko-KR" altLang="en-US" sz="2400" b="1" dirty="0" smtClean="0">
                <a:solidFill>
                  <a:srgbClr val="FF0000"/>
                </a:solidFill>
                <a:latin typeface="옥션고딕M"/>
              </a:rPr>
              <a:t> 광고</a:t>
            </a:r>
            <a:r>
              <a:rPr lang="ko-KR" altLang="en-US" sz="2400" b="1" dirty="0" smtClean="0">
                <a:latin typeface="옥션고딕M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latin typeface="옥션고딕M"/>
              </a:rPr>
              <a:t>700</a:t>
            </a:r>
            <a:r>
              <a:rPr lang="ko-KR" altLang="en-US" sz="2000" b="1" dirty="0" smtClean="0">
                <a:solidFill>
                  <a:srgbClr val="FF0000"/>
                </a:solidFill>
                <a:latin typeface="옥션고딕M"/>
              </a:rPr>
              <a:t>원</a:t>
            </a:r>
            <a:r>
              <a:rPr lang="en-US" altLang="ko-KR" sz="2000" b="1" dirty="0" smtClean="0">
                <a:solidFill>
                  <a:srgbClr val="FF0000"/>
                </a:solidFill>
                <a:latin typeface="옥션고딕M"/>
              </a:rPr>
              <a:t>~1500</a:t>
            </a:r>
            <a:r>
              <a:rPr lang="ko-KR" altLang="en-US" sz="2000" b="1" dirty="0" smtClean="0">
                <a:solidFill>
                  <a:srgbClr val="FF0000"/>
                </a:solidFill>
                <a:latin typeface="옥션고딕M"/>
              </a:rPr>
              <a:t>원</a:t>
            </a:r>
            <a:endParaRPr lang="ko-KR" altLang="en-US" sz="2000" b="1" dirty="0">
              <a:solidFill>
                <a:srgbClr val="FF0000"/>
              </a:solidFill>
              <a:latin typeface="옥션고딕M"/>
            </a:endParaRPr>
          </a:p>
        </p:txBody>
      </p:sp>
      <p:sp>
        <p:nvSpPr>
          <p:cNvPr id="20" name="아래쪽 화살표 19"/>
          <p:cNvSpPr/>
          <p:nvPr/>
        </p:nvSpPr>
        <p:spPr>
          <a:xfrm>
            <a:off x="6552220" y="4779150"/>
            <a:ext cx="675075" cy="31503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6597225" y="5589240"/>
            <a:ext cx="675075" cy="31503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292080" y="5139190"/>
            <a:ext cx="346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한 달 </a:t>
            </a:r>
            <a:r>
              <a:rPr lang="ko-KR" altLang="en-US" sz="2000" dirty="0" smtClean="0">
                <a:solidFill>
                  <a:srgbClr val="FF0000"/>
                </a:solidFill>
              </a:rPr>
              <a:t>평균 </a:t>
            </a:r>
            <a:r>
              <a:rPr lang="en-US" altLang="ko-KR" sz="2000" dirty="0" smtClean="0">
                <a:solidFill>
                  <a:srgbClr val="FF0000"/>
                </a:solidFill>
              </a:rPr>
              <a:t>30,000</a:t>
            </a:r>
            <a:r>
              <a:rPr lang="ko-KR" altLang="en-US" sz="2000" dirty="0">
                <a:solidFill>
                  <a:srgbClr val="FF0000"/>
                </a:solidFill>
              </a:rPr>
              <a:t>원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000" dirty="0" err="1" smtClean="0"/>
              <a:t>리워드</a:t>
            </a:r>
            <a:endParaRPr lang="ko-KR" alt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562110" y="5994285"/>
            <a:ext cx="274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연 평균 </a:t>
            </a:r>
            <a:r>
              <a:rPr lang="en-US" altLang="ko-KR" sz="2800" b="1" dirty="0" smtClean="0"/>
              <a:t>36</a:t>
            </a:r>
            <a:r>
              <a:rPr lang="ko-KR" altLang="en-US" sz="2800" b="1" dirty="0" smtClean="0"/>
              <a:t>만원</a:t>
            </a:r>
            <a:endParaRPr lang="ko-KR" altLang="en-US" sz="2800" b="1" dirty="0"/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1691680" y="332656"/>
            <a:ext cx="7056785" cy="48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1600" b="1" spc="-20" dirty="0" smtClean="0">
                <a:latin typeface="옥션고딕 M" pitchFamily="2" charset="-127"/>
                <a:ea typeface="옥션고딕 M" pitchFamily="2" charset="-127"/>
              </a:rPr>
              <a:t>- </a:t>
            </a:r>
            <a:r>
              <a:rPr lang="ko-KR" altLang="en-US" sz="1600" b="1" spc="-20" dirty="0" smtClean="0">
                <a:latin typeface="옥션고딕 M" pitchFamily="2" charset="-127"/>
                <a:ea typeface="옥션고딕 M" pitchFamily="2" charset="-127"/>
              </a:rPr>
              <a:t>동종업계와의 비교</a:t>
            </a:r>
            <a:endParaRPr lang="ko-KR" altLang="en-US" sz="1600" b="1" dirty="0">
              <a:latin typeface="옥션고딕 M" pitchFamily="2" charset="-127"/>
              <a:ea typeface="옥션고딕 M" pitchFamily="2" charset="-127"/>
            </a:endParaRPr>
          </a:p>
        </p:txBody>
      </p:sp>
      <p:pic>
        <p:nvPicPr>
          <p:cNvPr id="22" name="그림 21" descr="cha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928670"/>
            <a:ext cx="3180764" cy="3071834"/>
          </a:xfrm>
          <a:prstGeom prst="rect">
            <a:avLst/>
          </a:prstGeom>
        </p:spPr>
      </p:pic>
      <p:sp>
        <p:nvSpPr>
          <p:cNvPr id="27" name="포인트가 7개인 별 26"/>
          <p:cNvSpPr/>
          <p:nvPr/>
        </p:nvSpPr>
        <p:spPr>
          <a:xfrm>
            <a:off x="3559779" y="2428868"/>
            <a:ext cx="2655295" cy="1710190"/>
          </a:xfrm>
          <a:prstGeom prst="star7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189849" y="2878918"/>
            <a:ext cx="1395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/>
              <a:t>2</a:t>
            </a:r>
            <a:r>
              <a:rPr lang="ko-KR" altLang="en-US" sz="5400" dirty="0" smtClean="0"/>
              <a:t>배</a:t>
            </a:r>
            <a:endParaRPr lang="ko-KR" alt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42859306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7772400" cy="539750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2273300" y="-38100"/>
            <a:ext cx="697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sz="3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M" pitchFamily="18" charset="-127"/>
                <a:ea typeface="HY나무M" pitchFamily="18" charset="-127"/>
              </a:rPr>
              <a:t>아이템 소개</a:t>
            </a:r>
            <a:endParaRPr lang="ko-KR" altLang="en-US" sz="3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9" name="그림 8" descr="사진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0" y="717550"/>
            <a:ext cx="5076180" cy="245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그림 26" descr="사진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713" y="3781110"/>
            <a:ext cx="5031730" cy="2575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656060" y="3203684"/>
            <a:ext cx="558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atin typeface="옥션고딕 M" charset="-127"/>
                <a:ea typeface="옥션고딕 M" charset="-127"/>
              </a:rPr>
              <a:t>스마트폰</a:t>
            </a:r>
            <a:r>
              <a:rPr lang="ko-KR" altLang="en-US" b="1" dirty="0" smtClean="0">
                <a:latin typeface="옥션고딕 M" charset="-127"/>
                <a:ea typeface="옥션고딕 M" charset="-127"/>
              </a:rPr>
              <a:t> 대중교통 결제</a:t>
            </a:r>
            <a:endParaRPr lang="ko-KR" altLang="en-US" b="1" dirty="0">
              <a:latin typeface="옥션고딕 M" charset="-127"/>
              <a:ea typeface="옥션고딕 M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6411814"/>
            <a:ext cx="275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옥션고딕 M" charset="-127"/>
                <a:ea typeface="옥션고딕 M" charset="-127"/>
              </a:rPr>
              <a:t>기업 광고 노출</a:t>
            </a:r>
            <a:endParaRPr lang="ko-KR" altLang="en-US" b="1" dirty="0">
              <a:latin typeface="옥션고딕 M" charset="-127"/>
              <a:ea typeface="옥션고딕 M" charset="-127"/>
            </a:endParaRPr>
          </a:p>
        </p:txBody>
      </p:sp>
      <p:pic>
        <p:nvPicPr>
          <p:cNvPr id="13" name="그림 12" descr="cha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sp>
        <p:nvSpPr>
          <p:cNvPr id="2" name="오른쪽 화살표 1"/>
          <p:cNvSpPr/>
          <p:nvPr/>
        </p:nvSpPr>
        <p:spPr>
          <a:xfrm rot="2178797">
            <a:off x="5933354" y="2835817"/>
            <a:ext cx="771524" cy="712369"/>
          </a:xfrm>
          <a:prstGeom prst="rightArrow">
            <a:avLst/>
          </a:prstGeom>
          <a:solidFill>
            <a:schemeClr val="accent4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 rot="8634184">
            <a:off x="2800590" y="5798097"/>
            <a:ext cx="771524" cy="712369"/>
          </a:xfrm>
          <a:prstGeom prst="rightArrow">
            <a:avLst/>
          </a:prstGeom>
          <a:solidFill>
            <a:schemeClr val="accent4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877701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 rot="10800000">
            <a:off x="0" y="548680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601672" y="368660"/>
            <a:ext cx="7056785" cy="48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lang="ko-KR" altLang="en-US" sz="1600" b="1" dirty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1510" y="8620"/>
            <a:ext cx="2979331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ko-KR" sz="2400" dirty="0" smtClean="0">
                <a:latin typeface="옥션고딕 M" pitchFamily="2" charset="-127"/>
                <a:ea typeface="옥션고딕 M" pitchFamily="2" charset="-127"/>
              </a:rPr>
              <a:t>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196752"/>
            <a:ext cx="57245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곱셈 기호 12"/>
          <p:cNvSpPr/>
          <p:nvPr/>
        </p:nvSpPr>
        <p:spPr>
          <a:xfrm>
            <a:off x="3203848" y="4365104"/>
            <a:ext cx="2088232" cy="2088232"/>
          </a:xfrm>
          <a:prstGeom prst="mathMultiply">
            <a:avLst>
              <a:gd name="adj1" fmla="val 146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1484784"/>
            <a:ext cx="3275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옥션고딕M"/>
              </a:rPr>
              <a:t>기존 </a:t>
            </a:r>
            <a:r>
              <a:rPr lang="ko-KR" altLang="en-US" sz="2000" dirty="0" err="1" smtClean="0">
                <a:latin typeface="옥션고딕M"/>
              </a:rPr>
              <a:t>서베이</a:t>
            </a:r>
            <a:r>
              <a:rPr lang="ko-KR" altLang="en-US" sz="2000" dirty="0" smtClean="0">
                <a:latin typeface="옥션고딕M"/>
              </a:rPr>
              <a:t> 산업의</a:t>
            </a:r>
            <a:endParaRPr lang="en-US" altLang="ko-KR" sz="2000" dirty="0" smtClean="0">
              <a:latin typeface="옥션고딕M"/>
            </a:endParaRPr>
          </a:p>
          <a:p>
            <a:pPr algn="ctr"/>
            <a:r>
              <a:rPr lang="ko-KR" altLang="en-US" sz="2000" dirty="0" smtClean="0">
                <a:latin typeface="옥션고딕M"/>
              </a:rPr>
              <a:t>웹으</a:t>
            </a:r>
            <a:r>
              <a:rPr lang="ko-KR" altLang="en-US" sz="2000" dirty="0">
                <a:latin typeface="옥션고딕M"/>
              </a:rPr>
              <a:t>로</a:t>
            </a:r>
            <a:r>
              <a:rPr lang="ko-KR" altLang="en-US" sz="2000" dirty="0" smtClean="0">
                <a:latin typeface="옥션고딕M"/>
              </a:rPr>
              <a:t> 들어가는 </a:t>
            </a:r>
            <a:r>
              <a:rPr lang="ko-KR" altLang="en-US" sz="2000" dirty="0" err="1" smtClean="0">
                <a:latin typeface="옥션고딕M"/>
              </a:rPr>
              <a:t>번거로움</a:t>
            </a:r>
            <a:r>
              <a:rPr lang="ko-KR" altLang="en-US" sz="2000" b="1" dirty="0" err="1" smtClean="0">
                <a:latin typeface="옥션고딕M"/>
              </a:rPr>
              <a:t>극복</a:t>
            </a:r>
            <a:endParaRPr lang="en-US" altLang="ko-KR" sz="2000" b="1" dirty="0" smtClean="0">
              <a:latin typeface="옥션고딕M"/>
            </a:endParaRPr>
          </a:p>
          <a:p>
            <a:endParaRPr lang="ko-KR" altLang="en-US" dirty="0"/>
          </a:p>
        </p:txBody>
      </p:sp>
      <p:sp>
        <p:nvSpPr>
          <p:cNvPr id="16" name="아래쪽 화살표 15"/>
          <p:cNvSpPr/>
          <p:nvPr/>
        </p:nvSpPr>
        <p:spPr>
          <a:xfrm>
            <a:off x="1115616" y="2636912"/>
            <a:ext cx="1008112" cy="57606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79512" y="3140968"/>
            <a:ext cx="28083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sz="2500" b="1" dirty="0" smtClean="0">
                <a:solidFill>
                  <a:srgbClr val="FF0000"/>
                </a:solidFill>
              </a:rPr>
              <a:t>접근 가능성 용이</a:t>
            </a:r>
            <a:endParaRPr lang="ko-KR" altLang="en-US" sz="25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221088"/>
            <a:ext cx="3419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 smtClean="0">
                <a:solidFill>
                  <a:srgbClr val="FF0000"/>
                </a:solidFill>
              </a:rPr>
              <a:t>대중교통의 특성 상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ko-KR" altLang="en-US" sz="2500" b="1" dirty="0" smtClean="0">
                <a:solidFill>
                  <a:srgbClr val="FF0000"/>
                </a:solidFill>
              </a:rPr>
              <a:t>시간과 장소 확보 가능</a:t>
            </a:r>
            <a:endParaRPr lang="ko-KR" altLang="en-US" sz="2500" b="1" dirty="0">
              <a:solidFill>
                <a:srgbClr val="FF0000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0"/>
            <a:ext cx="2979331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400" dirty="0" smtClean="0">
                <a:latin typeface="옥션고딕 M" pitchFamily="2" charset="-127"/>
                <a:ea typeface="옥션고딕 M" pitchFamily="2" charset="-127"/>
              </a:rPr>
              <a:t>동종 업계</a:t>
            </a:r>
            <a:endParaRPr lang="en-US" altLang="ko-KR" sz="2400" dirty="0" smtClean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1475656" y="260648"/>
            <a:ext cx="7056785" cy="48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1600" b="1" spc="-20" dirty="0" smtClean="0">
                <a:latin typeface="옥션고딕 M" pitchFamily="2" charset="-127"/>
                <a:ea typeface="옥션고딕 M" pitchFamily="2" charset="-127"/>
              </a:rPr>
              <a:t>-</a:t>
            </a:r>
            <a:r>
              <a:rPr lang="ko-KR" altLang="en-US" sz="1600" b="1" spc="-20" dirty="0" smtClean="0">
                <a:latin typeface="옥션고딕 M" pitchFamily="2" charset="-127"/>
                <a:ea typeface="옥션고딕 M" pitchFamily="2" charset="-127"/>
              </a:rPr>
              <a:t>동종업계 비교</a:t>
            </a:r>
            <a:endParaRPr lang="ko-KR" altLang="en-US" sz="1600" b="1" dirty="0">
              <a:latin typeface="옥션고딕 M" pitchFamily="2" charset="-127"/>
              <a:ea typeface="옥션고딕 M" pitchFamily="2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9306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" y="413957"/>
            <a:ext cx="7000891" cy="2289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95849" y="105825"/>
            <a:ext cx="759086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필수재인 대중교통 플랫폼 서비스 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143512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92D050"/>
                </a:solidFill>
                <a:latin typeface="HY울릉도M" pitchFamily="18" charset="-127"/>
                <a:ea typeface="HY울릉도M" pitchFamily="18" charset="-127"/>
              </a:rPr>
              <a:t>필수재</a:t>
            </a:r>
            <a:r>
              <a:rPr lang="ko-KR" altLang="en-US" sz="2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인 대중 교통을 이용 하는 수 많은 고객들</a:t>
            </a:r>
            <a:endParaRPr lang="en-US" altLang="ko-KR" sz="24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 대중 </a:t>
            </a:r>
            <a:r>
              <a:rPr lang="ko-KR" altLang="en-US" sz="24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교통료</a:t>
            </a:r>
            <a:r>
              <a:rPr lang="ko-KR" altLang="en-US" sz="2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 절감이라는 </a:t>
            </a:r>
            <a:r>
              <a:rPr lang="ko-KR" altLang="en-US" sz="3600" dirty="0" smtClean="0">
                <a:solidFill>
                  <a:srgbClr val="FFC000"/>
                </a:solidFill>
                <a:latin typeface="HY울릉도M" pitchFamily="18" charset="-127"/>
                <a:ea typeface="HY울릉도M" pitchFamily="18" charset="-127"/>
              </a:rPr>
              <a:t>매일매일 직접적인 </a:t>
            </a:r>
            <a:r>
              <a:rPr lang="ko-KR" altLang="en-US" sz="2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효용을 줄 수 있다</a:t>
            </a:r>
            <a:endParaRPr lang="en-US" altLang="ko-KR" sz="24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9" name="차트 18"/>
          <p:cNvGraphicFramePr/>
          <p:nvPr>
            <p:extLst>
              <p:ext uri="{D42A27DB-BD31-4B8C-83A1-F6EECF244321}">
                <p14:modId xmlns="" xmlns:p14="http://schemas.microsoft.com/office/powerpoint/2010/main" val="3898691048"/>
              </p:ext>
            </p:extLst>
          </p:nvPr>
        </p:nvGraphicFramePr>
        <p:xfrm>
          <a:off x="928662" y="1000108"/>
          <a:ext cx="757242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429132"/>
            <a:ext cx="1440160" cy="2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13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1" y="413957"/>
            <a:ext cx="4932039" cy="2247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431540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초기 사업 진입 전략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pic>
        <p:nvPicPr>
          <p:cNvPr id="15" name="그림 14" descr="cha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0" y="1142984"/>
            <a:ext cx="5500694" cy="4857784"/>
            <a:chOff x="1068582" y="1189812"/>
            <a:chExt cx="6432376" cy="4278256"/>
          </a:xfrm>
        </p:grpSpPr>
        <p:sp>
          <p:nvSpPr>
            <p:cNvPr id="3" name="TextBox 2"/>
            <p:cNvSpPr txBox="1"/>
            <p:nvPr/>
          </p:nvSpPr>
          <p:spPr>
            <a:xfrm>
              <a:off x="1068582" y="1189812"/>
              <a:ext cx="2004869" cy="325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가입자 수</a:t>
              </a:r>
              <a:r>
                <a:rPr lang="en-US" altLang="ko-KR" dirty="0" smtClean="0"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lang="ko-KR" altLang="en-US" dirty="0" err="1" smtClean="0">
                  <a:latin typeface="HY헤드라인M" pitchFamily="18" charset="-127"/>
                  <a:ea typeface="HY헤드라인M" pitchFamily="18" charset="-127"/>
                </a:rPr>
                <a:t>만명</a:t>
              </a:r>
              <a:r>
                <a:rPr lang="en-US" altLang="ko-KR" dirty="0" smtClean="0">
                  <a:latin typeface="HY헤드라인M" pitchFamily="18" charset="-127"/>
                  <a:ea typeface="HY헤드라인M" pitchFamily="18" charset="-127"/>
                </a:rPr>
                <a:t>)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graphicFrame>
          <p:nvGraphicFramePr>
            <p:cNvPr id="2" name="차트 1"/>
            <p:cNvGraphicFramePr/>
            <p:nvPr>
              <p:extLst>
                <p:ext uri="{D42A27DB-BD31-4B8C-83A1-F6EECF244321}">
                  <p14:modId xmlns="" xmlns:p14="http://schemas.microsoft.com/office/powerpoint/2010/main" val="656127603"/>
                </p:ext>
              </p:extLst>
            </p:nvPr>
          </p:nvGraphicFramePr>
          <p:xfrm>
            <a:off x="1404958" y="1556792"/>
            <a:ext cx="6096000" cy="39112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5" name="오른쪽 화살표 4"/>
          <p:cNvSpPr/>
          <p:nvPr/>
        </p:nvSpPr>
        <p:spPr>
          <a:xfrm rot="19299835">
            <a:off x="1325414" y="2680875"/>
            <a:ext cx="3321485" cy="5911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500694" y="0"/>
            <a:ext cx="3643306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572132" y="1928802"/>
            <a:ext cx="4405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개월 이내</a:t>
            </a:r>
            <a:r>
              <a:rPr lang="en-US" altLang="ko-KR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endParaRPr lang="en-US" altLang="ko-KR" sz="5400" dirty="0" smtClean="0">
              <a:solidFill>
                <a:schemeClr val="tx2">
                  <a:lumMod val="60000"/>
                  <a:lumOff val="4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5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300</a:t>
            </a:r>
            <a:r>
              <a:rPr lang="ko-KR" altLang="en-US" sz="5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만</a:t>
            </a:r>
            <a:r>
              <a:rPr lang="ko-KR" alt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노출</a:t>
            </a:r>
            <a:endParaRPr lang="ko-KR" altLang="en-US" sz="5400" dirty="0">
              <a:solidFill>
                <a:schemeClr val="tx2">
                  <a:lumMod val="60000"/>
                  <a:lumOff val="4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9193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 rot="10800000">
            <a:off x="1" y="879692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1510" y="8620"/>
            <a:ext cx="2979331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400" dirty="0" smtClean="0">
                <a:latin typeface="옥션고딕 M" pitchFamily="2" charset="-127"/>
                <a:ea typeface="옥션고딕 M" pitchFamily="2" charset="-127"/>
              </a:rPr>
              <a:t>마케팅 전략</a:t>
            </a:r>
            <a:endParaRPr lang="en-US" altLang="ko-KR" sz="2400" dirty="0" smtClean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84497" y="882968"/>
            <a:ext cx="5987701" cy="769441"/>
            <a:chOff x="359532" y="1196752"/>
            <a:chExt cx="7109062" cy="769441"/>
          </a:xfrm>
        </p:grpSpPr>
        <p:sp>
          <p:nvSpPr>
            <p:cNvPr id="14" name="직사각형 13"/>
            <p:cNvSpPr/>
            <p:nvPr/>
          </p:nvSpPr>
          <p:spPr>
            <a:xfrm>
              <a:off x="359532" y="1342697"/>
              <a:ext cx="6766119" cy="509877"/>
            </a:xfrm>
            <a:prstGeom prst="rect">
              <a:avLst/>
            </a:prstGeom>
            <a:gradFill>
              <a:gsLst>
                <a:gs pos="100000">
                  <a:srgbClr val="FFFF00">
                    <a:lumMod val="70000"/>
                    <a:lumOff val="30000"/>
                    <a:alpha val="97000"/>
                  </a:srgb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146211" y="1366977"/>
              <a:ext cx="5948618" cy="46131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7308" y="1196752"/>
              <a:ext cx="7179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 smtClean="0"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2000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47703" y="1334373"/>
              <a:ext cx="6220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광고대행사와 </a:t>
              </a:r>
              <a:r>
                <a:rPr lang="ko-KR" altLang="en-US" sz="2800" dirty="0" err="1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한국스마트사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endPara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6148" name="Picture 4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4154394" cy="30003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7158" y="5357826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smtClean="0">
                <a:latin typeface="옥션고딕 M" charset="-127"/>
                <a:ea typeface="옥션고딕 M" charset="-127"/>
              </a:rPr>
              <a:t>광고대행 컨설팅 의뢰</a:t>
            </a:r>
            <a:endParaRPr lang="ko-KR" altLang="en-US" sz="2000" b="1" dirty="0">
              <a:latin typeface="옥션고딕 M" charset="-127"/>
              <a:ea typeface="옥션고딕 M" charset="-127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214554"/>
            <a:ext cx="396846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4786314" y="5357826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옥션고딕 M" charset="-127"/>
                <a:ea typeface="옥션고딕 M" charset="-127"/>
              </a:rPr>
              <a:t>전국적 인프라 활용</a:t>
            </a:r>
            <a:endParaRPr lang="ko-KR" altLang="en-US" sz="2000" b="1" dirty="0">
              <a:latin typeface="옥션고딕 M" charset="-127"/>
              <a:ea typeface="옥션고딕 M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94438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5643570" y="0"/>
            <a:ext cx="350043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0800000">
            <a:off x="1" y="879692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1510" y="8620"/>
            <a:ext cx="2979331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400" dirty="0" smtClean="0">
                <a:latin typeface="옥션고딕 M" pitchFamily="2" charset="-127"/>
                <a:ea typeface="옥션고딕 M" pitchFamily="2" charset="-127"/>
              </a:rPr>
              <a:t>마케팅 전략</a:t>
            </a:r>
            <a:endParaRPr lang="en-US" altLang="ko-KR" sz="2400" dirty="0" smtClean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84497" y="882968"/>
            <a:ext cx="5201883" cy="769441"/>
            <a:chOff x="359532" y="1196752"/>
            <a:chExt cx="6827763" cy="769441"/>
          </a:xfrm>
        </p:grpSpPr>
        <p:sp>
          <p:nvSpPr>
            <p:cNvPr id="14" name="직사각형 13"/>
            <p:cNvSpPr/>
            <p:nvPr/>
          </p:nvSpPr>
          <p:spPr>
            <a:xfrm>
              <a:off x="359532" y="1342697"/>
              <a:ext cx="6766119" cy="509877"/>
            </a:xfrm>
            <a:prstGeom prst="rect">
              <a:avLst/>
            </a:prstGeom>
            <a:gradFill>
              <a:gsLst>
                <a:gs pos="100000">
                  <a:srgbClr val="FFFF00">
                    <a:lumMod val="70000"/>
                    <a:lumOff val="30000"/>
                    <a:alpha val="97000"/>
                  </a:srgb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146211" y="1366977"/>
              <a:ext cx="5948618" cy="46131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7308" y="1196752"/>
              <a:ext cx="7179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 smtClean="0"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2000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47703" y="1334373"/>
              <a:ext cx="593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보도자료</a:t>
              </a:r>
              <a:endPara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92" y="2435591"/>
            <a:ext cx="5450450" cy="41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30573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643570" y="928670"/>
            <a:ext cx="3500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사업이슈화를 </a:t>
            </a:r>
            <a:endParaRPr lang="en-US" altLang="ko-KR" sz="3600" b="1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36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위한 </a:t>
            </a:r>
            <a:endParaRPr lang="en-US" altLang="ko-KR" sz="3600" b="1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3600" b="1" dirty="0" smtClean="0">
                <a:solidFill>
                  <a:srgbClr val="00B050"/>
                </a:solidFill>
                <a:latin typeface="HY울릉도M" pitchFamily="18" charset="-127"/>
                <a:ea typeface="HY울릉도M" pitchFamily="18" charset="-127"/>
              </a:rPr>
              <a:t>보도자료 배포 </a:t>
            </a:r>
            <a:endParaRPr lang="en-US" altLang="ko-KR" sz="3600" b="1" dirty="0" smtClean="0">
              <a:solidFill>
                <a:srgbClr val="00B050"/>
              </a:solidFill>
              <a:latin typeface="HY울릉도M" pitchFamily="18" charset="-127"/>
              <a:ea typeface="HY울릉도M" pitchFamily="18" charset="-127"/>
            </a:endParaRPr>
          </a:p>
          <a:p>
            <a:endParaRPr lang="en-US" altLang="ko-KR" sz="3600" b="1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sz="3600" b="1" dirty="0" smtClean="0">
                <a:solidFill>
                  <a:srgbClr val="FFFF00"/>
                </a:solidFill>
                <a:latin typeface="HY울릉도M" pitchFamily="18" charset="-127"/>
                <a:ea typeface="HY울릉도M" pitchFamily="18" charset="-127"/>
              </a:rPr>
              <a:t>200</a:t>
            </a:r>
            <a:r>
              <a:rPr lang="ko-KR" altLang="en-US" sz="3600" b="1" dirty="0" smtClean="0">
                <a:solidFill>
                  <a:srgbClr val="FFFF00"/>
                </a:solidFill>
                <a:latin typeface="HY울릉도M" pitchFamily="18" charset="-127"/>
                <a:ea typeface="HY울릉도M" pitchFamily="18" charset="-127"/>
              </a:rPr>
              <a:t>회 </a:t>
            </a:r>
            <a:r>
              <a:rPr lang="en-US" altLang="ko-KR" sz="36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2,860,000</a:t>
            </a:r>
            <a:r>
              <a:rPr lang="ko-KR" altLang="en-US" sz="36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만원 지출</a:t>
            </a:r>
            <a:endParaRPr lang="ko-KR" altLang="en-US" sz="3600" b="1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5720" y="6143644"/>
            <a:ext cx="5286412" cy="35719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394438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0800000">
            <a:off x="1" y="879692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1510" y="8620"/>
            <a:ext cx="2979331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400" dirty="0" smtClean="0">
                <a:latin typeface="옥션고딕 M" pitchFamily="2" charset="-127"/>
                <a:ea typeface="옥션고딕 M" pitchFamily="2" charset="-127"/>
              </a:rPr>
              <a:t>마케팅 전략</a:t>
            </a:r>
            <a:endParaRPr lang="en-US" altLang="ko-KR" sz="2400" dirty="0" smtClean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84497" y="882968"/>
            <a:ext cx="6827763" cy="769441"/>
            <a:chOff x="359532" y="1196752"/>
            <a:chExt cx="6827763" cy="769441"/>
          </a:xfrm>
        </p:grpSpPr>
        <p:sp>
          <p:nvSpPr>
            <p:cNvPr id="14" name="직사각형 13"/>
            <p:cNvSpPr/>
            <p:nvPr/>
          </p:nvSpPr>
          <p:spPr>
            <a:xfrm>
              <a:off x="359532" y="1342697"/>
              <a:ext cx="6766119" cy="509877"/>
            </a:xfrm>
            <a:prstGeom prst="rect">
              <a:avLst/>
            </a:prstGeom>
            <a:gradFill>
              <a:gsLst>
                <a:gs pos="100000">
                  <a:srgbClr val="FFFF00">
                    <a:lumMod val="70000"/>
                    <a:lumOff val="30000"/>
                    <a:alpha val="97000"/>
                  </a:srgb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146211" y="1366977"/>
              <a:ext cx="5948618" cy="46131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7308" y="1196752"/>
              <a:ext cx="7179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 smtClean="0">
                  <a:latin typeface="HY견고딕" pitchFamily="18" charset="-127"/>
                  <a:ea typeface="HY견고딕" pitchFamily="18" charset="-127"/>
                </a:rPr>
                <a:t>3</a:t>
              </a:r>
              <a:endParaRPr lang="ko-KR" altLang="en-US" sz="2000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47703" y="1334373"/>
              <a:ext cx="5939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랭킹</a:t>
              </a:r>
              <a:endPara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8" name="그림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110" y="1928802"/>
            <a:ext cx="5723890" cy="321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00166" y="5286388"/>
            <a:ext cx="7000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3</a:t>
            </a:r>
            <a:r>
              <a:rPr lang="ko-KR" altLang="en-US" sz="2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개월 이전부터</a:t>
            </a:r>
            <a:endParaRPr lang="en-US" altLang="ko-KR" sz="28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ko-KR" sz="2800" dirty="0" err="1" smtClean="0">
                <a:solidFill>
                  <a:schemeClr val="accent6">
                    <a:lumMod val="75000"/>
                  </a:schemeClr>
                </a:solidFill>
                <a:latin typeface="HY울릉도M" pitchFamily="18" charset="-127"/>
                <a:ea typeface="HY울릉도M" pitchFamily="18" charset="-127"/>
              </a:rPr>
              <a:t>노이즈</a:t>
            </a:r>
            <a:r>
              <a:rPr lang="ko-KR" altLang="ko-KR" sz="2800" dirty="0" smtClean="0">
                <a:solidFill>
                  <a:schemeClr val="accent6">
                    <a:lumMod val="75000"/>
                  </a:schemeClr>
                </a:solidFill>
                <a:latin typeface="HY울릉도M" pitchFamily="18" charset="-127"/>
                <a:ea typeface="HY울릉도M" pitchFamily="18" charset="-127"/>
              </a:rPr>
              <a:t> 마케팅을 </a:t>
            </a:r>
            <a:r>
              <a:rPr lang="ko-KR" altLang="ko-KR" sz="2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통한 </a:t>
            </a:r>
            <a:r>
              <a:rPr lang="ko-KR" altLang="ko-KR" sz="28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앱</a:t>
            </a:r>
            <a:r>
              <a:rPr lang="en-US" altLang="ko-KR" sz="2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ko-KR" sz="2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스토어 내에 </a:t>
            </a:r>
            <a:endParaRPr lang="en-US" altLang="ko-KR" sz="28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지속적인 </a:t>
            </a:r>
            <a:r>
              <a:rPr lang="ko-KR" altLang="ko-KR" sz="2800" dirty="0" smtClean="0">
                <a:solidFill>
                  <a:schemeClr val="accent6">
                    <a:lumMod val="75000"/>
                  </a:schemeClr>
                </a:solidFill>
                <a:latin typeface="HY울릉도M" pitchFamily="18" charset="-127"/>
                <a:ea typeface="HY울릉도M" pitchFamily="18" charset="-127"/>
              </a:rPr>
              <a:t>추천순위 상승</a:t>
            </a:r>
          </a:p>
          <a:p>
            <a:endParaRPr lang="ko-KR" altLang="en-US" sz="28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2210" y="2933945"/>
            <a:ext cx="24302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*</a:t>
            </a:r>
            <a:r>
              <a:rPr lang="ko-KR" altLang="en-US" sz="1100" dirty="0" smtClean="0"/>
              <a:t>출처 </a:t>
            </a:r>
            <a:r>
              <a:rPr lang="en-US" altLang="ko-KR" sz="1100" dirty="0" smtClean="0"/>
              <a:t>: </a:t>
            </a:r>
            <a:r>
              <a:rPr lang="en-US" altLang="ko-KR" sz="1100" dirty="0" err="1" smtClean="0"/>
              <a:t>kth</a:t>
            </a:r>
            <a:r>
              <a:rPr lang="en-US" altLang="ko-KR" sz="1100" dirty="0" smtClean="0"/>
              <a:t> </a:t>
            </a:r>
            <a:r>
              <a:rPr lang="ko-KR" altLang="en-US" sz="1100" dirty="0" err="1" smtClean="0"/>
              <a:t>모바일</a:t>
            </a:r>
            <a:endParaRPr lang="ko-KR" alt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25717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195736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500430" y="0"/>
            <a:ext cx="564357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285784" y="-106074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3286147" cy="295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04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68461" y="418185"/>
            <a:ext cx="3360531" cy="2247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500000" y="110053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서베이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 광고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0430" y="92867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전 연령층 고객 보유</a:t>
            </a:r>
            <a:endParaRPr lang="ko-KR" altLang="en-US" sz="2400" b="1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868" y="2000240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기업 가게 정부가 원하는 </a:t>
            </a:r>
            <a:endParaRPr lang="en-US" altLang="ko-KR" sz="24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정보 습득 용이</a:t>
            </a:r>
            <a:endParaRPr lang="ko-KR" altLang="en-US" sz="24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8992" y="4500570"/>
            <a:ext cx="57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다른 광고보다 높은 수익</a:t>
            </a:r>
            <a:endParaRPr lang="en-US" altLang="ko-KR" sz="2400" b="1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건당 </a:t>
            </a:r>
            <a:r>
              <a:rPr lang="en-US" altLang="ko-KR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200</a:t>
            </a:r>
            <a:r>
              <a:rPr lang="ko-KR" altLang="en-US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원 이상</a:t>
            </a:r>
            <a:r>
              <a:rPr lang="en-US" altLang="ko-KR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endParaRPr lang="ko-KR" altLang="en-US" sz="2400" b="1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1" name="직각 삼각형 40"/>
          <p:cNvSpPr/>
          <p:nvPr/>
        </p:nvSpPr>
        <p:spPr>
          <a:xfrm>
            <a:off x="3571868" y="285728"/>
            <a:ext cx="285752" cy="285752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786182" y="21429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  <a:latin typeface="HY울릉도M" pitchFamily="18" charset="-127"/>
                <a:ea typeface="HY울릉도M" pitchFamily="18" charset="-127"/>
              </a:rPr>
              <a:t>광고주 </a:t>
            </a:r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  <a:latin typeface="HY울릉도M" pitchFamily="18" charset="-127"/>
                <a:ea typeface="HY울릉도M" pitchFamily="18" charset="-127"/>
              </a:rPr>
              <a:t>Benefit</a:t>
            </a:r>
            <a:endParaRPr lang="ko-KR" altLang="en-US" dirty="0">
              <a:solidFill>
                <a:schemeClr val="accent6">
                  <a:lumMod val="7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3" name="직각 삼각형 42"/>
          <p:cNvSpPr/>
          <p:nvPr/>
        </p:nvSpPr>
        <p:spPr>
          <a:xfrm>
            <a:off x="3571868" y="3681715"/>
            <a:ext cx="285752" cy="285752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786182" y="3610277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00B050"/>
                </a:solidFill>
                <a:latin typeface="HY울릉도M" pitchFamily="18" charset="-127"/>
                <a:ea typeface="HY울릉도M" pitchFamily="18" charset="-127"/>
              </a:rPr>
              <a:t>고객 </a:t>
            </a:r>
            <a:r>
              <a:rPr lang="en-US" altLang="ko-KR" sz="2400" dirty="0" smtClean="0">
                <a:solidFill>
                  <a:srgbClr val="00B050"/>
                </a:solidFill>
                <a:latin typeface="HY울릉도M" pitchFamily="18" charset="-127"/>
                <a:ea typeface="HY울릉도M" pitchFamily="18" charset="-127"/>
              </a:rPr>
              <a:t>Benefit</a:t>
            </a:r>
            <a:endParaRPr lang="ko-KR" altLang="en-US" dirty="0">
              <a:solidFill>
                <a:srgbClr val="00B05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00430" y="571501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낭비하는 시간 효율적 대체</a:t>
            </a:r>
            <a:endParaRPr lang="ko-KR" altLang="en-US" sz="2400" b="1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0430" y="6396335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터치 패턴 분석 시스템</a:t>
            </a:r>
            <a:endParaRPr lang="ko-KR" altLang="en-US" sz="2400" b="1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2672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월요일\로드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714356"/>
            <a:ext cx="8822841" cy="578266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 rot="10800000">
            <a:off x="1" y="571481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61510" y="8620"/>
            <a:ext cx="3696110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ko-KR" sz="2400" dirty="0" smtClean="0">
                <a:latin typeface="옥션고딕 M" pitchFamily="2" charset="-127"/>
                <a:ea typeface="옥션고딕 M" pitchFamily="2" charset="-127"/>
              </a:rPr>
              <a:t>2013</a:t>
            </a:r>
            <a:r>
              <a:rPr lang="ko-KR" altLang="en-US" sz="2400" dirty="0" smtClean="0">
                <a:latin typeface="옥션고딕 M" pitchFamily="2" charset="-127"/>
                <a:ea typeface="옥션고딕 M" pitchFamily="2" charset="-127"/>
              </a:rPr>
              <a:t>년도 상반기 계획안</a:t>
            </a:r>
            <a:endParaRPr lang="en-US" altLang="ko-KR" sz="2400" dirty="0" smtClean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" y="413957"/>
            <a:ext cx="4932039" cy="2247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95849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  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48249" y="95250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조직 구성도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5" y="2071678"/>
            <a:ext cx="1207613" cy="1528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371619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옥션고딕 B" charset="-127"/>
                <a:ea typeface="옥션고딕 B" charset="-127"/>
              </a:rPr>
              <a:t>기획부문</a:t>
            </a:r>
            <a:endParaRPr lang="en-US" altLang="ko-KR" b="1" dirty="0" smtClean="0">
              <a:latin typeface="옥션고딕 B" charset="-127"/>
              <a:ea typeface="옥션고딕 B" charset="-127"/>
            </a:endParaRPr>
          </a:p>
          <a:p>
            <a:pPr algn="ctr"/>
            <a:r>
              <a:rPr lang="ko-KR" altLang="en-US" dirty="0" smtClean="0">
                <a:latin typeface="옥션고딕 B" charset="-127"/>
                <a:ea typeface="옥션고딕 B" charset="-127"/>
              </a:rPr>
              <a:t>이태근</a:t>
            </a:r>
            <a:r>
              <a:rPr lang="en-US" altLang="ko-KR" dirty="0" smtClean="0">
                <a:latin typeface="옥션고딕 B" charset="-127"/>
                <a:ea typeface="옥션고딕 B" charset="-127"/>
              </a:rPr>
              <a:t>(</a:t>
            </a:r>
            <a:r>
              <a:rPr lang="ko-KR" altLang="en-US" dirty="0" smtClean="0">
                <a:latin typeface="옥션고딕 B" charset="-127"/>
                <a:ea typeface="옥션고딕 B" charset="-127"/>
              </a:rPr>
              <a:t>경영학과</a:t>
            </a:r>
            <a:r>
              <a:rPr lang="en-US" altLang="ko-KR" dirty="0" smtClean="0">
                <a:latin typeface="옥션고딕 B" charset="-127"/>
                <a:ea typeface="옥션고딕 B" charset="-127"/>
              </a:rPr>
              <a:t>)</a:t>
            </a:r>
            <a:endParaRPr lang="ko-KR" altLang="en-US" dirty="0">
              <a:latin typeface="옥션고딕 B" charset="-127"/>
              <a:ea typeface="옥션고딕 B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221455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옥션고딕 B" charset="-127"/>
                <a:ea typeface="옥션고딕 B" charset="-127"/>
              </a:rPr>
              <a:t>             대표</a:t>
            </a:r>
            <a:endParaRPr lang="en-US" altLang="ko-KR" b="1" dirty="0" smtClean="0">
              <a:latin typeface="옥션고딕 B" charset="-127"/>
              <a:ea typeface="옥션고딕 B" charset="-127"/>
            </a:endParaRPr>
          </a:p>
          <a:p>
            <a:r>
              <a:rPr lang="ko-KR" altLang="en-US" dirty="0" smtClean="0">
                <a:latin typeface="옥션고딕 B" charset="-127"/>
                <a:ea typeface="옥션고딕 B" charset="-127"/>
              </a:rPr>
              <a:t>송문기</a:t>
            </a:r>
            <a:r>
              <a:rPr lang="en-US" altLang="ko-KR" dirty="0" smtClean="0">
                <a:latin typeface="옥션고딕 B" charset="-127"/>
                <a:ea typeface="옥션고딕 B" charset="-127"/>
              </a:rPr>
              <a:t>(</a:t>
            </a:r>
            <a:r>
              <a:rPr lang="ko-KR" altLang="en-US" dirty="0" smtClean="0">
                <a:latin typeface="옥션고딕 B" charset="-127"/>
                <a:ea typeface="옥션고딕 B" charset="-127"/>
              </a:rPr>
              <a:t>국제통상학과</a:t>
            </a:r>
            <a:r>
              <a:rPr lang="en-US" altLang="ko-KR" dirty="0" smtClean="0">
                <a:latin typeface="옥션고딕 B" charset="-127"/>
                <a:ea typeface="옥션고딕 B" charset="-127"/>
              </a:rPr>
              <a:t>)</a:t>
            </a:r>
            <a:endParaRPr lang="ko-KR" altLang="en-US" dirty="0">
              <a:latin typeface="옥션고딕 B" charset="-127"/>
              <a:ea typeface="옥션고딕 B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942" y="6140231"/>
            <a:ext cx="243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옥션고딕 B" charset="-127"/>
                <a:ea typeface="옥션고딕 B" charset="-127"/>
              </a:rPr>
              <a:t>마케팅 부문</a:t>
            </a:r>
            <a:endParaRPr lang="en-US" altLang="ko-KR" b="1" dirty="0" smtClean="0">
              <a:latin typeface="옥션고딕 B" charset="-127"/>
              <a:ea typeface="옥션고딕 B" charset="-127"/>
            </a:endParaRPr>
          </a:p>
          <a:p>
            <a:pPr algn="ctr"/>
            <a:r>
              <a:rPr lang="ko-KR" altLang="en-US" dirty="0" smtClean="0">
                <a:latin typeface="옥션고딕 B" charset="-127"/>
                <a:ea typeface="옥션고딕 B" charset="-127"/>
              </a:rPr>
              <a:t>유리</a:t>
            </a:r>
            <a:r>
              <a:rPr lang="en-US" altLang="ko-KR" dirty="0" smtClean="0">
                <a:latin typeface="옥션고딕 B" charset="-127"/>
                <a:ea typeface="옥션고딕 B" charset="-127"/>
              </a:rPr>
              <a:t>(</a:t>
            </a:r>
            <a:r>
              <a:rPr lang="ko-KR" altLang="en-US" dirty="0" smtClean="0">
                <a:latin typeface="옥션고딕 B" charset="-127"/>
                <a:ea typeface="옥션고딕 B" charset="-127"/>
              </a:rPr>
              <a:t>신문방송학과</a:t>
            </a:r>
            <a:r>
              <a:rPr lang="en-US" altLang="ko-KR" dirty="0" smtClean="0">
                <a:latin typeface="옥션고딕 B" charset="-127"/>
                <a:ea typeface="옥션고딕 B" charset="-127"/>
              </a:rPr>
              <a:t>)</a:t>
            </a:r>
            <a:endParaRPr lang="ko-KR" altLang="en-US" dirty="0">
              <a:latin typeface="옥션고딕 B" charset="-127"/>
              <a:ea typeface="옥션고딕 B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42" y="6140231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옥션고딕 B" charset="-127"/>
                <a:ea typeface="옥션고딕 B" charset="-127"/>
              </a:rPr>
              <a:t>기획 부문</a:t>
            </a:r>
            <a:endParaRPr lang="en-US" altLang="ko-KR" b="1" dirty="0" smtClean="0">
              <a:latin typeface="옥션고딕 B" charset="-127"/>
              <a:ea typeface="옥션고딕 B" charset="-127"/>
            </a:endParaRPr>
          </a:p>
          <a:p>
            <a:pPr algn="ctr"/>
            <a:r>
              <a:rPr lang="ko-KR" altLang="en-US" dirty="0" smtClean="0">
                <a:latin typeface="옥션고딕 B" charset="-127"/>
                <a:ea typeface="옥션고딕 B" charset="-127"/>
              </a:rPr>
              <a:t>강윤정</a:t>
            </a:r>
            <a:r>
              <a:rPr lang="en-US" altLang="ko-KR" dirty="0" smtClean="0">
                <a:latin typeface="옥션고딕 B" charset="-127"/>
                <a:ea typeface="옥션고딕 B" charset="-127"/>
              </a:rPr>
              <a:t>(</a:t>
            </a:r>
            <a:r>
              <a:rPr lang="ko-KR" altLang="en-US" dirty="0" smtClean="0">
                <a:latin typeface="옥션고딕 B" charset="-127"/>
                <a:ea typeface="옥션고딕 B" charset="-127"/>
              </a:rPr>
              <a:t>국제통상학과</a:t>
            </a:r>
            <a:r>
              <a:rPr lang="en-US" altLang="ko-KR" dirty="0" smtClean="0">
                <a:latin typeface="옥션고딕 B" charset="-127"/>
                <a:ea typeface="옥션고딕 B" charset="-127"/>
              </a:rPr>
              <a:t>)</a:t>
            </a:r>
            <a:endParaRPr lang="ko-KR" altLang="en-US" dirty="0">
              <a:latin typeface="옥션고딕 B" charset="-127"/>
              <a:ea typeface="옥션고딕 B" charset="-127"/>
            </a:endParaRPr>
          </a:p>
        </p:txBody>
      </p:sp>
      <p:pic>
        <p:nvPicPr>
          <p:cNvPr id="2050" name="Picture 2" descr="유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52" y="4533277"/>
            <a:ext cx="1286696" cy="1469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송문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02" y="714356"/>
            <a:ext cx="1388228" cy="1388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bcdn-sphotos-b-a.akamaihd.net/hphotos-ak-prn1/68413_3947753488190_1083335944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42" y="4578883"/>
            <a:ext cx="1247834" cy="1469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7950" y="364331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latin typeface="옥션고딕 B" charset="-127"/>
                <a:ea typeface="옥션고딕 B" charset="-127"/>
              </a:rPr>
              <a:t>앱개발</a:t>
            </a:r>
            <a:r>
              <a:rPr lang="ko-KR" altLang="en-US" b="1" dirty="0" smtClean="0">
                <a:latin typeface="옥션고딕 B" charset="-127"/>
                <a:ea typeface="옥션고딕 B" charset="-127"/>
              </a:rPr>
              <a:t> 부문</a:t>
            </a:r>
            <a:endParaRPr lang="en-US" altLang="ko-KR" b="1" dirty="0" smtClean="0">
              <a:latin typeface="옥션고딕 B" charset="-127"/>
              <a:ea typeface="옥션고딕 B" charset="-127"/>
            </a:endParaRPr>
          </a:p>
          <a:p>
            <a:pPr algn="ctr"/>
            <a:r>
              <a:rPr lang="ko-KR" altLang="en-US" b="1" dirty="0" smtClean="0">
                <a:latin typeface="옥션고딕 B" charset="-127"/>
                <a:ea typeface="옥션고딕 B" charset="-127"/>
              </a:rPr>
              <a:t>한성우</a:t>
            </a:r>
            <a:r>
              <a:rPr lang="en-US" altLang="ko-KR" b="1" dirty="0" smtClean="0">
                <a:latin typeface="옥션고딕 B" charset="-127"/>
                <a:ea typeface="옥션고딕 B" charset="-127"/>
              </a:rPr>
              <a:t>(</a:t>
            </a:r>
            <a:r>
              <a:rPr lang="ko-KR" altLang="en-US" b="1" dirty="0" smtClean="0">
                <a:latin typeface="옥션고딕 B" charset="-127"/>
                <a:ea typeface="옥션고딕 B" charset="-127"/>
              </a:rPr>
              <a:t>컴퓨터공학과</a:t>
            </a:r>
            <a:r>
              <a:rPr lang="en-US" altLang="ko-KR" b="1" dirty="0" smtClean="0">
                <a:latin typeface="옥션고딕 B" charset="-127"/>
                <a:ea typeface="옥션고딕 B" charset="-127"/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3950" y="2071678"/>
            <a:ext cx="1143008" cy="147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89244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 rot="10800000">
            <a:off x="1" y="879692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1510" y="8621"/>
            <a:ext cx="5788440" cy="620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ko-KR" sz="3200" dirty="0" err="1" smtClean="0">
                <a:latin typeface="옥션고딕 M" pitchFamily="2" charset="-127"/>
                <a:ea typeface="옥션고딕 M" pitchFamily="2" charset="-127"/>
              </a:rPr>
              <a:t>Cachop’s</a:t>
            </a:r>
            <a:r>
              <a:rPr lang="en-US" altLang="ko-KR" sz="3200" dirty="0" smtClean="0">
                <a:latin typeface="옥션고딕 M" pitchFamily="2" charset="-127"/>
                <a:ea typeface="옥션고딕 M" pitchFamily="2" charset="-127"/>
              </a:rPr>
              <a:t> Vision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19" name="그림 18" descr="cha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1473200"/>
            <a:ext cx="3867150" cy="3734713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0" y="5267875"/>
            <a:ext cx="9061443" cy="1308500"/>
            <a:chOff x="359532" y="1342697"/>
            <a:chExt cx="6766119" cy="509877"/>
          </a:xfrm>
        </p:grpSpPr>
        <p:sp>
          <p:nvSpPr>
            <p:cNvPr id="27" name="직사각형 26"/>
            <p:cNvSpPr/>
            <p:nvPr/>
          </p:nvSpPr>
          <p:spPr>
            <a:xfrm>
              <a:off x="359532" y="1342697"/>
              <a:ext cx="6766119" cy="509877"/>
            </a:xfrm>
            <a:prstGeom prst="rect">
              <a:avLst/>
            </a:prstGeom>
            <a:gradFill>
              <a:gsLst>
                <a:gs pos="100000">
                  <a:srgbClr val="FFFF00">
                    <a:lumMod val="70000"/>
                    <a:lumOff val="30000"/>
                    <a:alpha val="97000"/>
                  </a:srgb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80040" y="1408480"/>
              <a:ext cx="6579235" cy="395474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3572" y="1495981"/>
              <a:ext cx="6554653" cy="323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solidFill>
                    <a:schemeClr val="bg1"/>
                  </a:solidFill>
                  <a:latin typeface="옥션고딕 M" charset="-127"/>
                  <a:ea typeface="옥션고딕 M" charset="-127"/>
                </a:rPr>
                <a:t>일반적으로 무의미하다고 생각하는 시간 속에 의미를 입히는 기업</a:t>
              </a:r>
            </a:p>
            <a:p>
              <a:endParaRPr lang="ko-KR" altLang="en-US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988105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7772400" cy="539750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2273300" y="-38100"/>
            <a:ext cx="697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M" pitchFamily="18" charset="-127"/>
                <a:ea typeface="HY나무M" pitchFamily="18" charset="-127"/>
              </a:rPr>
              <a:t> </a:t>
            </a:r>
            <a:r>
              <a:rPr lang="ko-KR" altLang="en-US" sz="3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나무M" pitchFamily="18" charset="-127"/>
                <a:ea typeface="HY나무M" pitchFamily="18" charset="-127"/>
              </a:rPr>
              <a:t>아이템 소개</a:t>
            </a:r>
            <a:endParaRPr lang="ko-KR" altLang="en-US" sz="3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6571" y="1977252"/>
            <a:ext cx="3158047" cy="3684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817" y="3501008"/>
            <a:ext cx="2752063" cy="3327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그림 13" descr="사진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1" y="673099"/>
            <a:ext cx="4644131" cy="2386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683568" y="3059668"/>
            <a:ext cx="440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옥션고딕 M" charset="-127"/>
                <a:ea typeface="옥션고딕 M" charset="-127"/>
              </a:rPr>
              <a:t>광고의 참여에 따른</a:t>
            </a:r>
            <a:r>
              <a:rPr lang="en-US" altLang="ko-KR" b="1" dirty="0">
                <a:latin typeface="옥션고딕 M" charset="-127"/>
                <a:ea typeface="옥션고딕 M" charset="-127"/>
              </a:rPr>
              <a:t> </a:t>
            </a:r>
            <a:r>
              <a:rPr lang="ko-KR" altLang="en-US" b="1" dirty="0" smtClean="0">
                <a:latin typeface="옥션고딕 M" charset="-127"/>
                <a:ea typeface="옥션고딕 M" charset="-127"/>
              </a:rPr>
              <a:t>포인트 차등 지급</a:t>
            </a:r>
            <a:endParaRPr lang="ko-KR" altLang="en-US" b="1" dirty="0">
              <a:latin typeface="옥션고딕 M" charset="-127"/>
              <a:ea typeface="옥션고딕 M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4013" y="5661248"/>
            <a:ext cx="291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latin typeface="옥션고딕 M" charset="-127"/>
                <a:ea typeface="옥션고딕 M" charset="-127"/>
              </a:rPr>
              <a:t>포인트 적립</a:t>
            </a:r>
            <a:endParaRPr lang="ko-KR" altLang="en-US" b="1" dirty="0">
              <a:latin typeface="옥션고딕 M" charset="-127"/>
              <a:ea typeface="옥션고딕 M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1279" y="4604935"/>
            <a:ext cx="134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옥션고딕 M" charset="-127"/>
                <a:ea typeface="옥션고딕 M" charset="-127"/>
              </a:rPr>
              <a:t>1100</a:t>
            </a:r>
            <a:r>
              <a:rPr lang="ko-KR" altLang="en-US" b="1" dirty="0" smtClean="0">
                <a:latin typeface="옥션고딕 M" charset="-127"/>
                <a:ea typeface="옥션고딕 M" charset="-127"/>
              </a:rPr>
              <a:t>포인트</a:t>
            </a:r>
            <a:endParaRPr lang="en-US" altLang="ko-KR" b="1" dirty="0" smtClean="0">
              <a:latin typeface="옥션고딕 M" charset="-127"/>
              <a:ea typeface="옥션고딕 M" charset="-127"/>
            </a:endParaRPr>
          </a:p>
          <a:p>
            <a:r>
              <a:rPr lang="ko-KR" altLang="en-US" b="1" dirty="0" smtClean="0">
                <a:latin typeface="옥션고딕 M" charset="-127"/>
                <a:ea typeface="옥션고딕 M" charset="-127"/>
              </a:rPr>
              <a:t>도달 시</a:t>
            </a:r>
            <a:endParaRPr lang="en-US" altLang="ko-KR" b="1" dirty="0" smtClean="0">
              <a:latin typeface="옥션고딕 M" charset="-127"/>
              <a:ea typeface="옥션고딕 M" charset="-127"/>
            </a:endParaRPr>
          </a:p>
          <a:p>
            <a:r>
              <a:rPr lang="en-US" altLang="ko-KR" b="1" dirty="0" smtClean="0">
                <a:latin typeface="옥션고딕 M" charset="-127"/>
                <a:ea typeface="옥션고딕 M" charset="-127"/>
              </a:rPr>
              <a:t>T-MONEY </a:t>
            </a:r>
            <a:r>
              <a:rPr lang="ko-KR" altLang="en-US" b="1" dirty="0" smtClean="0">
                <a:latin typeface="옥션고딕 M" charset="-127"/>
                <a:ea typeface="옥션고딕 M" charset="-127"/>
              </a:rPr>
              <a:t>전환</a:t>
            </a:r>
            <a:endParaRPr lang="en-US" altLang="ko-KR" b="1" dirty="0" smtClean="0">
              <a:latin typeface="옥션고딕 M" charset="-127"/>
              <a:ea typeface="옥션고딕 M" charset="-127"/>
            </a:endParaRPr>
          </a:p>
        </p:txBody>
      </p:sp>
      <p:pic>
        <p:nvPicPr>
          <p:cNvPr id="22" name="그림 21" descr="cha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sp>
        <p:nvSpPr>
          <p:cNvPr id="23" name="타원 22"/>
          <p:cNvSpPr/>
          <p:nvPr/>
        </p:nvSpPr>
        <p:spPr>
          <a:xfrm>
            <a:off x="6624662" y="3441621"/>
            <a:ext cx="755650" cy="7556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2178797">
            <a:off x="4996047" y="1981292"/>
            <a:ext cx="771524" cy="712369"/>
          </a:xfrm>
          <a:prstGeom prst="rightArrow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 rot="8469097">
            <a:off x="4614050" y="3986286"/>
            <a:ext cx="771524" cy="712369"/>
          </a:xfrm>
          <a:prstGeom prst="rightArrow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840275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3" grpId="0" animBg="1"/>
      <p:bldP spid="1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 rot="10800000">
            <a:off x="1" y="879692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601672" y="368660"/>
            <a:ext cx="7056785" cy="48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1600" b="1" spc="-20" dirty="0" smtClean="0">
                <a:latin typeface="옥션고딕 M" pitchFamily="2" charset="-127"/>
                <a:ea typeface="옥션고딕 M" pitchFamily="2" charset="-127"/>
              </a:rPr>
              <a:t>- </a:t>
            </a:r>
            <a:r>
              <a:rPr lang="ko-KR" altLang="en-US" sz="1600" b="1" spc="-20" dirty="0" smtClean="0">
                <a:latin typeface="옥션고딕 M" pitchFamily="2" charset="-127"/>
                <a:ea typeface="옥션고딕 M" pitchFamily="2" charset="-127"/>
              </a:rPr>
              <a:t>소비자 수요</a:t>
            </a:r>
            <a:endParaRPr lang="ko-KR" altLang="en-US" sz="1600" b="1" dirty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1510" y="8620"/>
            <a:ext cx="2979331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400" dirty="0" smtClean="0">
                <a:latin typeface="옥션고딕 M" pitchFamily="2" charset="-127"/>
                <a:ea typeface="옥션고딕 M" pitchFamily="2" charset="-127"/>
              </a:rPr>
              <a:t>시장 현황</a:t>
            </a:r>
            <a:endParaRPr lang="en-US" altLang="ko-KR" sz="2400" dirty="0" smtClean="0"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01">
            <a:off x="824795" y="1823946"/>
            <a:ext cx="7745133" cy="450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그룹 12"/>
          <p:cNvGrpSpPr/>
          <p:nvPr/>
        </p:nvGrpSpPr>
        <p:grpSpPr>
          <a:xfrm>
            <a:off x="84497" y="882968"/>
            <a:ext cx="6827763" cy="769441"/>
            <a:chOff x="359532" y="1196752"/>
            <a:chExt cx="6827763" cy="769441"/>
          </a:xfrm>
        </p:grpSpPr>
        <p:sp>
          <p:nvSpPr>
            <p:cNvPr id="14" name="직사각형 13"/>
            <p:cNvSpPr/>
            <p:nvPr/>
          </p:nvSpPr>
          <p:spPr>
            <a:xfrm>
              <a:off x="359532" y="1342697"/>
              <a:ext cx="6766119" cy="509877"/>
            </a:xfrm>
            <a:prstGeom prst="rect">
              <a:avLst/>
            </a:prstGeom>
            <a:gradFill>
              <a:gsLst>
                <a:gs pos="100000">
                  <a:srgbClr val="FFFF00">
                    <a:lumMod val="70000"/>
                    <a:lumOff val="30000"/>
                    <a:alpha val="97000"/>
                  </a:srgb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146211" y="1366977"/>
              <a:ext cx="5948618" cy="46131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7308" y="1196752"/>
              <a:ext cx="7179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2000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47703" y="1334373"/>
              <a:ext cx="5939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err="1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스마트폰</a:t>
              </a:r>
              <a:r>
                <a:rPr lang="en-US" altLang="ko-KR" sz="24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2400" dirty="0" err="1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모바일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ko-KR" altLang="en-US" sz="2400" dirty="0" err="1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티머니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현황</a:t>
              </a:r>
              <a:endParaRPr lang="ko-KR" altLang="en-US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20" name="그림 19" descr="cha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 rot="206857">
            <a:off x="955389" y="1764423"/>
            <a:ext cx="3739277" cy="4621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147148" y="2981186"/>
            <a:ext cx="688577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56495" y="3429000"/>
            <a:ext cx="203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63.7%</a:t>
            </a:r>
            <a:endParaRPr lang="ko-KR" altLang="en-US" sz="2800" b="1" dirty="0">
              <a:solidFill>
                <a:srgbClr val="FF0000"/>
              </a:solidFill>
              <a:latin typeface="옥션고딕 M" charset="-127"/>
              <a:ea typeface="옥션고딕 M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686075" y="1731756"/>
            <a:ext cx="8062389" cy="4578012"/>
            <a:chOff x="542059" y="2052148"/>
            <a:chExt cx="8062389" cy="429004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7662">
              <a:off x="542059" y="2052148"/>
              <a:ext cx="8010973" cy="4290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직사각형 4"/>
            <p:cNvSpPr/>
            <p:nvPr/>
          </p:nvSpPr>
          <p:spPr>
            <a:xfrm rot="21343181">
              <a:off x="2290741" y="2218521"/>
              <a:ext cx="4068306" cy="47275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 rot="21336313">
              <a:off x="7246954" y="3328859"/>
              <a:ext cx="670332" cy="30389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93779" y="3659237"/>
              <a:ext cx="2110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FF0000"/>
                  </a:solidFill>
                  <a:latin typeface="옥션고딕 M" charset="-127"/>
                  <a:ea typeface="옥션고딕 M" charset="-127"/>
                </a:rPr>
                <a:t>3,304</a:t>
              </a:r>
              <a:r>
                <a:rPr lang="ko-KR" altLang="en-US" sz="2800" b="1" dirty="0" err="1" smtClean="0">
                  <a:solidFill>
                    <a:srgbClr val="FF0000"/>
                  </a:solidFill>
                  <a:latin typeface="옥션고딕 M" charset="-127"/>
                  <a:ea typeface="옥션고딕 M" charset="-127"/>
                </a:rPr>
                <a:t>만명</a:t>
              </a:r>
              <a:endParaRPr lang="ko-KR" altLang="en-US" sz="2800" b="1" dirty="0">
                <a:solidFill>
                  <a:srgbClr val="FF0000"/>
                </a:solidFill>
                <a:latin typeface="옥션고딕 M" charset="-127"/>
                <a:ea typeface="옥션고딕 M" charset="-127"/>
              </a:endParaRPr>
            </a:p>
          </p:txBody>
        </p:sp>
        <p:sp>
          <p:nvSpPr>
            <p:cNvPr id="25" name="오른쪽 화살표 24"/>
            <p:cNvSpPr/>
            <p:nvPr/>
          </p:nvSpPr>
          <p:spPr>
            <a:xfrm rot="20293500" flipV="1">
              <a:off x="1425066" y="3084562"/>
              <a:ext cx="6179868" cy="1283495"/>
            </a:xfrm>
            <a:prstGeom prst="rightArrow">
              <a:avLst>
                <a:gd name="adj1" fmla="val 50000"/>
                <a:gd name="adj2" fmla="val 101341"/>
              </a:avLst>
            </a:prstGeom>
            <a:solidFill>
              <a:srgbClr val="FF0000">
                <a:alpha val="3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00">
            <a:off x="848035" y="1725116"/>
            <a:ext cx="7793713" cy="461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직사각형 40"/>
          <p:cNvSpPr/>
          <p:nvPr/>
        </p:nvSpPr>
        <p:spPr>
          <a:xfrm rot="160729">
            <a:off x="2491062" y="2104106"/>
            <a:ext cx="2873275" cy="4290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 rot="160729">
            <a:off x="884702" y="3594546"/>
            <a:ext cx="2183108" cy="4290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 rot="160729">
            <a:off x="3261448" y="5572828"/>
            <a:ext cx="2389139" cy="4290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91682">
            <a:off x="271968" y="1996471"/>
            <a:ext cx="8603259" cy="448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직선 연결선 29"/>
          <p:cNvCxnSpPr/>
          <p:nvPr/>
        </p:nvCxnSpPr>
        <p:spPr>
          <a:xfrm flipV="1">
            <a:off x="1643042" y="4214818"/>
            <a:ext cx="2714644" cy="254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4714876" y="4643446"/>
            <a:ext cx="3571900" cy="325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flipV="1">
            <a:off x="500034" y="6563202"/>
            <a:ext cx="2714644" cy="247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5643570" y="5643578"/>
            <a:ext cx="3286148" cy="318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flipV="1">
            <a:off x="3929058" y="2643182"/>
            <a:ext cx="1357322" cy="111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4475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8" grpId="0"/>
      <p:bldP spid="41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 rot="10800000">
            <a:off x="1" y="879692"/>
            <a:ext cx="5427095" cy="45719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61510" y="8620"/>
            <a:ext cx="2979331" cy="67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latin typeface="옥션고딕 M" pitchFamily="2" charset="-127"/>
                <a:ea typeface="옥션고딕 M" pitchFamily="2" charset="-127"/>
              </a:rPr>
              <a:t>시장 현황</a:t>
            </a:r>
            <a:endParaRPr lang="en-US" altLang="ko-KR" sz="2400" dirty="0" smtClean="0">
              <a:solidFill>
                <a:prstClr val="black"/>
              </a:solidFill>
              <a:latin typeface="옥션고딕 M" pitchFamily="2" charset="-127"/>
              <a:ea typeface="옥션고딕 M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" y="69601"/>
            <a:ext cx="116504" cy="270030"/>
          </a:xfrm>
          <a:prstGeom prst="rect">
            <a:avLst/>
          </a:prstGeom>
          <a:solidFill>
            <a:srgbClr val="FFCC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2" name="_x127041536" descr="EMB00000c4c28f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9" y="1652409"/>
            <a:ext cx="8879991" cy="3603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1772816"/>
            <a:ext cx="14763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84497" y="882968"/>
            <a:ext cx="6827763" cy="769441"/>
            <a:chOff x="359532" y="1196752"/>
            <a:chExt cx="6827763" cy="769441"/>
          </a:xfrm>
        </p:grpSpPr>
        <p:sp>
          <p:nvSpPr>
            <p:cNvPr id="14" name="직사각형 13"/>
            <p:cNvSpPr/>
            <p:nvPr/>
          </p:nvSpPr>
          <p:spPr>
            <a:xfrm>
              <a:off x="359532" y="1342697"/>
              <a:ext cx="6766119" cy="509877"/>
            </a:xfrm>
            <a:prstGeom prst="rect">
              <a:avLst/>
            </a:prstGeom>
            <a:gradFill>
              <a:gsLst>
                <a:gs pos="100000">
                  <a:srgbClr val="FFFF00">
                    <a:lumMod val="70000"/>
                    <a:lumOff val="30000"/>
                    <a:alpha val="97000"/>
                  </a:srgb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146211" y="1366977"/>
              <a:ext cx="5948618" cy="46131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308" y="1196752"/>
              <a:ext cx="7179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 smtClean="0"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2000" b="1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47703" y="1334373"/>
              <a:ext cx="5939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err="1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모바일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광고현황</a:t>
              </a:r>
              <a:endParaRPr lang="ko-KR" altLang="en-US" sz="2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601672" y="368660"/>
            <a:ext cx="7056785" cy="48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ko-KR" sz="1600" b="1" spc="-20" dirty="0" smtClean="0">
                <a:latin typeface="옥션고딕 M" pitchFamily="2" charset="-127"/>
                <a:ea typeface="옥션고딕 M" pitchFamily="2" charset="-127"/>
              </a:rPr>
              <a:t>- </a:t>
            </a:r>
            <a:r>
              <a:rPr lang="ko-KR" altLang="en-US" sz="1600" b="1" spc="-20" dirty="0" smtClean="0">
                <a:latin typeface="옥션고딕 M" pitchFamily="2" charset="-127"/>
                <a:ea typeface="옥션고딕 M" pitchFamily="2" charset="-127"/>
              </a:rPr>
              <a:t>광고주 수요</a:t>
            </a:r>
            <a:endParaRPr lang="ko-KR" altLang="en-US" sz="1600" b="1" dirty="0">
              <a:latin typeface="옥션고딕 M" pitchFamily="2" charset="-127"/>
              <a:ea typeface="옥션고딕 M" pitchFamily="2" charset="-127"/>
            </a:endParaRPr>
          </a:p>
        </p:txBody>
      </p:sp>
      <p:pic>
        <p:nvPicPr>
          <p:cNvPr id="21" name="그림 20" descr="cha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1176" y="5581721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전년 대비 </a:t>
            </a:r>
            <a:r>
              <a:rPr lang="ko-KR" altLang="en-US" sz="2800" b="1" dirty="0" err="1" smtClean="0">
                <a:latin typeface="HY헤드라인M" pitchFamily="18" charset="-127"/>
                <a:ea typeface="HY헤드라인M" pitchFamily="18" charset="-127"/>
              </a:rPr>
              <a:t>모바일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 광고  </a:t>
            </a:r>
            <a:r>
              <a:rPr lang="en-US" altLang="ko-KR" sz="2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200%</a:t>
            </a:r>
            <a:r>
              <a:rPr lang="en-US" altLang="ko-KR" sz="28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err="1" smtClean="0">
                <a:latin typeface="HY헤드라인M" pitchFamily="18" charset="-127"/>
                <a:ea typeface="HY헤드라인M" pitchFamily="18" charset="-127"/>
              </a:rPr>
              <a:t>유입률</a:t>
            </a:r>
            <a:r>
              <a:rPr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 증가</a:t>
            </a:r>
            <a:endParaRPr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7526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" y="413957"/>
            <a:ext cx="4932039" cy="2247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31540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운영 시스템 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50" y="4509120"/>
            <a:ext cx="1440180" cy="1703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51" y="4565104"/>
            <a:ext cx="1637413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0272" y="1028146"/>
            <a:ext cx="1849284" cy="14647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17" name="그룹 16"/>
          <p:cNvGrpSpPr/>
          <p:nvPr/>
        </p:nvGrpSpPr>
        <p:grpSpPr>
          <a:xfrm>
            <a:off x="68871" y="764704"/>
            <a:ext cx="2342889" cy="2200485"/>
            <a:chOff x="3549650" y="717550"/>
            <a:chExt cx="2057400" cy="19272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49650" y="717550"/>
              <a:ext cx="20574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49700" y="1339850"/>
              <a:ext cx="1190625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" name="그림 31" descr="cha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pic>
        <p:nvPicPr>
          <p:cNvPr id="33" name="그림 32" descr="appicon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447" y="2888940"/>
            <a:ext cx="1346618" cy="1511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" name="TextBox 33"/>
          <p:cNvSpPr txBox="1"/>
          <p:nvPr/>
        </p:nvSpPr>
        <p:spPr>
          <a:xfrm>
            <a:off x="544860" y="6212882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옥션고딕 M" charset="-127"/>
                <a:ea typeface="옥션고딕 M" charset="-127"/>
              </a:rPr>
              <a:t>광고주</a:t>
            </a:r>
            <a:endParaRPr lang="ko-KR" altLang="en-US" sz="3200" b="1" dirty="0">
              <a:latin typeface="옥션고딕 M" charset="-127"/>
              <a:ea typeface="옥션고딕 M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0245" y="4464405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atin typeface="옥션고딕 M" charset="-127"/>
                <a:ea typeface="옥션고딕 M" charset="-127"/>
              </a:rPr>
              <a:t>캐찹</a:t>
            </a:r>
            <a:endParaRPr lang="ko-KR" altLang="en-US" sz="3200" b="1" dirty="0">
              <a:latin typeface="옥션고딕 M" charset="-127"/>
              <a:ea typeface="옥션고딕 M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57628" y="6228601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옥션고딕 M" charset="-127"/>
                <a:ea typeface="옥션고딕 M" charset="-127"/>
              </a:rPr>
              <a:t>고객</a:t>
            </a:r>
            <a:endParaRPr lang="ko-KR" altLang="en-US" sz="3200" b="1" dirty="0">
              <a:latin typeface="옥션고딕 M" charset="-127"/>
              <a:ea typeface="옥션고딕 M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 rot="1699293">
            <a:off x="2396100" y="2168422"/>
            <a:ext cx="172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옥션고딕 M" charset="-127"/>
                <a:ea typeface="옥션고딕 M" charset="-127"/>
              </a:rPr>
              <a:t>정책 </a:t>
            </a:r>
            <a:r>
              <a:rPr lang="ko-KR" altLang="en-US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자금</a:t>
            </a:r>
            <a:endParaRPr lang="en-US" altLang="ko-KR" dirty="0" smtClean="0">
              <a:solidFill>
                <a:srgbClr val="FF0000"/>
              </a:solidFill>
              <a:latin typeface="옥션고딕 M" charset="-127"/>
              <a:ea typeface="옥션고딕 M" charset="-127"/>
            </a:endParaRPr>
          </a:p>
        </p:txBody>
      </p:sp>
      <p:cxnSp>
        <p:nvCxnSpPr>
          <p:cNvPr id="47" name="직선 화살표 연결선 46"/>
          <p:cNvCxnSpPr/>
          <p:nvPr/>
        </p:nvCxnSpPr>
        <p:spPr>
          <a:xfrm>
            <a:off x="2117566" y="2065492"/>
            <a:ext cx="1509329" cy="7996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H="1" flipV="1">
            <a:off x="2051720" y="2303875"/>
            <a:ext cx="1435182" cy="760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68938">
            <a:off x="1964371" y="2894133"/>
            <a:ext cx="172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옥션고딕 M" charset="-127"/>
                <a:ea typeface="옥션고딕 M" charset="-127"/>
              </a:rPr>
              <a:t>대중교통</a:t>
            </a:r>
            <a:endParaRPr lang="en-US" altLang="ko-KR" dirty="0" smtClean="0">
              <a:latin typeface="옥션고딕 M" charset="-127"/>
              <a:ea typeface="옥션고딕 M" charset="-127"/>
            </a:endParaRPr>
          </a:p>
          <a:p>
            <a:r>
              <a:rPr lang="ko-KR" altLang="en-US" dirty="0" smtClean="0">
                <a:latin typeface="옥션고딕 M" charset="-127"/>
                <a:ea typeface="옥션고딕 M" charset="-127"/>
              </a:rPr>
              <a:t>   유도</a:t>
            </a:r>
            <a:endParaRPr lang="ko-KR" altLang="en-US" dirty="0">
              <a:latin typeface="옥션고딕 M" charset="-127"/>
              <a:ea typeface="옥션고딕 M" charset="-127"/>
            </a:endParaRPr>
          </a:p>
        </p:txBody>
      </p:sp>
      <p:cxnSp>
        <p:nvCxnSpPr>
          <p:cNvPr id="70" name="직선 화살표 연결선 69"/>
          <p:cNvCxnSpPr/>
          <p:nvPr/>
        </p:nvCxnSpPr>
        <p:spPr>
          <a:xfrm>
            <a:off x="5343488" y="4087042"/>
            <a:ext cx="1509329" cy="7996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/>
          <p:nvPr/>
        </p:nvCxnSpPr>
        <p:spPr>
          <a:xfrm flipH="1" flipV="1">
            <a:off x="5312360" y="4342276"/>
            <a:ext cx="1435182" cy="760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699293">
            <a:off x="5460794" y="3871620"/>
            <a:ext cx="172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옥션고딕 M" charset="-127"/>
                <a:ea typeface="옥션고딕 M" charset="-127"/>
              </a:rPr>
              <a:t>광고 노출 및</a:t>
            </a:r>
            <a:endParaRPr lang="en-US" altLang="ko-KR" dirty="0" smtClean="0">
              <a:latin typeface="옥션고딕 M" charset="-127"/>
              <a:ea typeface="옥션고딕 M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포인트</a:t>
            </a:r>
            <a:endParaRPr lang="ko-KR" altLang="en-US" dirty="0">
              <a:solidFill>
                <a:srgbClr val="FF0000"/>
              </a:solidFill>
              <a:latin typeface="옥션고딕 M" charset="-127"/>
              <a:ea typeface="옥션고딕 M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 rot="1699293">
            <a:off x="5166461" y="4824302"/>
            <a:ext cx="172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옥션고딕 M" charset="-127"/>
                <a:ea typeface="옥션고딕 M" charset="-127"/>
              </a:rPr>
              <a:t>광고 피드백</a:t>
            </a:r>
            <a:endParaRPr lang="ko-KR" altLang="en-US" dirty="0">
              <a:latin typeface="옥션고딕 M" charset="-127"/>
              <a:ea typeface="옥션고딕 M" charset="-127"/>
            </a:endParaRPr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2060019" y="4255049"/>
            <a:ext cx="1420973" cy="740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 flipH="1">
            <a:off x="2195034" y="4492000"/>
            <a:ext cx="1358747" cy="7081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19974828">
            <a:off x="1672598" y="4011874"/>
            <a:ext cx="172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옥션고딕 M" charset="-127"/>
                <a:ea typeface="옥션고딕 M" charset="-127"/>
              </a:rPr>
              <a:t>광고 의뢰 및</a:t>
            </a:r>
            <a:endParaRPr lang="en-US" altLang="ko-KR" dirty="0" smtClean="0">
              <a:latin typeface="옥션고딕 M" charset="-127"/>
              <a:ea typeface="옥션고딕 M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광고료</a:t>
            </a:r>
            <a:endParaRPr lang="ko-KR" altLang="en-US" dirty="0">
              <a:solidFill>
                <a:srgbClr val="FF0000"/>
              </a:solidFill>
              <a:latin typeface="옥션고딕 M" charset="-127"/>
              <a:ea typeface="옥션고딕 M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 rot="19988153">
            <a:off x="2352147" y="4849991"/>
            <a:ext cx="172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옥션고딕 M" charset="-127"/>
                <a:ea typeface="옥션고딕 M" charset="-127"/>
              </a:rPr>
              <a:t>광고 피드백</a:t>
            </a:r>
            <a:endParaRPr lang="ko-KR" altLang="en-US" dirty="0">
              <a:latin typeface="옥션고딕 M" charset="-127"/>
              <a:ea typeface="옥션고딕 M" charset="-127"/>
            </a:endParaRPr>
          </a:p>
        </p:txBody>
      </p:sp>
      <p:cxnSp>
        <p:nvCxnSpPr>
          <p:cNvPr id="87" name="직선 화살표 연결선 86"/>
          <p:cNvCxnSpPr/>
          <p:nvPr/>
        </p:nvCxnSpPr>
        <p:spPr>
          <a:xfrm flipV="1">
            <a:off x="5196195" y="2033845"/>
            <a:ext cx="1420973" cy="740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/>
          <p:nvPr/>
        </p:nvCxnSpPr>
        <p:spPr>
          <a:xfrm flipH="1">
            <a:off x="5331210" y="2270796"/>
            <a:ext cx="1358747" cy="7081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 rot="19988153">
            <a:off x="4872427" y="2041679"/>
            <a:ext cx="172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옥션고딕 M" charset="-127"/>
                <a:ea typeface="옥션고딕 M" charset="-127"/>
              </a:rPr>
              <a:t>수수료</a:t>
            </a:r>
            <a:endParaRPr lang="ko-KR" altLang="en-US" dirty="0">
              <a:solidFill>
                <a:srgbClr val="FF0000"/>
              </a:solidFill>
              <a:latin typeface="옥션고딕 M" charset="-127"/>
              <a:ea typeface="옥션고딕 M" charset="-127"/>
            </a:endParaRPr>
          </a:p>
        </p:txBody>
      </p:sp>
      <p:sp>
        <p:nvSpPr>
          <p:cNvPr id="90" name="TextBox 89"/>
          <p:cNvSpPr txBox="1"/>
          <p:nvPr/>
        </p:nvSpPr>
        <p:spPr>
          <a:xfrm rot="19988153">
            <a:off x="5385907" y="2643722"/>
            <a:ext cx="172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옥션고딕 M" charset="-127"/>
                <a:ea typeface="옥션고딕 M" charset="-127"/>
              </a:rPr>
              <a:t>티머니</a:t>
            </a:r>
            <a:r>
              <a:rPr lang="ko-KR" altLang="en-US" dirty="0" smtClean="0">
                <a:latin typeface="옥션고딕 M" charset="-127"/>
                <a:ea typeface="옥션고딕 M" charset="-127"/>
              </a:rPr>
              <a:t> 서버</a:t>
            </a:r>
            <a:endParaRPr lang="en-US" altLang="ko-KR" dirty="0" smtClean="0">
              <a:latin typeface="옥션고딕 M" charset="-127"/>
              <a:ea typeface="옥션고딕 M" charset="-127"/>
            </a:endParaRPr>
          </a:p>
          <a:p>
            <a:pPr algn="ctr"/>
            <a:r>
              <a:rPr lang="ko-KR" altLang="en-US" dirty="0" smtClean="0">
                <a:latin typeface="옥션고딕 M" charset="-127"/>
                <a:ea typeface="옥션고딕 M" charset="-127"/>
              </a:rPr>
              <a:t>제</a:t>
            </a:r>
            <a:r>
              <a:rPr lang="ko-KR" altLang="en-US" dirty="0">
                <a:latin typeface="옥션고딕 M" charset="-127"/>
                <a:ea typeface="옥션고딕 M" charset="-127"/>
              </a:rPr>
              <a:t>공</a:t>
            </a:r>
          </a:p>
        </p:txBody>
      </p:sp>
    </p:spTree>
    <p:extLst>
      <p:ext uri="{BB962C8B-B14F-4D97-AF65-F5344CB8AC3E}">
        <p14:creationId xmlns="" xmlns:p14="http://schemas.microsoft.com/office/powerpoint/2010/main" val="7900861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34" grpId="0"/>
      <p:bldP spid="35" grpId="0"/>
      <p:bldP spid="36" grpId="0"/>
      <p:bldP spid="45" grpId="0"/>
      <p:bldP spid="68" grpId="0"/>
      <p:bldP spid="73" grpId="0"/>
      <p:bldP spid="74" grpId="0"/>
      <p:bldP spid="85" grpId="0"/>
      <p:bldP spid="86" grpId="0"/>
      <p:bldP spid="89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" y="413957"/>
            <a:ext cx="4932039" cy="2247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31540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현실성 파악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pic>
        <p:nvPicPr>
          <p:cNvPr id="32" name="그림 31" descr="cha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4716016" y="1162050"/>
            <a:ext cx="3822701" cy="2887366"/>
            <a:chOff x="82549" y="806450"/>
            <a:chExt cx="3822701" cy="288736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549" y="1339850"/>
              <a:ext cx="876300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3403" y="806450"/>
              <a:ext cx="2444750" cy="72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16000" y="2273300"/>
              <a:ext cx="2658704" cy="14205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1016000" y="1562100"/>
              <a:ext cx="2889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김민선 과장</a:t>
              </a:r>
              <a:r>
                <a:rPr lang="en-US" altLang="ko-KR" dirty="0" smtClean="0"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교통사업부문 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lang="ko-KR" altLang="en-US" dirty="0" err="1" smtClean="0">
                  <a:latin typeface="HY헤드라인M" pitchFamily="18" charset="-127"/>
                  <a:ea typeface="HY헤드라인M" pitchFamily="18" charset="-127"/>
                </a:rPr>
                <a:t>신사업</a:t>
              </a: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dirty="0" err="1" smtClean="0">
                  <a:latin typeface="HY헤드라인M" pitchFamily="18" charset="-127"/>
                  <a:ea typeface="HY헤드라인M" pitchFamily="18" charset="-127"/>
                </a:rPr>
                <a:t>추진팀</a:t>
              </a: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cxnSp>
        <p:nvCxnSpPr>
          <p:cNvPr id="26" name="직선 연결선 25"/>
          <p:cNvCxnSpPr/>
          <p:nvPr/>
        </p:nvCxnSpPr>
        <p:spPr>
          <a:xfrm flipV="1">
            <a:off x="127000" y="5661248"/>
            <a:ext cx="8734425" cy="44450"/>
          </a:xfrm>
          <a:prstGeom prst="line">
            <a:avLst/>
          </a:prstGeom>
          <a:ln>
            <a:solidFill>
              <a:schemeClr val="dk1">
                <a:alpha val="31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4272" y="4149567"/>
            <a:ext cx="857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협약은 실현 가능하다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”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             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1392362" y="5229200"/>
            <a:ext cx="103568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                   </a:t>
            </a:r>
          </a:p>
          <a:p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                 </a:t>
            </a:r>
            <a:r>
              <a:rPr lang="en-US" altLang="ko-KR" sz="4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BUT,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자금 수지의 불균형이 일어난다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27000" y="849779"/>
            <a:ext cx="4108450" cy="4776806"/>
            <a:chOff x="4572000" y="717551"/>
            <a:chExt cx="4108450" cy="4776806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0" y="717551"/>
              <a:ext cx="1939636" cy="888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TextBox 39"/>
            <p:cNvSpPr txBox="1"/>
            <p:nvPr/>
          </p:nvSpPr>
          <p:spPr>
            <a:xfrm>
              <a:off x="5194300" y="1562100"/>
              <a:ext cx="348615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강</a:t>
              </a:r>
              <a:r>
                <a:rPr lang="en-US" altLang="ko-KR" dirty="0" smtClean="0">
                  <a:latin typeface="HY헤드라인M" pitchFamily="18" charset="-127"/>
                  <a:ea typeface="HY헤드라인M" pitchFamily="18" charset="-127"/>
                </a:rPr>
                <a:t>OO</a:t>
              </a:r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 부장 </a:t>
              </a:r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endParaRPr lang="en-US" altLang="ko-KR" dirty="0" smtClean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lang="en-US" altLang="ko-KR" sz="2000" dirty="0" smtClean="0">
                  <a:latin typeface="HY헤드라인M" pitchFamily="18" charset="-127"/>
                  <a:ea typeface="HY헤드라인M" pitchFamily="18" charset="-127"/>
                </a:rPr>
                <a:t>“ </a:t>
              </a:r>
              <a:r>
                <a:rPr lang="ko-KR" altLang="en-US" sz="2000" dirty="0" smtClean="0">
                  <a:latin typeface="HY헤드라인M" pitchFamily="18" charset="-127"/>
                  <a:ea typeface="HY헤드라인M" pitchFamily="18" charset="-127"/>
                </a:rPr>
                <a:t>기술적으로 구현하는                              </a:t>
              </a:r>
              <a:endParaRPr lang="en-US" altLang="ko-KR" sz="2000" dirty="0" smtClean="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lang="en-US" altLang="ko-KR" sz="2000" dirty="0" smtClean="0">
                  <a:latin typeface="HY헤드라인M" pitchFamily="18" charset="-127"/>
                  <a:ea typeface="HY헤드라인M" pitchFamily="18" charset="-127"/>
                </a:rPr>
                <a:t>             </a:t>
              </a:r>
              <a:r>
                <a:rPr lang="ko-KR" altLang="en-US" sz="2000" dirty="0" smtClean="0">
                  <a:latin typeface="HY헤드라인M" pitchFamily="18" charset="-127"/>
                  <a:ea typeface="HY헤드라인M" pitchFamily="18" charset="-127"/>
                </a:rPr>
                <a:t>것은 가능하다</a:t>
              </a:r>
              <a:r>
                <a:rPr lang="en-US" altLang="ko-KR" sz="2000" dirty="0" smtClean="0">
                  <a:latin typeface="HY헤드라인M" pitchFamily="18" charset="-127"/>
                  <a:ea typeface="HY헤드라인M" pitchFamily="18" charset="-127"/>
                </a:rPr>
                <a:t>”</a:t>
              </a:r>
              <a:r>
                <a:rPr lang="ko-KR" altLang="en-US" sz="2000" dirty="0" smtClean="0">
                  <a:latin typeface="HY헤드라인M" pitchFamily="18" charset="-127"/>
                  <a:ea typeface="HY헤드라인M" pitchFamily="18" charset="-127"/>
                </a:rPr>
                <a:t> </a:t>
              </a:r>
              <a:endParaRPr lang="ko-KR" altLang="en-US" sz="20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556" y="2812733"/>
              <a:ext cx="3142509" cy="2681624"/>
            </a:xfrm>
            <a:prstGeom prst="rect">
              <a:avLst/>
            </a:prstGeom>
          </p:spPr>
        </p:pic>
      </p:grpSp>
      <p:grpSp>
        <p:nvGrpSpPr>
          <p:cNvPr id="39" name="그룹 38"/>
          <p:cNvGrpSpPr/>
          <p:nvPr/>
        </p:nvGrpSpPr>
        <p:grpSpPr>
          <a:xfrm>
            <a:off x="-20746" y="11618"/>
            <a:ext cx="9144000" cy="6858000"/>
            <a:chOff x="0" y="0"/>
            <a:chExt cx="9144000" cy="6858000"/>
          </a:xfrm>
        </p:grpSpPr>
        <p:sp>
          <p:nvSpPr>
            <p:cNvPr id="36" name="직사각형 3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5028" y="1559994"/>
              <a:ext cx="8715404" cy="364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14512972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" y="413957"/>
            <a:ext cx="4932039" cy="2247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31540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현실성 파악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pic>
        <p:nvPicPr>
          <p:cNvPr id="32" name="그림 31" descr="cha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04" y="2255343"/>
            <a:ext cx="9095796" cy="298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5" y="5237188"/>
            <a:ext cx="8562435" cy="15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그룹 21"/>
          <p:cNvGrpSpPr/>
          <p:nvPr/>
        </p:nvGrpSpPr>
        <p:grpSpPr>
          <a:xfrm>
            <a:off x="3425109" y="895351"/>
            <a:ext cx="2160240" cy="1898052"/>
            <a:chOff x="3549650" y="717550"/>
            <a:chExt cx="2057400" cy="1927225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49650" y="717550"/>
              <a:ext cx="20574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49700" y="1339850"/>
              <a:ext cx="1190625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직사각형 1"/>
          <p:cNvSpPr/>
          <p:nvPr/>
        </p:nvSpPr>
        <p:spPr>
          <a:xfrm>
            <a:off x="174334" y="2564904"/>
            <a:ext cx="2323218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51520" y="5638182"/>
            <a:ext cx="8568952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60030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" y="413957"/>
            <a:ext cx="4932039" cy="2247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31540" y="105825"/>
            <a:ext cx="4509501" cy="404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옥션고딕 M" pitchFamily="2" charset="-127"/>
                <a:ea typeface="옥션고딕 M" pitchFamily="2" charset="-127"/>
              </a:rPr>
              <a:t>현실성 파악</a:t>
            </a:r>
            <a:endParaRPr lang="en-US" altLang="ko-K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옥션고딕 M" pitchFamily="2" charset="-127"/>
              <a:ea typeface="옥션고딕 M" pitchFamily="2" charset="-127"/>
            </a:endParaRPr>
          </a:p>
        </p:txBody>
      </p:sp>
      <p:pic>
        <p:nvPicPr>
          <p:cNvPr id="32" name="그림 31" descr="cha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6900" y="1"/>
            <a:ext cx="927100" cy="8953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15816" y="6184468"/>
            <a:ext cx="365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제휴를 통한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자금유입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아래쪽 화살표 15"/>
          <p:cNvSpPr/>
          <p:nvPr/>
        </p:nvSpPr>
        <p:spPr>
          <a:xfrm>
            <a:off x="3966232" y="5460234"/>
            <a:ext cx="1458164" cy="54006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6" y="905359"/>
            <a:ext cx="8642251" cy="445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796136" y="4509120"/>
            <a:ext cx="2786096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07578" y="4797152"/>
            <a:ext cx="4080445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787828" y="4535542"/>
            <a:ext cx="6000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</a:rPr>
              <a:t>대중교통의 적극적인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참여유도</a:t>
            </a:r>
            <a:endParaRPr lang="ko-KR" altLang="en-US" sz="36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5920" y="5468654"/>
            <a:ext cx="1043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</a:rPr>
              <a:t>대중교통 이용자에 지원하는</a:t>
            </a:r>
            <a:r>
              <a:rPr lang="en-US" altLang="ko-KR" sz="2800" b="1" dirty="0">
                <a:solidFill>
                  <a:schemeClr val="bg1"/>
                </a:solidFill>
              </a:rPr>
              <a:t>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많은 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혜택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616099"/>
            <a:ext cx="2423763" cy="2515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그림 28" descr="appicon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1318280"/>
            <a:ext cx="2517257" cy="2825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2441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0.01528 L 0.20573 0.01782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66 0.00116 L -0.24531 0.0011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4" grpId="0" animBg="1"/>
      <p:bldP spid="26" grpId="0"/>
      <p:bldP spid="2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1176</Words>
  <Application>Microsoft Office PowerPoint</Application>
  <PresentationFormat>화면 슬라이드 쇼(4:3)</PresentationFormat>
  <Paragraphs>242</Paragraphs>
  <Slides>29</Slides>
  <Notes>26</Notes>
  <HiddenSlides>1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4" baseType="lpstr">
      <vt:lpstr>굴림</vt:lpstr>
      <vt:lpstr>Arial</vt:lpstr>
      <vt:lpstr>나눔손글씨 붓</vt:lpstr>
      <vt:lpstr>HY나무M</vt:lpstr>
      <vt:lpstr>함초롬돋움</vt:lpstr>
      <vt:lpstr>맑은 고딕</vt:lpstr>
      <vt:lpstr>한컴 윤고딕 250</vt:lpstr>
      <vt:lpstr>옥션고딕 M</vt:lpstr>
      <vt:lpstr>다음_Regular</vt:lpstr>
      <vt:lpstr>HY견고딕</vt:lpstr>
      <vt:lpstr>HY헤드라인M</vt:lpstr>
      <vt:lpstr>옥션고딕 B</vt:lpstr>
      <vt:lpstr>옥션고딕M</vt:lpstr>
      <vt:lpstr>HY울릉도M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고요</dc:creator>
  <cp:lastModifiedBy>j</cp:lastModifiedBy>
  <cp:revision>436</cp:revision>
  <dcterms:created xsi:type="dcterms:W3CDTF">2012-06-26T07:28:18Z</dcterms:created>
  <dcterms:modified xsi:type="dcterms:W3CDTF">2014-04-15T06:11:59Z</dcterms:modified>
</cp:coreProperties>
</file>